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67" r:id="rId4"/>
    <p:sldId id="269" r:id="rId5"/>
    <p:sldId id="270" r:id="rId6"/>
    <p:sldId id="271" r:id="rId7"/>
    <p:sldId id="258" r:id="rId8"/>
    <p:sldId id="272" r:id="rId9"/>
    <p:sldId id="273" r:id="rId10"/>
    <p:sldId id="259" r:id="rId11"/>
    <p:sldId id="260" r:id="rId12"/>
    <p:sldId id="261" r:id="rId13"/>
    <p:sldId id="265" r:id="rId14"/>
    <p:sldId id="266" r:id="rId15"/>
    <p:sldId id="26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F529E1-4FA3-47F6-ABB7-952F16BC2C40}"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2154159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F529E1-4FA3-47F6-ABB7-952F16BC2C40}"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47961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F529E1-4FA3-47F6-ABB7-952F16BC2C40}"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32C2-390B-4F7E-A9C1-02F6ADCD1BDE}"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032895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F529E1-4FA3-47F6-ABB7-952F16BC2C40}"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2840851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F529E1-4FA3-47F6-ABB7-952F16BC2C40}"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32C2-390B-4F7E-A9C1-02F6ADCD1BDE}"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800761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F529E1-4FA3-47F6-ABB7-952F16BC2C40}"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1109293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F529E1-4FA3-47F6-ABB7-952F16BC2C40}"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3574683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F529E1-4FA3-47F6-ABB7-952F16BC2C40}"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106223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F529E1-4FA3-47F6-ABB7-952F16BC2C40}"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33427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F529E1-4FA3-47F6-ABB7-952F16BC2C40}"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381566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F529E1-4FA3-47F6-ABB7-952F16BC2C40}"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25848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F529E1-4FA3-47F6-ABB7-952F16BC2C40}" type="datetimeFigureOut">
              <a:rPr lang="en-US" smtClean="0"/>
              <a:pPr/>
              <a:t>9/21/2017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58715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F529E1-4FA3-47F6-ABB7-952F16BC2C40}" type="datetimeFigureOut">
              <a:rPr lang="en-US" smtClean="0"/>
              <a:pPr/>
              <a:t>9/21/2017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150268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529E1-4FA3-47F6-ABB7-952F16BC2C40}" type="datetimeFigureOut">
              <a:rPr lang="en-US" smtClean="0"/>
              <a:pPr/>
              <a:t>9/21/2017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168742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F529E1-4FA3-47F6-ABB7-952F16BC2C40}"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4784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CF529E1-4FA3-47F6-ABB7-952F16BC2C40}"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68711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F529E1-4FA3-47F6-ABB7-952F16BC2C40}" type="datetimeFigureOut">
              <a:rPr lang="en-US" smtClean="0"/>
              <a:pPr/>
              <a:t>9/21/2017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A632C2-390B-4F7E-A9C1-02F6ADCD1BDE}" type="slidenum">
              <a:rPr lang="en-US" smtClean="0"/>
              <a:pPr/>
              <a:t>‹#›</a:t>
            </a:fld>
            <a:endParaRPr lang="en-US"/>
          </a:p>
        </p:txBody>
      </p:sp>
    </p:spTree>
    <p:extLst>
      <p:ext uri="{BB962C8B-B14F-4D97-AF65-F5344CB8AC3E}">
        <p14:creationId xmlns:p14="http://schemas.microsoft.com/office/powerpoint/2010/main" xmlns="" val="3324192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1357747"/>
            <a:ext cx="8910010" cy="2424545"/>
          </a:xfrm>
        </p:spPr>
        <p:txBody>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Exam Time Table Scheduling Using Graph Coloring Approach</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911928" y="1065359"/>
            <a:ext cx="9296399" cy="584775"/>
          </a:xfrm>
          <a:prstGeom prst="rect">
            <a:avLst/>
          </a:prstGeom>
          <a:noFill/>
        </p:spPr>
        <p:txBody>
          <a:bodyPr wrap="square" rtlCol="0">
            <a:spAutoFit/>
          </a:bodyPr>
          <a:lstStyle/>
          <a:p>
            <a:r>
              <a:rPr lang="en-US" sz="3200" dirty="0" smtClean="0">
                <a:solidFill>
                  <a:schemeClr val="accent2">
                    <a:lumMod val="50000"/>
                  </a:schemeClr>
                </a:solidFill>
                <a:latin typeface="Times New Roman" panose="02020603050405020304" pitchFamily="18" charset="0"/>
                <a:cs typeface="Times New Roman" panose="02020603050405020304" pitchFamily="18" charset="0"/>
              </a:rPr>
              <a:t>Mini-Project Synopsis Presentation</a:t>
            </a: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927272" y="5643816"/>
            <a:ext cx="2132700" cy="1200329"/>
          </a:xfrm>
          <a:prstGeom prst="rect">
            <a:avLst/>
          </a:prstGeom>
          <a:noFill/>
        </p:spPr>
        <p:txBody>
          <a:bodyPr wrap="none" rtlCol="0">
            <a:spAutoFit/>
          </a:bodyPr>
          <a:lstStyle/>
          <a:p>
            <a:r>
              <a:rPr lang="en-US" dirty="0" smtClean="0">
                <a:solidFill>
                  <a:schemeClr val="accent2">
                    <a:lumMod val="50000"/>
                  </a:schemeClr>
                </a:solidFill>
                <a:latin typeface="Times New Roman" panose="02020603050405020304" pitchFamily="18" charset="0"/>
                <a:cs typeface="Times New Roman" panose="02020603050405020304" pitchFamily="18" charset="0"/>
              </a:rPr>
              <a:t>Submitted by:</a:t>
            </a:r>
          </a:p>
          <a:p>
            <a:r>
              <a:rPr lang="en-US" dirty="0" smtClean="0">
                <a:solidFill>
                  <a:schemeClr val="accent2">
                    <a:lumMod val="50000"/>
                  </a:schemeClr>
                </a:solidFill>
                <a:latin typeface="Times New Roman" panose="02020603050405020304" pitchFamily="18" charset="0"/>
                <a:cs typeface="Times New Roman" panose="02020603050405020304" pitchFamily="18" charset="0"/>
              </a:rPr>
              <a:t>Miss Pinkey Duarah</a:t>
            </a:r>
          </a:p>
          <a:p>
            <a:r>
              <a:rPr lang="en-US" dirty="0" smtClean="0">
                <a:solidFill>
                  <a:schemeClr val="accent2">
                    <a:lumMod val="50000"/>
                  </a:schemeClr>
                </a:solidFill>
                <a:latin typeface="Times New Roman" panose="02020603050405020304" pitchFamily="18" charset="0"/>
                <a:cs typeface="Times New Roman" panose="02020603050405020304" pitchFamily="18" charset="0"/>
              </a:rPr>
              <a:t>Roll No. CAM1505</a:t>
            </a:r>
          </a:p>
          <a:p>
            <a:r>
              <a:rPr lang="en-US" dirty="0" smtClean="0">
                <a:solidFill>
                  <a:schemeClr val="accent2">
                    <a:lumMod val="50000"/>
                  </a:schemeClr>
                </a:solidFill>
                <a:latin typeface="Times New Roman" panose="02020603050405020304" pitchFamily="18" charset="0"/>
                <a:cs typeface="Times New Roman" panose="02020603050405020304" pitchFamily="18" charset="0"/>
              </a:rPr>
              <a:t>MCA (5</a:t>
            </a:r>
            <a:r>
              <a:rPr lang="en-US" baseline="30000" dirty="0" smtClean="0">
                <a:solidFill>
                  <a:schemeClr val="accent2">
                    <a:lumMod val="50000"/>
                  </a:schemeClr>
                </a:solidFill>
                <a:latin typeface="Times New Roman" panose="02020603050405020304" pitchFamily="18" charset="0"/>
                <a:cs typeface="Times New Roman" panose="02020603050405020304" pitchFamily="18" charset="0"/>
              </a:rPr>
              <a:t>th</a:t>
            </a:r>
            <a:r>
              <a:rPr lang="en-US" dirty="0" smtClean="0">
                <a:solidFill>
                  <a:schemeClr val="accent2">
                    <a:lumMod val="50000"/>
                  </a:schemeClr>
                </a:solidFill>
                <a:latin typeface="Times New Roman" panose="02020603050405020304" pitchFamily="18" charset="0"/>
                <a:cs typeface="Times New Roman" panose="02020603050405020304" pitchFamily="18" charset="0"/>
              </a:rPr>
              <a:t> Semester)</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95740" y="5643811"/>
            <a:ext cx="2371162" cy="646331"/>
          </a:xfrm>
          <a:prstGeom prst="rect">
            <a:avLst/>
          </a:prstGeom>
          <a:noFill/>
        </p:spPr>
        <p:txBody>
          <a:bodyPr wrap="none" rtlCol="0">
            <a:spAutoFit/>
          </a:bodyPr>
          <a:lstStyle/>
          <a:p>
            <a:r>
              <a:rPr lang="en-US" dirty="0" smtClean="0">
                <a:solidFill>
                  <a:schemeClr val="accent2">
                    <a:lumMod val="50000"/>
                  </a:schemeClr>
                </a:solidFill>
                <a:latin typeface="Times New Roman" panose="02020603050405020304" pitchFamily="18" charset="0"/>
                <a:cs typeface="Times New Roman" panose="02020603050405020304" pitchFamily="18" charset="0"/>
              </a:rPr>
              <a:t>Guided by:</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a:p>
            <a:r>
              <a:rPr lang="en-US" dirty="0" smtClean="0">
                <a:solidFill>
                  <a:schemeClr val="accent2">
                    <a:lumMod val="50000"/>
                  </a:schemeClr>
                </a:solidFill>
                <a:latin typeface="Times New Roman" panose="02020603050405020304" pitchFamily="18" charset="0"/>
                <a:cs typeface="Times New Roman" panose="02020603050405020304" pitchFamily="18" charset="0"/>
              </a:rPr>
              <a:t>Sir Rubul Kumar Bania</a:t>
            </a:r>
          </a:p>
        </p:txBody>
      </p:sp>
      <p:pic>
        <p:nvPicPr>
          <p:cNvPr id="10" name="Picture 9"/>
          <p:cNvPicPr/>
          <p:nvPr/>
        </p:nvPicPr>
        <p:blipFill>
          <a:blip r:embed="rId2"/>
          <a:srcRect/>
          <a:stretch>
            <a:fillRect/>
          </a:stretch>
        </p:blipFill>
        <p:spPr bwMode="auto">
          <a:xfrm>
            <a:off x="4002836" y="3601693"/>
            <a:ext cx="1415415" cy="1415415"/>
          </a:xfrm>
          <a:prstGeom prst="rect">
            <a:avLst/>
          </a:prstGeom>
          <a:noFill/>
          <a:ln w="9525">
            <a:noFill/>
            <a:miter lim="800000"/>
            <a:headEnd/>
            <a:tailEnd/>
          </a:ln>
        </p:spPr>
      </p:pic>
      <p:sp>
        <p:nvSpPr>
          <p:cNvPr id="11" name="TextBox 10"/>
          <p:cNvSpPr txBox="1"/>
          <p:nvPr/>
        </p:nvSpPr>
        <p:spPr>
          <a:xfrm>
            <a:off x="2479962" y="27087"/>
            <a:ext cx="7107383" cy="400110"/>
          </a:xfrm>
          <a:prstGeom prst="rect">
            <a:avLst/>
          </a:prstGeom>
          <a:noFill/>
        </p:spPr>
        <p:txBody>
          <a:bodyPr wrap="square" rtlCol="0">
            <a:spAutoFit/>
          </a:bodyPr>
          <a:lstStyle/>
          <a:p>
            <a:r>
              <a:rPr lang="en-US" sz="2000" dirty="0" smtClean="0">
                <a:solidFill>
                  <a:schemeClr val="accent2">
                    <a:lumMod val="50000"/>
                  </a:schemeClr>
                </a:solidFill>
                <a:latin typeface="Times New Roman" panose="02020603050405020304" pitchFamily="18" charset="0"/>
                <a:cs typeface="Times New Roman" panose="02020603050405020304" pitchFamily="18" charset="0"/>
              </a:rPr>
              <a:t>NORTH EASTERN HILL UNIVERSITY</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2687779" y="373878"/>
            <a:ext cx="4045531" cy="400110"/>
          </a:xfrm>
          <a:prstGeom prst="rect">
            <a:avLst/>
          </a:prstGeom>
          <a:noFill/>
        </p:spPr>
        <p:txBody>
          <a:bodyPr wrap="square" rtlCol="0">
            <a:spAutoFit/>
          </a:bodyPr>
          <a:lstStyle/>
          <a:p>
            <a:r>
              <a:rPr lang="en-US" sz="2000" i="1" dirty="0" smtClean="0">
                <a:solidFill>
                  <a:schemeClr val="accent2">
                    <a:lumMod val="50000"/>
                  </a:schemeClr>
                </a:solidFill>
                <a:latin typeface="Times New Roman" panose="02020603050405020304" pitchFamily="18" charset="0"/>
                <a:cs typeface="Times New Roman" panose="02020603050405020304" pitchFamily="18" charset="0"/>
              </a:rPr>
              <a:t>Department of Computer Application</a:t>
            </a:r>
            <a:endParaRPr lang="en-US" sz="2000" i="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068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3237" y="207819"/>
            <a:ext cx="2466108" cy="831272"/>
          </a:xfrm>
        </p:spPr>
        <p:txBody>
          <a:bodyPr/>
          <a:lstStyle/>
          <a:p>
            <a:r>
              <a:rPr lang="en-US" dirty="0" smtClean="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63237" y="1246909"/>
            <a:ext cx="9010765" cy="4794454"/>
          </a:xfrm>
        </p:spPr>
        <p:txBody>
          <a:bodyPr>
            <a:normAutofit/>
          </a:bodyPr>
          <a:lstStyle/>
          <a:p>
            <a:pPr algn="just"/>
            <a:r>
              <a:rPr lang="en-US" sz="2400" dirty="0" smtClean="0">
                <a:latin typeface="Times New Roman" pitchFamily="18" charset="0"/>
                <a:cs typeface="Times New Roman" pitchFamily="18" charset="0"/>
              </a:rPr>
              <a:t>It is a big problem for the administrator in universities or colleges to create exam time tables when numbers of courses increases, which should not hamper students and instructors. Manually created programs find it difficult to deal with some constraints despite the great efforts required to form a time table.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a:t>
            </a:r>
            <a:r>
              <a:rPr lang="en-US" sz="2400" dirty="0" smtClean="0">
                <a:latin typeface="Times New Roman" panose="02020603050405020304" pitchFamily="18" charset="0"/>
                <a:cs typeface="Times New Roman" panose="02020603050405020304" pitchFamily="18" charset="0"/>
              </a:rPr>
              <a:t>reduce the time and workforce that is required to generate an exam time table.</a:t>
            </a:r>
          </a:p>
          <a:p>
            <a:pPr algn="just"/>
            <a:r>
              <a:rPr lang="en-US" sz="2400" dirty="0" smtClean="0">
                <a:latin typeface="Times New Roman" panose="02020603050405020304" pitchFamily="18" charset="0"/>
                <a:cs typeface="Times New Roman" panose="02020603050405020304" pitchFamily="18" charset="0"/>
              </a:rPr>
              <a:t>Make timetabling process easy and fast.</a:t>
            </a:r>
          </a:p>
          <a:p>
            <a:pPr algn="just"/>
            <a:r>
              <a:rPr lang="en-US" sz="2400" dirty="0" smtClean="0">
                <a:latin typeface="Times New Roman" panose="02020603050405020304" pitchFamily="18" charset="0"/>
                <a:cs typeface="Times New Roman" panose="02020603050405020304" pitchFamily="18" charset="0"/>
              </a:rPr>
              <a:t>To improve the programming skill.</a:t>
            </a:r>
          </a:p>
          <a:p>
            <a:pPr algn="just"/>
            <a:r>
              <a:rPr lang="en-US" sz="2400" dirty="0" smtClean="0">
                <a:latin typeface="Times New Roman" panose="02020603050405020304" pitchFamily="18" charset="0"/>
                <a:cs typeface="Times New Roman" panose="02020603050405020304" pitchFamily="18" charset="0"/>
              </a:rPr>
              <a:t>Apply what we have learnt in class to solve some real time problem.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38948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263237" y="207819"/>
            <a:ext cx="2466108" cy="831272"/>
          </a:xfrm>
        </p:spPr>
        <p:txBody>
          <a:bodyPr/>
          <a:lstStyle/>
          <a:p>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10" name="Content Placeholder 4"/>
          <p:cNvSpPr>
            <a:spLocks noGrp="1"/>
          </p:cNvSpPr>
          <p:nvPr>
            <p:ph idx="1"/>
          </p:nvPr>
        </p:nvSpPr>
        <p:spPr>
          <a:xfrm>
            <a:off x="263237" y="1246909"/>
            <a:ext cx="9010765" cy="4794454"/>
          </a:xfrm>
        </p:spPr>
        <p:txBody>
          <a:bodyPr>
            <a:normAutofit/>
          </a:bodyPr>
          <a:lstStyle/>
          <a:p>
            <a:pPr algn="just">
              <a:buNone/>
            </a:pPr>
            <a:r>
              <a:rPr lang="en-US" sz="2400" smtClean="0">
                <a:latin typeface="Times New Roman" pitchFamily="18" charset="0"/>
                <a:cs typeface="Times New Roman" pitchFamily="18" charset="0"/>
              </a:rPr>
              <a:t>	The </a:t>
            </a:r>
            <a:r>
              <a:rPr lang="en-US" sz="2400" dirty="0" smtClean="0">
                <a:latin typeface="Times New Roman" pitchFamily="18" charset="0"/>
                <a:cs typeface="Times New Roman" pitchFamily="18" charset="0"/>
              </a:rPr>
              <a:t>objective in the study of generation of the Exam Time </a:t>
            </a:r>
            <a:r>
              <a:rPr lang="en-US" sz="2400" dirty="0" smtClean="0">
                <a:latin typeface="Times New Roman" pitchFamily="18" charset="0"/>
                <a:cs typeface="Times New Roman" pitchFamily="18" charset="0"/>
              </a:rPr>
              <a:t>Table problem </a:t>
            </a:r>
            <a:r>
              <a:rPr lang="en-US" sz="2400" dirty="0" smtClean="0">
                <a:latin typeface="Times New Roman" pitchFamily="18" charset="0"/>
                <a:cs typeface="Times New Roman" pitchFamily="18" charset="0"/>
              </a:rPr>
              <a:t>is to achieve fairness, accuracy, and optimal exam time period.  Some other objectives are ordered below</a:t>
            </a:r>
            <a:r>
              <a:rPr lang="en-US" sz="2400" dirty="0" smtClean="0">
                <a:latin typeface="Times New Roman" pitchFamily="18" charset="0"/>
                <a:cs typeface="Times New Roman" pitchFamily="18" charset="0"/>
              </a:rPr>
              <a:t>:</a:t>
            </a:r>
          </a:p>
          <a:p>
            <a:pPr algn="just">
              <a:buNone/>
            </a:pP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 Generation of the course matrix.</a:t>
            </a:r>
            <a:endParaRPr lang="en-IN" sz="2400" dirty="0" smtClean="0">
              <a:latin typeface="Times New Roman" pitchFamily="18" charset="0"/>
              <a:cs typeface="Times New Roman" pitchFamily="18" charset="0"/>
            </a:endParaRPr>
          </a:p>
          <a:p>
            <a:pPr lvl="0" algn="just"/>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Setting the soft and hard constraints in the course (subject) matrix.</a:t>
            </a:r>
            <a:endParaRPr lang="en-IN" sz="2400" dirty="0" smtClean="0">
              <a:latin typeface="Times New Roman" pitchFamily="18" charset="0"/>
              <a:cs typeface="Times New Roman" pitchFamily="18" charset="0"/>
            </a:endParaRPr>
          </a:p>
          <a:p>
            <a:pPr lvl="0" algn="just"/>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Detection of the colliding subjects.</a:t>
            </a:r>
            <a:endParaRPr lang="en-IN" sz="2400" dirty="0" smtClean="0">
              <a:latin typeface="Times New Roman" pitchFamily="18" charset="0"/>
              <a:cs typeface="Times New Roman" pitchFamily="18" charset="0"/>
            </a:endParaRPr>
          </a:p>
          <a:p>
            <a:pPr lvl="0" algn="just"/>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Color assignment to the colliding courses using graph coloring algorithm.</a:t>
            </a:r>
            <a:endParaRPr lang="en-IN" sz="2400" dirty="0" smtClean="0">
              <a:latin typeface="Times New Roman" pitchFamily="18" charset="0"/>
              <a:cs typeface="Times New Roman" pitchFamily="18" charset="0"/>
            </a:endParaRPr>
          </a:p>
          <a:p>
            <a:pPr lvl="0" algn="just"/>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Placing the courses to the table according to the colors assigned.</a:t>
            </a:r>
            <a:endParaRPr lang="en-IN"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1220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235527"/>
            <a:ext cx="4114800" cy="1094509"/>
          </a:xfrm>
        </p:spPr>
        <p:txBody>
          <a:bodyPr/>
          <a:lstStyle/>
          <a:p>
            <a:r>
              <a:rPr lang="en-US" dirty="0" smtClean="0">
                <a:latin typeface="Times New Roman" panose="02020603050405020304" pitchFamily="18" charset="0"/>
                <a:cs typeface="Times New Roman" panose="02020603050405020304" pitchFamily="18" charset="0"/>
              </a:rPr>
              <a:t>Graph Coloring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237" y="1122218"/>
            <a:ext cx="8825346" cy="509570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graph </a:t>
            </a:r>
            <a:r>
              <a:rPr lang="en-US" sz="2400" dirty="0" smtClean="0">
                <a:latin typeface="Times New Roman" panose="02020603050405020304" pitchFamily="18" charset="0"/>
                <a:cs typeface="Times New Roman" panose="02020603050405020304" pitchFamily="18" charset="0"/>
              </a:rPr>
              <a:t>G is </a:t>
            </a:r>
            <a:r>
              <a:rPr lang="en-US" sz="2400" dirty="0">
                <a:latin typeface="Times New Roman" panose="02020603050405020304" pitchFamily="18" charset="0"/>
                <a:cs typeface="Times New Roman" panose="02020603050405020304" pitchFamily="18" charset="0"/>
              </a:rPr>
              <a:t>consists of </a:t>
            </a:r>
            <a:r>
              <a:rPr lang="en-US" sz="2400" dirty="0" smtClean="0">
                <a:latin typeface="Times New Roman" panose="02020603050405020304" pitchFamily="18" charset="0"/>
                <a:cs typeface="Times New Roman" panose="02020603050405020304" pitchFamily="18" charset="0"/>
              </a:rPr>
              <a:t>a set </a:t>
            </a:r>
            <a:r>
              <a:rPr lang="en-US" sz="2400" dirty="0">
                <a:latin typeface="Times New Roman" panose="02020603050405020304" pitchFamily="18" charset="0"/>
                <a:cs typeface="Times New Roman" panose="02020603050405020304" pitchFamily="18" charset="0"/>
              </a:rPr>
              <a:t>V of vertices (nodes) and a set E of edges (arcs). </a:t>
            </a:r>
            <a:r>
              <a:rPr lang="en-US" sz="2400" dirty="0" smtClean="0">
                <a:latin typeface="Times New Roman" panose="02020603050405020304" pitchFamily="18" charset="0"/>
                <a:cs typeface="Times New Roman" panose="02020603050405020304" pitchFamily="18" charset="0"/>
              </a:rPr>
              <a:t>Formally, </a:t>
            </a:r>
            <a:r>
              <a:rPr lang="en-US" sz="2400" dirty="0">
                <a:latin typeface="Times New Roman" panose="02020603050405020304" pitchFamily="18" charset="0"/>
                <a:cs typeface="Times New Roman" panose="02020603050405020304" pitchFamily="18" charset="0"/>
              </a:rPr>
              <a:t>we write G=(V,E), where V is a finite and non-empty set of vertices and E is a set of pairs of vertices, their pairs are called edges.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vertices of a graph in such a way that no two adjacent vertices have the same color. This is called vertex coloring.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vertex in G represents a </a:t>
            </a:r>
            <a:r>
              <a:rPr lang="en-US" sz="2400" dirty="0" smtClean="0">
                <a:latin typeface="Times New Roman" panose="02020603050405020304" pitchFamily="18" charset="0"/>
                <a:cs typeface="Times New Roman" panose="02020603050405020304" pitchFamily="18" charset="0"/>
              </a:rPr>
              <a:t>course.</a:t>
            </a:r>
          </a:p>
          <a:p>
            <a:pPr algn="just"/>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edge represents a pair of courses that conflict, that means both the courses have at least one student in common and thus could not be scheduled at the same time</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Two vertices could have the same color only if they are not adjacent to each other.</a:t>
            </a:r>
          </a:p>
        </p:txBody>
      </p:sp>
    </p:spTree>
    <p:extLst>
      <p:ext uri="{BB962C8B-B14F-4D97-AF65-F5344CB8AC3E}">
        <p14:creationId xmlns:p14="http://schemas.microsoft.com/office/powerpoint/2010/main" xmlns="" val="2798925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21674"/>
            <a:ext cx="5957454" cy="900544"/>
          </a:xfrm>
        </p:spPr>
        <p:txBody>
          <a:bodyPr/>
          <a:lstStyle/>
          <a:p>
            <a:r>
              <a:rPr lang="en-US" dirty="0" smtClean="0">
                <a:latin typeface="Times New Roman" panose="02020603050405020304" pitchFamily="18" charset="0"/>
                <a:cs typeface="Times New Roman" panose="02020603050405020304" pitchFamily="18" charset="0"/>
              </a:rPr>
              <a:t>Graph coloring 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219201"/>
            <a:ext cx="8969202" cy="4822162"/>
          </a:xfrm>
        </p:spPr>
        <p:txBody>
          <a:bodyPr>
            <a:normAutofit/>
          </a:bodyPr>
          <a:lstStyle/>
          <a:p>
            <a:pPr algn="just"/>
            <a:r>
              <a:rPr lang="en-US" sz="2400" dirty="0">
                <a:latin typeface="Times New Roman" panose="02020603050405020304" pitchFamily="18" charset="0"/>
                <a:cs typeface="Times New Roman" panose="02020603050405020304" pitchFamily="18" charset="0"/>
              </a:rPr>
              <a:t>The weight of an edge represents the number of students who have registered for both the </a:t>
            </a:r>
            <a:r>
              <a:rPr lang="en-US" sz="2400" dirty="0" smtClean="0">
                <a:latin typeface="Times New Roman" panose="02020603050405020304" pitchFamily="18" charset="0"/>
                <a:cs typeface="Times New Roman" panose="02020603050405020304" pitchFamily="18" charset="0"/>
              </a:rPr>
              <a:t>courses.</a:t>
            </a:r>
          </a:p>
          <a:p>
            <a:pPr algn="just"/>
            <a:r>
              <a:rPr lang="en-US" sz="2400" dirty="0">
                <a:latin typeface="Times New Roman" panose="02020603050405020304" pitchFamily="18" charset="0"/>
                <a:cs typeface="Times New Roman" panose="02020603050405020304" pitchFamily="18" charset="0"/>
              </a:rPr>
              <a:t>We need to find the minimum number of colors required to color the graph (chromatic number).  </a:t>
            </a:r>
            <a:r>
              <a:rPr lang="en-US" sz="2400" dirty="0" smtClean="0">
                <a:latin typeface="Times New Roman" panose="02020603050405020304" pitchFamily="18" charset="0"/>
                <a:cs typeface="Times New Roman" panose="02020603050405020304" pitchFamily="18" charset="0"/>
              </a:rPr>
              <a:t>Thus</a:t>
            </a:r>
            <a:r>
              <a:rPr lang="en-US" sz="2400" dirty="0">
                <a:latin typeface="Times New Roman" panose="02020603050405020304" pitchFamily="18" charset="0"/>
                <a:cs typeface="Times New Roman" panose="02020603050405020304" pitchFamily="18" charset="0"/>
              </a:rPr>
              <a:t>, we need to find the shortest period within which the exams of all the courses could be conducted without any conflict.</a:t>
            </a:r>
          </a:p>
          <a:p>
            <a:pPr algn="just"/>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73177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332849" y="633046"/>
            <a:ext cx="1547446" cy="759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English</a:t>
            </a:r>
            <a:endParaRPr lang="en-IN" dirty="0">
              <a:latin typeface="Times New Roman" panose="02020603050405020304" pitchFamily="18" charset="0"/>
              <a:cs typeface="Times New Roman" panose="02020603050405020304" pitchFamily="18" charset="0"/>
            </a:endParaRPr>
          </a:p>
        </p:txBody>
      </p:sp>
      <p:sp>
        <p:nvSpPr>
          <p:cNvPr id="6" name="Oval 5"/>
          <p:cNvSpPr/>
          <p:nvPr/>
        </p:nvSpPr>
        <p:spPr>
          <a:xfrm>
            <a:off x="4386775" y="2586111"/>
            <a:ext cx="1547446" cy="759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Hindi</a:t>
            </a:r>
            <a:endParaRPr lang="en-IN" dirty="0">
              <a:latin typeface="Times New Roman" panose="02020603050405020304" pitchFamily="18" charset="0"/>
              <a:cs typeface="Times New Roman" panose="02020603050405020304" pitchFamily="18" charset="0"/>
            </a:endParaRPr>
          </a:p>
        </p:txBody>
      </p:sp>
      <p:sp>
        <p:nvSpPr>
          <p:cNvPr id="7" name="Oval 6"/>
          <p:cNvSpPr/>
          <p:nvPr/>
        </p:nvSpPr>
        <p:spPr>
          <a:xfrm>
            <a:off x="1629507" y="1615440"/>
            <a:ext cx="1547446" cy="759656"/>
          </a:xfrm>
          <a:prstGeom prst="ellipse">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Physics</a:t>
            </a:r>
            <a:endParaRPr lang="en-IN" dirty="0">
              <a:latin typeface="Times New Roman" panose="02020603050405020304" pitchFamily="18" charset="0"/>
              <a:cs typeface="Times New Roman" panose="02020603050405020304" pitchFamily="18" charset="0"/>
            </a:endParaRPr>
          </a:p>
        </p:txBody>
      </p:sp>
      <p:sp>
        <p:nvSpPr>
          <p:cNvPr id="8" name="Oval 7"/>
          <p:cNvSpPr/>
          <p:nvPr/>
        </p:nvSpPr>
        <p:spPr>
          <a:xfrm>
            <a:off x="7101840" y="1573238"/>
            <a:ext cx="1547446" cy="75965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Math</a:t>
            </a:r>
            <a:endParaRPr lang="en-IN" dirty="0">
              <a:latin typeface="Times New Roman" panose="02020603050405020304" pitchFamily="18" charset="0"/>
              <a:cs typeface="Times New Roman" panose="02020603050405020304" pitchFamily="18" charset="0"/>
            </a:endParaRPr>
          </a:p>
        </p:txBody>
      </p:sp>
      <p:cxnSp>
        <p:nvCxnSpPr>
          <p:cNvPr id="18" name="Straight Connector 17"/>
          <p:cNvCxnSpPr>
            <a:stCxn id="7" idx="7"/>
          </p:cNvCxnSpPr>
          <p:nvPr/>
        </p:nvCxnSpPr>
        <p:spPr>
          <a:xfrm rot="5400000" flipH="1" flipV="1">
            <a:off x="3390192" y="727762"/>
            <a:ext cx="559071" cy="1438785"/>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a:endCxn id="8" idx="1"/>
          </p:cNvCxnSpPr>
          <p:nvPr/>
        </p:nvCxnSpPr>
        <p:spPr>
          <a:xfrm>
            <a:off x="5809957" y="1125415"/>
            <a:ext cx="1518501" cy="559072"/>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a:stCxn id="7" idx="5"/>
            <a:endCxn id="6" idx="2"/>
          </p:cNvCxnSpPr>
          <p:nvPr/>
        </p:nvCxnSpPr>
        <p:spPr>
          <a:xfrm rot="16200000" flipH="1">
            <a:off x="3317509" y="1896673"/>
            <a:ext cx="702092" cy="143644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a:stCxn id="6" idx="6"/>
            <a:endCxn id="8" idx="3"/>
          </p:cNvCxnSpPr>
          <p:nvPr/>
        </p:nvCxnSpPr>
        <p:spPr>
          <a:xfrm flipV="1">
            <a:off x="5934221" y="2221645"/>
            <a:ext cx="1394237" cy="744294"/>
          </a:xfrm>
          <a:prstGeom prst="line">
            <a:avLst/>
          </a:prstGeom>
        </p:spPr>
        <p:style>
          <a:lnRef idx="2">
            <a:schemeClr val="dk1"/>
          </a:lnRef>
          <a:fillRef idx="0">
            <a:schemeClr val="dk1"/>
          </a:fillRef>
          <a:effectRef idx="1">
            <a:schemeClr val="dk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xmlns="" val="2678626111"/>
              </p:ext>
            </p:extLst>
          </p:nvPr>
        </p:nvGraphicFramePr>
        <p:xfrm>
          <a:off x="1272334" y="4349131"/>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1625600">
                  <a:extLst>
                    <a:ext uri="{9D8B030D-6E8A-4147-A177-3AD203B41FA5}">
                      <a16:colId xmlns:a16="http://schemas.microsoft.com/office/drawing/2014/main" xmlns="" val="20002"/>
                    </a:ext>
                  </a:extLst>
                </a:gridCol>
                <a:gridCol w="1625600">
                  <a:extLst>
                    <a:ext uri="{9D8B030D-6E8A-4147-A177-3AD203B41FA5}">
                      <a16:colId xmlns:a16="http://schemas.microsoft.com/office/drawing/2014/main" xmlns="" val="20003"/>
                    </a:ext>
                  </a:extLst>
                </a:gridCol>
                <a:gridCol w="1625600">
                  <a:extLst>
                    <a:ext uri="{9D8B030D-6E8A-4147-A177-3AD203B41FA5}">
                      <a16:colId xmlns:a16="http://schemas.microsoft.com/office/drawing/2014/main" xmlns="" val="20004"/>
                    </a:ext>
                  </a:extLst>
                </a:gridCol>
              </a:tblGrid>
              <a:tr h="370840">
                <a:tc>
                  <a:txBody>
                    <a:bodyPr/>
                    <a:lstStyle/>
                    <a:p>
                      <a:endParaRPr lang="en-IN" dirty="0"/>
                    </a:p>
                  </a:txBody>
                  <a:tcPr/>
                </a:tc>
                <a:tc>
                  <a:txBody>
                    <a:bodyPr/>
                    <a:lstStyle/>
                    <a:p>
                      <a:r>
                        <a:rPr lang="en-US" dirty="0" smtClean="0">
                          <a:latin typeface="Times New Roman" panose="02020603050405020304" pitchFamily="18" charset="0"/>
                          <a:cs typeface="Times New Roman" panose="02020603050405020304" pitchFamily="18" charset="0"/>
                        </a:rPr>
                        <a:t>Physics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English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Math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Hindi</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sz="1800" b="1" dirty="0" smtClean="0">
                          <a:solidFill>
                            <a:schemeClr val="bg1"/>
                          </a:solidFill>
                          <a:latin typeface="Times New Roman" panose="02020603050405020304" pitchFamily="18" charset="0"/>
                          <a:cs typeface="Times New Roman" panose="02020603050405020304" pitchFamily="18" charset="0"/>
                        </a:rPr>
                        <a:t>Physics</a:t>
                      </a:r>
                      <a:endParaRPr lang="en-IN" sz="1800" b="1" dirty="0">
                        <a:solidFill>
                          <a:schemeClr val="bg1"/>
                        </a:solidFill>
                        <a:latin typeface="Times New Roman" panose="02020603050405020304" pitchFamily="18" charset="0"/>
                        <a:cs typeface="Times New Roman" panose="02020603050405020304" pitchFamily="18" charset="0"/>
                      </a:endParaRPr>
                    </a:p>
                  </a:txBody>
                  <a:tcPr>
                    <a:solidFill>
                      <a:srgbClr val="92D050"/>
                    </a:solidFill>
                  </a:tcPr>
                </a:tc>
                <a:tc>
                  <a:txBody>
                    <a:bodyPr/>
                    <a:lstStyle/>
                    <a:p>
                      <a:r>
                        <a:rPr lang="en-US" dirty="0" smtClean="0"/>
                        <a:t>--</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xmlns="" val="10001"/>
                  </a:ext>
                </a:extLst>
              </a:tr>
              <a:tr h="370840">
                <a:tc>
                  <a:txBody>
                    <a:bodyPr/>
                    <a:lstStyle/>
                    <a:p>
                      <a:r>
                        <a:rPr lang="en-US" b="1" dirty="0" smtClean="0">
                          <a:solidFill>
                            <a:schemeClr val="bg1"/>
                          </a:solidFill>
                          <a:latin typeface="Times New Roman" panose="02020603050405020304" pitchFamily="18" charset="0"/>
                          <a:cs typeface="Times New Roman" panose="02020603050405020304" pitchFamily="18" charset="0"/>
                        </a:rPr>
                        <a:t>English</a:t>
                      </a:r>
                      <a:endParaRPr lang="en-IN" b="1" dirty="0">
                        <a:solidFill>
                          <a:schemeClr val="bg1"/>
                        </a:solidFill>
                        <a:latin typeface="Times New Roman" panose="02020603050405020304" pitchFamily="18" charset="0"/>
                        <a:cs typeface="Times New Roman" panose="02020603050405020304" pitchFamily="18" charset="0"/>
                      </a:endParaRPr>
                    </a:p>
                  </a:txBody>
                  <a:tcPr>
                    <a:solidFill>
                      <a:srgbClr val="92D050"/>
                    </a:solidFill>
                  </a:tcPr>
                </a:tc>
                <a:tc>
                  <a:txBody>
                    <a:bodyPr/>
                    <a:lstStyle/>
                    <a:p>
                      <a:r>
                        <a:rPr lang="en-US" dirty="0" smtClean="0"/>
                        <a:t>1</a:t>
                      </a:r>
                      <a:endParaRPr lang="en-IN" dirty="0"/>
                    </a:p>
                  </a:txBody>
                  <a:tcPr/>
                </a:tc>
                <a:tc>
                  <a:txBody>
                    <a:bodyPr/>
                    <a:lstStyle/>
                    <a:p>
                      <a:r>
                        <a:rPr lang="en-US" dirty="0" smtClean="0"/>
                        <a:t>--</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extLst>
                  <a:ext uri="{0D108BD9-81ED-4DB2-BD59-A6C34878D82A}">
                    <a16:rowId xmlns:a16="http://schemas.microsoft.com/office/drawing/2014/main" xmlns="" val="10002"/>
                  </a:ext>
                </a:extLst>
              </a:tr>
              <a:tr h="370840">
                <a:tc>
                  <a:txBody>
                    <a:bodyPr/>
                    <a:lstStyle/>
                    <a:p>
                      <a:r>
                        <a:rPr lang="en-US" b="1" dirty="0" smtClean="0">
                          <a:solidFill>
                            <a:schemeClr val="bg1"/>
                          </a:solidFill>
                          <a:latin typeface="Times New Roman" panose="02020603050405020304" pitchFamily="18" charset="0"/>
                          <a:cs typeface="Times New Roman" panose="02020603050405020304" pitchFamily="18" charset="0"/>
                        </a:rPr>
                        <a:t>Math</a:t>
                      </a:r>
                      <a:endParaRPr lang="en-IN" b="1" dirty="0">
                        <a:solidFill>
                          <a:schemeClr val="bg1"/>
                        </a:solidFill>
                        <a:latin typeface="Times New Roman" panose="02020603050405020304" pitchFamily="18" charset="0"/>
                        <a:cs typeface="Times New Roman" panose="02020603050405020304" pitchFamily="18" charset="0"/>
                      </a:endParaRPr>
                    </a:p>
                  </a:txBody>
                  <a:tcPr>
                    <a:solidFill>
                      <a:srgbClr val="92D050"/>
                    </a:solidFill>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xmlns="" val="10003"/>
                  </a:ext>
                </a:extLst>
              </a:tr>
              <a:tr h="370840">
                <a:tc>
                  <a:txBody>
                    <a:bodyPr/>
                    <a:lstStyle/>
                    <a:p>
                      <a:r>
                        <a:rPr lang="en-US" b="1" dirty="0" smtClean="0">
                          <a:solidFill>
                            <a:schemeClr val="bg1"/>
                          </a:solidFill>
                          <a:latin typeface="Times New Roman" panose="02020603050405020304" pitchFamily="18" charset="0"/>
                          <a:cs typeface="Times New Roman" panose="02020603050405020304" pitchFamily="18" charset="0"/>
                        </a:rPr>
                        <a:t>Hindi</a:t>
                      </a:r>
                      <a:endParaRPr lang="en-IN" b="1" dirty="0">
                        <a:solidFill>
                          <a:schemeClr val="bg1"/>
                        </a:solidFill>
                        <a:latin typeface="Times New Roman" panose="02020603050405020304" pitchFamily="18" charset="0"/>
                        <a:cs typeface="Times New Roman" panose="02020603050405020304" pitchFamily="18" charset="0"/>
                      </a:endParaRPr>
                    </a:p>
                  </a:txBody>
                  <a:tcPr>
                    <a:solidFill>
                      <a:srgbClr val="92D050"/>
                    </a:solidFill>
                  </a:tcPr>
                </a:tc>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a:t>
                      </a:r>
                      <a:endParaRPr lang="en-IN" dirty="0"/>
                    </a:p>
                  </a:txBody>
                  <a:tcPr/>
                </a:tc>
                <a:extLst>
                  <a:ext uri="{0D108BD9-81ED-4DB2-BD59-A6C34878D82A}">
                    <a16:rowId xmlns:a16="http://schemas.microsoft.com/office/drawing/2014/main" xmlns="" val="10004"/>
                  </a:ext>
                </a:extLst>
              </a:tr>
            </a:tbl>
          </a:graphicData>
        </a:graphic>
      </p:graphicFrame>
      <p:sp>
        <p:nvSpPr>
          <p:cNvPr id="2" name="TextBox 1"/>
          <p:cNvSpPr txBox="1"/>
          <p:nvPr/>
        </p:nvSpPr>
        <p:spPr>
          <a:xfrm>
            <a:off x="3176953" y="6203331"/>
            <a:ext cx="5121920" cy="369332"/>
          </a:xfrm>
          <a:prstGeom prst="rect">
            <a:avLst/>
          </a:prstGeom>
          <a:noFill/>
        </p:spPr>
        <p:txBody>
          <a:bodyPr wrap="square" rtlCol="0">
            <a:spAutoFit/>
          </a:bodyPr>
          <a:lstStyle/>
          <a:p>
            <a:r>
              <a:rPr lang="en-US"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Adjacency Matrix for the above graph</a:t>
            </a:r>
            <a:endPar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207818"/>
            <a:ext cx="9080038" cy="1722582"/>
          </a:xfrm>
        </p:spPr>
        <p:txBody>
          <a:bodyPr/>
          <a:lstStyle/>
          <a:p>
            <a:r>
              <a:rPr lang="en-US" dirty="0" smtClean="0">
                <a:latin typeface="Times New Roman" panose="02020603050405020304" pitchFamily="18" charset="0"/>
                <a:cs typeface="Times New Roman" panose="02020603050405020304" pitchFamily="18" charset="0"/>
              </a:rPr>
              <a:t>Tools/Platform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066801"/>
            <a:ext cx="8955347" cy="5235526"/>
          </a:xfrm>
        </p:spPr>
        <p:txBody>
          <a:bodyPr>
            <a:noAutofit/>
          </a:bodyPr>
          <a:lstStyle/>
          <a:p>
            <a:pPr>
              <a:buNone/>
            </a:pPr>
            <a:r>
              <a:rPr lang="en-US" sz="2400" u="sng" dirty="0" smtClean="0">
                <a:latin typeface="Times New Roman" panose="02020603050405020304" pitchFamily="18" charset="0"/>
                <a:cs typeface="Times New Roman" panose="02020603050405020304" pitchFamily="18" charset="0"/>
              </a:rPr>
              <a:t>Software Specification:</a:t>
            </a:r>
            <a:endParaRPr lang="en-IN"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Operating System – Windows 7/ XP/Windows 10</a:t>
            </a:r>
            <a:endParaRPr lang="en-IN"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Developing Tools - Java</a:t>
            </a:r>
            <a:endParaRPr lang="en-IN"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buNone/>
            </a:pPr>
            <a:r>
              <a:rPr lang="en-US" sz="2400" u="sng" dirty="0" smtClean="0">
                <a:latin typeface="Times New Roman" panose="02020603050405020304" pitchFamily="18" charset="0"/>
                <a:cs typeface="Times New Roman" panose="02020603050405020304" pitchFamily="18" charset="0"/>
              </a:rPr>
              <a:t>Hardware Specifications:</a:t>
            </a:r>
            <a:endParaRPr lang="en-IN"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Processor- Pentium IV 2 GHz and above.</a:t>
            </a:r>
            <a:endParaRPr lang="en-IN"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Ram- 1GB or more</a:t>
            </a:r>
            <a:endParaRPr lang="en-IN"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Hard Disk – 320 GB</a:t>
            </a:r>
            <a:endParaRPr lang="en-IN"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Monitor – 15’’ Color Monitor</a:t>
            </a:r>
            <a:endParaRPr lang="en-IN"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Keyboard</a:t>
            </a:r>
            <a:endParaRPr lang="en-IN"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Mouse</a:t>
            </a:r>
            <a:endParaRPr lang="en-IN" sz="24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7016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221674"/>
            <a:ext cx="3463637" cy="761999"/>
          </a:xfrm>
        </p:spPr>
        <p: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2508" y="1094509"/>
            <a:ext cx="8941494" cy="494685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A new exam scheduling algorithm using graph coloring by </a:t>
            </a:r>
            <a:r>
              <a:rPr lang="en-IN" sz="2400" dirty="0" smtClean="0">
                <a:latin typeface="Times New Roman" panose="02020603050405020304" pitchFamily="18" charset="0"/>
                <a:cs typeface="Times New Roman" panose="02020603050405020304" pitchFamily="18" charset="0"/>
              </a:rPr>
              <a:t>Mohammad </a:t>
            </a:r>
            <a:r>
              <a:rPr lang="en-IN" sz="2400" dirty="0" err="1" smtClean="0">
                <a:latin typeface="Times New Roman" panose="02020603050405020304" pitchFamily="18" charset="0"/>
                <a:cs typeface="Times New Roman" panose="02020603050405020304" pitchFamily="18" charset="0"/>
              </a:rPr>
              <a:t>Malkawi</a:t>
            </a:r>
            <a:r>
              <a:rPr lang="en-IN" sz="2400" dirty="0" smtClean="0">
                <a:latin typeface="Times New Roman" panose="02020603050405020304" pitchFamily="18" charset="0"/>
                <a:cs typeface="Times New Roman" panose="02020603050405020304" pitchFamily="18" charset="0"/>
              </a:rPr>
              <a:t> (SUN Microsystems, Network Circle, USA),  Mohammad Al-</a:t>
            </a:r>
            <a:r>
              <a:rPr lang="en-IN" sz="2400" dirty="0" err="1" smtClean="0">
                <a:latin typeface="Times New Roman" panose="02020603050405020304" pitchFamily="18" charset="0"/>
                <a:cs typeface="Times New Roman" panose="02020603050405020304" pitchFamily="18" charset="0"/>
              </a:rPr>
              <a:t>Haj</a:t>
            </a:r>
            <a:r>
              <a:rPr lang="en-IN" sz="2400" dirty="0" smtClean="0">
                <a:latin typeface="Times New Roman" panose="02020603050405020304" pitchFamily="18" charset="0"/>
                <a:cs typeface="Times New Roman" panose="02020603050405020304" pitchFamily="18" charset="0"/>
              </a:rPr>
              <a:t> Hassan (Faculty of IT, Middle East University for Graduate Studies, Jordan), and Osama Al-</a:t>
            </a:r>
            <a:r>
              <a:rPr lang="en-IN" sz="2400" dirty="0" err="1" smtClean="0">
                <a:latin typeface="Times New Roman" panose="02020603050405020304" pitchFamily="18" charset="0"/>
                <a:cs typeface="Times New Roman" panose="02020603050405020304" pitchFamily="18" charset="0"/>
              </a:rPr>
              <a:t>Haj</a:t>
            </a:r>
            <a:r>
              <a:rPr lang="en-IN" sz="2400" dirty="0" smtClean="0">
                <a:latin typeface="Times New Roman" panose="02020603050405020304" pitchFamily="18" charset="0"/>
                <a:cs typeface="Times New Roman" panose="02020603050405020304" pitchFamily="18" charset="0"/>
              </a:rPr>
              <a:t> Hassan (Department of Computer Science, University of Georgia, USA).</a:t>
            </a:r>
          </a:p>
          <a:p>
            <a:pPr algn="just"/>
            <a:r>
              <a:rPr lang="en-US" sz="2400" dirty="0" smtClean="0">
                <a:latin typeface="Times New Roman" panose="02020603050405020304" pitchFamily="18" charset="0"/>
                <a:cs typeface="Times New Roman" panose="02020603050405020304" pitchFamily="18" charset="0"/>
              </a:rPr>
              <a:t>Student time table by using graph coloring algorithm </a:t>
            </a:r>
            <a:r>
              <a:rPr lang="en-IN" sz="2400" dirty="0" err="1" smtClean="0">
                <a:latin typeface="Times New Roman" panose="02020603050405020304" pitchFamily="18" charset="0"/>
                <a:cs typeface="Times New Roman" panose="02020603050405020304" pitchFamily="18" charset="0"/>
              </a:rPr>
              <a:t>Baki</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Koyuncu</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Mahmut</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Seçir</a:t>
            </a:r>
            <a:r>
              <a:rPr lang="en-IN" sz="2400" dirty="0" smtClean="0">
                <a:latin typeface="Times New Roman" panose="02020603050405020304" pitchFamily="18" charset="0"/>
                <a:cs typeface="Times New Roman" panose="02020603050405020304" pitchFamily="18" charset="0"/>
              </a:rPr>
              <a:t>, Ankara University Computer Engineering Department, 06500, </a:t>
            </a:r>
            <a:r>
              <a:rPr lang="en-IN" sz="2400" dirty="0" err="1" smtClean="0">
                <a:latin typeface="Times New Roman" panose="02020603050405020304" pitchFamily="18" charset="0"/>
                <a:cs typeface="Times New Roman" panose="02020603050405020304" pitchFamily="18" charset="0"/>
              </a:rPr>
              <a:t>Beşevler</a:t>
            </a:r>
            <a:r>
              <a:rPr lang="en-IN" sz="2400" dirty="0" smtClean="0">
                <a:latin typeface="Times New Roman" panose="02020603050405020304" pitchFamily="18" charset="0"/>
                <a:cs typeface="Times New Roman" panose="02020603050405020304" pitchFamily="18" charset="0"/>
              </a:rPr>
              <a:t>, Ankara, Turkey.</a:t>
            </a:r>
          </a:p>
          <a:p>
            <a:pPr algn="just"/>
            <a:r>
              <a:rPr lang="en-US" sz="2400" dirty="0" smtClean="0">
                <a:latin typeface="Times New Roman" panose="02020603050405020304" pitchFamily="18" charset="0"/>
                <a:cs typeface="Times New Roman" panose="02020603050405020304" pitchFamily="18" charset="0"/>
              </a:rPr>
              <a:t>The “New Approximation Algorithm for Graph Coloring” by </a:t>
            </a:r>
            <a:r>
              <a:rPr lang="en-US" sz="2400" dirty="0" err="1" smtClean="0">
                <a:latin typeface="Times New Roman" panose="02020603050405020304" pitchFamily="18" charset="0"/>
                <a:cs typeface="Times New Roman" panose="02020603050405020304" pitchFamily="18" charset="0"/>
              </a:rPr>
              <a:t>Avrim</a:t>
            </a:r>
            <a:r>
              <a:rPr lang="en-US" sz="2400" dirty="0" smtClean="0">
                <a:latin typeface="Times New Roman" panose="02020603050405020304" pitchFamily="18" charset="0"/>
                <a:cs typeface="Times New Roman" panose="02020603050405020304" pitchFamily="18" charset="0"/>
              </a:rPr>
              <a:t> Blum (MIT). Etc.</a:t>
            </a:r>
          </a:p>
          <a:p>
            <a:pPr algn="just"/>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68415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37564" y="5486400"/>
            <a:ext cx="3136438" cy="1136072"/>
          </a:xfrm>
        </p:spPr>
        <p:txBody>
          <a:bodyPr/>
          <a:lstStyle/>
          <a:p>
            <a:r>
              <a:rPr lang="en-US" dirty="0" smtClean="0"/>
              <a:t>Thank you.</a:t>
            </a:r>
            <a:endParaRPr lang="en-US" dirty="0"/>
          </a:p>
        </p:txBody>
      </p:sp>
    </p:spTree>
    <p:extLst>
      <p:ext uri="{BB962C8B-B14F-4D97-AF65-F5344CB8AC3E}">
        <p14:creationId xmlns:p14="http://schemas.microsoft.com/office/powerpoint/2010/main" xmlns="" val="3582995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124691"/>
            <a:ext cx="9080038" cy="1191491"/>
          </a:xfrm>
        </p:spPr>
        <p:txBody>
          <a:bodyPr>
            <a:normAutofit/>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3965" y="1094509"/>
            <a:ext cx="9185561" cy="5397731"/>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Educational time table is required in every educational institution. Exam time table needs to be generated each semester, each year by the universities and colleges. </a:t>
            </a:r>
          </a:p>
          <a:p>
            <a:pPr algn="just"/>
            <a:r>
              <a:rPr lang="en-IN" sz="2400" dirty="0" smtClean="0">
                <a:latin typeface="Times New Roman" panose="02020603050405020304" pitchFamily="18" charset="0"/>
                <a:cs typeface="Times New Roman" panose="02020603050405020304" pitchFamily="18" charset="0"/>
              </a:rPr>
              <a:t>The presence of a large number of students and courses makes it difficult to schedule the exam without having any conflict. </a:t>
            </a:r>
          </a:p>
          <a:p>
            <a:pPr algn="just"/>
            <a:r>
              <a:rPr lang="en-IN" sz="2400" dirty="0" smtClean="0">
                <a:latin typeface="Times New Roman" panose="02020603050405020304" pitchFamily="18" charset="0"/>
                <a:cs typeface="Times New Roman" panose="02020603050405020304" pitchFamily="18" charset="0"/>
              </a:rPr>
              <a:t>Manually, generating an exam time table is time consuming and requires a considerable amount of workforce.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This system aims to provides </a:t>
            </a:r>
            <a:r>
              <a:rPr lang="en-US" sz="2400" dirty="0">
                <a:latin typeface="Times New Roman" panose="02020603050405020304" pitchFamily="18" charset="0"/>
                <a:cs typeface="Times New Roman" panose="02020603050405020304" pitchFamily="18" charset="0"/>
              </a:rPr>
              <a:t>a solution to the exam </a:t>
            </a:r>
            <a:r>
              <a:rPr lang="en-US" sz="2400" dirty="0" smtClean="0">
                <a:latin typeface="Times New Roman" panose="02020603050405020304" pitchFamily="18" charset="0"/>
                <a:cs typeface="Times New Roman" panose="02020603050405020304" pitchFamily="18" charset="0"/>
              </a:rPr>
              <a:t>time tabling </a:t>
            </a:r>
            <a:r>
              <a:rPr lang="en-US" sz="2400" dirty="0">
                <a:latin typeface="Times New Roman" panose="02020603050405020304" pitchFamily="18" charset="0"/>
                <a:cs typeface="Times New Roman" panose="02020603050405020304" pitchFamily="18" charset="0"/>
              </a:rPr>
              <a:t>problem faced by the educational institutions. This system would automatically generate the exam time table based on the specified </a:t>
            </a:r>
            <a:r>
              <a:rPr lang="en-US" sz="2400" dirty="0" smtClean="0">
                <a:latin typeface="Times New Roman" panose="02020603050405020304" pitchFamily="18" charset="0"/>
                <a:cs typeface="Times New Roman" panose="02020603050405020304" pitchFamily="18" charset="0"/>
              </a:rPr>
              <a:t>constraints.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209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98" y="124691"/>
            <a:ext cx="4074775" cy="775854"/>
          </a:xfrm>
        </p:spPr>
        <p:txBody>
          <a:bodyPr>
            <a:normAutofit/>
          </a:bodyPr>
          <a:lstStyle/>
          <a:p>
            <a:r>
              <a:rPr lang="en-US" dirty="0" smtClean="0">
                <a:latin typeface="Times New Roman" panose="02020603050405020304" pitchFamily="18" charset="0"/>
                <a:cs typeface="Times New Roman" panose="02020603050405020304" pitchFamily="18" charset="0"/>
              </a:rPr>
              <a:t>Problem Definition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1698" y="1330036"/>
            <a:ext cx="9012304" cy="4711326"/>
          </a:xfrm>
        </p:spPr>
        <p:txBody>
          <a:bodyPr>
            <a:noAutofit/>
          </a:bodyPr>
          <a:lstStyle/>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Exam time scheduling is a part of the time table problem</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2400" dirty="0" smtClean="0">
                <a:latin typeface="Times New Roman" panose="02020603050405020304" pitchFamily="18" charset="0"/>
                <a:ea typeface="Calibri" panose="020F0502020204030204" pitchFamily="34" charset="0"/>
                <a:cs typeface="Times New Roman" panose="02020603050405020304" pitchFamily="18" charset="0"/>
              </a:rPr>
              <a:t>Generating </a:t>
            </a:r>
            <a:r>
              <a:rPr lang="en-US" sz="2400" dirty="0">
                <a:latin typeface="Times New Roman" panose="02020603050405020304" pitchFamily="18" charset="0"/>
                <a:ea typeface="Calibri" panose="020F0502020204030204" pitchFamily="34" charset="0"/>
                <a:cs typeface="Times New Roman" panose="02020603050405020304" pitchFamily="18" charset="0"/>
              </a:rPr>
              <a:t>the exam time table is a challenging and time consuming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task.</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 challenging task because a large number of exams of courses should be scheduled in a limited and short period of time</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same exam time table could not be reused because the requirements and constraints of the problem keeps changing.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order to generate a feasible exam time table many of the constraints are needed to be satisfied.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8" y="138545"/>
            <a:ext cx="6234546" cy="692727"/>
          </a:xfrm>
        </p:spPr>
        <p:txBody>
          <a:bodyPr>
            <a:normAutofit/>
          </a:bodyPr>
          <a:lstStyle/>
          <a:p>
            <a:r>
              <a:rPr lang="en-US" dirty="0" smtClean="0">
                <a:latin typeface="Times New Roman" panose="02020603050405020304" pitchFamily="18" charset="0"/>
                <a:cs typeface="Times New Roman" panose="02020603050405020304" pitchFamily="18" charset="0"/>
              </a:rPr>
              <a:t>Problem definition 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528" y="1163782"/>
            <a:ext cx="9038474" cy="550025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Two major types of constraints are hard constraints and soft constraints.</a:t>
            </a:r>
          </a:p>
          <a:p>
            <a:pPr algn="just"/>
            <a:r>
              <a:rPr lang="en-US" sz="2400" dirty="0" smtClean="0">
                <a:latin typeface="Times New Roman" panose="02020603050405020304" pitchFamily="18" charset="0"/>
                <a:cs typeface="Times New Roman" panose="02020603050405020304" pitchFamily="18" charset="0"/>
              </a:rPr>
              <a:t>Satisfying all the hard constraints is compulsory. </a:t>
            </a:r>
          </a:p>
          <a:p>
            <a:pPr algn="just"/>
            <a:r>
              <a:rPr lang="en-US" sz="2400" dirty="0" smtClean="0">
                <a:latin typeface="Times New Roman" panose="02020603050405020304" pitchFamily="18" charset="0"/>
                <a:cs typeface="Times New Roman" panose="02020603050405020304" pitchFamily="18" charset="0"/>
              </a:rPr>
              <a:t>Satisfying the soft constraints makes the time table more acceptable for the faculty members and students. However, satisfying these constraints are not necessary for making the time table feasible.</a:t>
            </a:r>
          </a:p>
          <a:p>
            <a:pPr algn="just"/>
            <a:r>
              <a:rPr lang="en-US" sz="2400" dirty="0">
                <a:latin typeface="Times New Roman" pitchFamily="18" charset="0"/>
                <a:cs typeface="Times New Roman" pitchFamily="18" charset="0"/>
              </a:rPr>
              <a:t>The minimum coloring problem and the timetabling problem have </a:t>
            </a:r>
            <a:r>
              <a:rPr lang="en-US" sz="2400" dirty="0" smtClean="0">
                <a:latin typeface="Times New Roman" pitchFamily="18" charset="0"/>
                <a:cs typeface="Times New Roman" pitchFamily="18" charset="0"/>
              </a:rPr>
              <a:t>been classified </a:t>
            </a:r>
            <a:r>
              <a:rPr lang="en-US" sz="2400" dirty="0">
                <a:latin typeface="Times New Roman" pitchFamily="18" charset="0"/>
                <a:cs typeface="Times New Roman" pitchFamily="18" charset="0"/>
              </a:rPr>
              <a:t>as NP-hard problem</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(This means that it is unlikely that it would be possible to find a fast,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polynomial time, algorithm to solve these problems</a:t>
            </a:r>
            <a:r>
              <a:rPr lang="en-US" sz="2400" dirty="0" smtClean="0">
                <a:latin typeface="Times New Roman" pitchFamily="18" charset="0"/>
                <a:cs typeface="Times New Roman" pitchFamily="18" charset="0"/>
              </a:rPr>
              <a:t>.)</a:t>
            </a:r>
          </a:p>
          <a:p>
            <a:pPr algn="just"/>
            <a:r>
              <a:rPr lang="en-US" sz="2400" dirty="0">
                <a:latin typeface="Times New Roman" panose="02020603050405020304" pitchFamily="18" charset="0"/>
                <a:cs typeface="Times New Roman" panose="02020603050405020304" pitchFamily="18" charset="0"/>
              </a:rPr>
              <a:t>In order to find an optimal solution to such NP-hard problems, it is usually necessary to consider all possible solutions to choose the best </a:t>
            </a:r>
            <a:r>
              <a:rPr lang="en-US" sz="2400" dirty="0" smtClean="0">
                <a:latin typeface="Times New Roman" panose="02020603050405020304" pitchFamily="18" charset="0"/>
                <a:cs typeface="Times New Roman" panose="02020603050405020304" pitchFamily="18" charset="0"/>
              </a:rPr>
              <a:t>one</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94344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1" y="207818"/>
            <a:ext cx="10474037" cy="900546"/>
          </a:xfrm>
        </p:spPr>
        <p:txBody>
          <a:bodyPr>
            <a:normAutofit/>
          </a:bodyPr>
          <a:lstStyle/>
          <a:p>
            <a:r>
              <a:rPr lang="en-US" dirty="0" smtClean="0">
                <a:latin typeface="Times New Roman" panose="02020603050405020304" pitchFamily="18" charset="0"/>
                <a:cs typeface="Times New Roman" panose="02020603050405020304" pitchFamily="18" charset="0"/>
              </a:rPr>
              <a:t>Hard Constraints (essential timetabling conditions)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9383" y="1108365"/>
            <a:ext cx="9024620" cy="4932998"/>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One subject/course should be scheduled only once.</a:t>
            </a:r>
          </a:p>
          <a:p>
            <a:pPr algn="just"/>
            <a:r>
              <a:rPr lang="en-US" sz="2400" dirty="0" smtClean="0">
                <a:latin typeface="Times New Roman" panose="02020603050405020304" pitchFamily="18" charset="0"/>
                <a:cs typeface="Times New Roman" panose="02020603050405020304" pitchFamily="18" charset="0"/>
              </a:rPr>
              <a:t>Two or more subjects having at least one student in common should not be scheduled simultaneously.</a:t>
            </a:r>
          </a:p>
          <a:p>
            <a:pPr algn="just"/>
            <a:r>
              <a:rPr lang="en-US" sz="2400" dirty="0" smtClean="0">
                <a:latin typeface="Times New Roman" panose="02020603050405020304" pitchFamily="18" charset="0"/>
                <a:cs typeface="Times New Roman" panose="02020603050405020304" pitchFamily="18" charset="0"/>
              </a:rPr>
              <a:t>The students having back paper and thus needs to reappear in some course should also be taken into consideration.</a:t>
            </a:r>
          </a:p>
          <a:p>
            <a:pPr algn="just"/>
            <a:r>
              <a:rPr lang="en-US" sz="2400" dirty="0" smtClean="0">
                <a:latin typeface="Times New Roman" panose="02020603050405020304" pitchFamily="18" charset="0"/>
                <a:cs typeface="Times New Roman" panose="02020603050405020304" pitchFamily="18" charset="0"/>
              </a:rPr>
              <a:t>There should be exactly two exams per day, and not more than two.</a:t>
            </a:r>
          </a:p>
          <a:p>
            <a:pPr algn="just"/>
            <a:r>
              <a:rPr lang="en-US" sz="2400" dirty="0" smtClean="0">
                <a:latin typeface="Times New Roman" panose="02020603050405020304" pitchFamily="18" charset="0"/>
                <a:cs typeface="Times New Roman" panose="02020603050405020304" pitchFamily="18" charset="0"/>
              </a:rPr>
              <a:t>There should not be more than one day gap between two courses, which have students in common.</a:t>
            </a:r>
          </a:p>
          <a:p>
            <a:pPr algn="just"/>
            <a:r>
              <a:rPr lang="en-US" sz="2400" dirty="0" smtClean="0">
                <a:latin typeface="Times New Roman" panose="02020603050405020304" pitchFamily="18" charset="0"/>
                <a:cs typeface="Times New Roman" panose="02020603050405020304" pitchFamily="18" charset="0"/>
              </a:rPr>
              <a:t>Subjects should be scheduled accordingly to the availability of rooms.</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51509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9381" y="207818"/>
            <a:ext cx="10404764" cy="900546"/>
          </a:xfrm>
        </p:spPr>
        <p:txBody>
          <a:bodyPr>
            <a:normAutofit/>
          </a:bodyPr>
          <a:lstStyle/>
          <a:p>
            <a:r>
              <a:rPr lang="en-US" dirty="0" smtClean="0">
                <a:latin typeface="Times New Roman" panose="02020603050405020304" pitchFamily="18" charset="0"/>
                <a:cs typeface="Times New Roman" panose="02020603050405020304" pitchFamily="18" charset="0"/>
              </a:rPr>
              <a:t>Soft Constraints (preferential timetabling conditions)</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49383" y="1108365"/>
            <a:ext cx="9024620" cy="4932998"/>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There should be one day gap between two courses, which have students in common.</a:t>
            </a:r>
          </a:p>
          <a:p>
            <a:pPr algn="just"/>
            <a:r>
              <a:rPr lang="en-US" sz="2400" dirty="0" smtClean="0">
                <a:latin typeface="Times New Roman" panose="02020603050405020304" pitchFamily="18" charset="0"/>
                <a:cs typeface="Times New Roman" panose="02020603050405020304" pitchFamily="18" charset="0"/>
              </a:rPr>
              <a:t>One student should not have more than one paper per day.</a:t>
            </a:r>
          </a:p>
          <a:p>
            <a:pPr algn="just"/>
            <a:r>
              <a:rPr lang="en-US" sz="2400" dirty="0" smtClean="0">
                <a:latin typeface="Times New Roman" panose="02020603050405020304" pitchFamily="18" charset="0"/>
                <a:cs typeface="Times New Roman" panose="02020603050405020304" pitchFamily="18" charset="0"/>
              </a:rPr>
              <a:t>The allotted classroom should be large enough to accommodate all the students.</a:t>
            </a:r>
          </a:p>
          <a:p>
            <a:pPr algn="just"/>
            <a:r>
              <a:rPr lang="en-US" sz="2400" dirty="0" smtClean="0">
                <a:latin typeface="Times New Roman" panose="02020603050405020304" pitchFamily="18" charset="0"/>
                <a:cs typeface="Times New Roman" panose="02020603050405020304" pitchFamily="18" charset="0"/>
              </a:rPr>
              <a:t>There should be no exam on Saturdays.</a:t>
            </a:r>
          </a:p>
          <a:p>
            <a:pPr algn="just"/>
            <a:r>
              <a:rPr lang="en-US" sz="2400" dirty="0" smtClean="0">
                <a:latin typeface="Times New Roman" panose="02020603050405020304" pitchFamily="18" charset="0"/>
                <a:cs typeface="Times New Roman" panose="02020603050405020304" pitchFamily="18" charset="0"/>
              </a:rPr>
              <a:t>A faculty member should not have more than one exam duty per day.</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16386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235527"/>
            <a:ext cx="3906981" cy="692727"/>
          </a:xfrm>
        </p:spPr>
        <p:txBody>
          <a:bodyPr>
            <a:normAutofit/>
          </a:bodyPr>
          <a:lstStyle/>
          <a:p>
            <a:r>
              <a:rPr lang="en-US" dirty="0" smtClean="0">
                <a:latin typeface="Times New Roman" panose="02020603050405020304" pitchFamily="18" charset="0"/>
                <a:cs typeface="Times New Roman" panose="02020603050405020304" pitchFamily="18" charset="0"/>
              </a:rPr>
              <a:t>Related Study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237" y="1136073"/>
            <a:ext cx="8908472" cy="4356650"/>
          </a:xfrm>
        </p:spPr>
        <p:txBody>
          <a:bodyPr>
            <a:noAutofit/>
          </a:bodyPr>
          <a:lstStyle/>
          <a:p>
            <a:pPr lvl="0" algn="just"/>
            <a:r>
              <a:rPr lang="en-US" sz="2400" dirty="0">
                <a:latin typeface="Times New Roman" panose="02020603050405020304" pitchFamily="18" charset="0"/>
                <a:cs typeface="Times New Roman" panose="02020603050405020304" pitchFamily="18" charset="0"/>
              </a:rPr>
              <a:t>Welsh-Powell vertex coloring algorithm is a good algorithm for vertex coloring. However, this algorithm needs the vertices to be sorted in descending order based on their valence (it is the degree of a vertex) in order to have an optimal solution. The disadvantage of this algorithm is that if we color the vertices without sorting, then we would not get an optimal solution</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graph coloring algorithm proposed by R.D Dutton and R.C Brigham performs well on most of the graphs to which it has been applied. However, it restricts itself to connected undirected graphs which has no loops or multiple edges</a:t>
            </a:r>
            <a:r>
              <a:rPr lang="en-US" sz="2400" dirty="0" smtClean="0">
                <a:latin typeface="Times New Roman" panose="02020603050405020304" pitchFamily="18" charset="0"/>
                <a:cs typeface="Times New Roman" panose="02020603050405020304" pitchFamily="18" charset="0"/>
              </a:rPr>
              <a:t>. It is a simple algorithm and it does not claim any superiority over any other existing coloring algorithm.</a:t>
            </a:r>
            <a:endParaRPr lang="en-US" sz="2400" dirty="0">
              <a:latin typeface="Times New Roman" panose="02020603050405020304" pitchFamily="18" charset="0"/>
              <a:cs typeface="Times New Roman" panose="02020603050405020304" pitchFamily="18" charset="0"/>
            </a:endParaRPr>
          </a:p>
          <a:p>
            <a:pPr lvl="0"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36020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3236" y="235527"/>
            <a:ext cx="5181600" cy="692727"/>
          </a:xfrm>
        </p:spPr>
        <p:txBody>
          <a:bodyPr>
            <a:normAutofit/>
          </a:bodyPr>
          <a:lstStyle/>
          <a:p>
            <a:r>
              <a:rPr lang="en-US" dirty="0" smtClean="0">
                <a:latin typeface="Times New Roman" panose="02020603050405020304" pitchFamily="18" charset="0"/>
                <a:cs typeface="Times New Roman" panose="02020603050405020304" pitchFamily="18" charset="0"/>
              </a:rPr>
              <a:t>Related study continued…</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63237" y="1136073"/>
            <a:ext cx="8908472" cy="4356650"/>
          </a:xfrm>
        </p:spPr>
        <p:txBody>
          <a:bodyPr>
            <a:noAutofit/>
          </a:bodyPr>
          <a:lstStyle/>
          <a:p>
            <a:pPr algn="just"/>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new exam scheduling algorithm using graph coloring by </a:t>
            </a:r>
            <a:r>
              <a:rPr lang="en-IN" sz="2400" dirty="0">
                <a:latin typeface="Times New Roman" panose="02020603050405020304" pitchFamily="18" charset="0"/>
                <a:cs typeface="Times New Roman" panose="02020603050405020304" pitchFamily="18" charset="0"/>
              </a:rPr>
              <a:t>Mohammad </a:t>
            </a:r>
            <a:r>
              <a:rPr lang="en-IN" sz="2400" dirty="0" err="1">
                <a:latin typeface="Times New Roman" panose="02020603050405020304" pitchFamily="18" charset="0"/>
                <a:cs typeface="Times New Roman" panose="02020603050405020304" pitchFamily="18" charset="0"/>
              </a:rPr>
              <a:t>Malkawi</a:t>
            </a:r>
            <a:r>
              <a:rPr lang="en-IN" sz="2400" dirty="0">
                <a:latin typeface="Times New Roman" panose="02020603050405020304" pitchFamily="18" charset="0"/>
                <a:cs typeface="Times New Roman" panose="02020603050405020304" pitchFamily="18" charset="0"/>
              </a:rPr>
              <a:t> (SUN Microsystems, Network Circle, USA),  Mohammad Al-Haj Hassan (Faculty of IT, Middle East University for Graduate Studies, Jordan), and Osama Al-Haj Hassan (Department of Computer Science, University of Georgia, USA). This algorithm takes into consideration the number of exam periods per day; The number of concurrent exam sessions depends on the number of available halls, availability of faculty members to conduct the </a:t>
            </a:r>
            <a:r>
              <a:rPr lang="en-IN" sz="2400" dirty="0" smtClean="0">
                <a:latin typeface="Times New Roman" panose="02020603050405020304" pitchFamily="18" charset="0"/>
                <a:cs typeface="Times New Roman" panose="02020603050405020304" pitchFamily="18" charset="0"/>
              </a:rPr>
              <a:t>exams; The exams should be over by a minimal possible time. This algorithm works considerably well on most of the cases.</a:t>
            </a:r>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06393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3236" y="235527"/>
            <a:ext cx="5181600" cy="692727"/>
          </a:xfrm>
        </p:spPr>
        <p:txBody>
          <a:bodyPr>
            <a:normAutofit/>
          </a:bodyPr>
          <a:lstStyle/>
          <a:p>
            <a:r>
              <a:rPr lang="en-US" dirty="0" smtClean="0">
                <a:latin typeface="Times New Roman" panose="02020603050405020304" pitchFamily="18" charset="0"/>
                <a:cs typeface="Times New Roman" panose="02020603050405020304" pitchFamily="18" charset="0"/>
              </a:rPr>
              <a:t>Related study continued…</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63237" y="1136073"/>
            <a:ext cx="8908472" cy="4356650"/>
          </a:xfrm>
        </p:spPr>
        <p:txBody>
          <a:bodyPr>
            <a:noAutofit/>
          </a:bodyPr>
          <a:lstStyle/>
          <a:p>
            <a:pPr algn="just"/>
            <a:r>
              <a:rPr lang="en-US" sz="2400" dirty="0" smtClean="0">
                <a:latin typeface="Times New Roman" pitchFamily="18" charset="0"/>
                <a:cs typeface="Times New Roman" pitchFamily="18" charset="0"/>
              </a:rPr>
              <a:t>Exam time tabling problem using Genetic Algorithm by </a:t>
            </a:r>
            <a:r>
              <a:rPr lang="en-US" sz="2400" dirty="0" err="1" smtClean="0">
                <a:latin typeface="Times New Roman" pitchFamily="18" charset="0"/>
                <a:cs typeface="Times New Roman" pitchFamily="18" charset="0"/>
              </a:rPr>
              <a:t>Sujit</a:t>
            </a:r>
            <a:r>
              <a:rPr lang="en-US" sz="2400" dirty="0" smtClean="0">
                <a:latin typeface="Times New Roman" pitchFamily="18" charset="0"/>
                <a:cs typeface="Times New Roman" pitchFamily="18" charset="0"/>
              </a:rPr>
              <a:t> Kumar </a:t>
            </a:r>
            <a:r>
              <a:rPr lang="en-US" sz="2400" dirty="0" err="1" smtClean="0">
                <a:latin typeface="Times New Roman" pitchFamily="18" charset="0"/>
                <a:cs typeface="Times New Roman" pitchFamily="18" charset="0"/>
              </a:rPr>
              <a:t>Jha</a:t>
            </a:r>
            <a:r>
              <a:rPr lang="en-US" sz="2400" dirty="0" smtClean="0">
                <a:latin typeface="Times New Roman" pitchFamily="18" charset="0"/>
                <a:cs typeface="Times New Roman" pitchFamily="18" charset="0"/>
              </a:rPr>
              <a:t> from Engineering Department, </a:t>
            </a:r>
            <a:r>
              <a:rPr lang="en-US" sz="2400" dirty="0" err="1" smtClean="0">
                <a:latin typeface="Times New Roman" pitchFamily="18" charset="0"/>
                <a:cs typeface="Times New Roman" pitchFamily="18" charset="0"/>
              </a:rPr>
              <a:t>Ibra</a:t>
            </a:r>
            <a:r>
              <a:rPr lang="en-US" sz="2400" dirty="0" smtClean="0">
                <a:latin typeface="Times New Roman" pitchFamily="18" charset="0"/>
                <a:cs typeface="Times New Roman" pitchFamily="18" charset="0"/>
              </a:rPr>
              <a:t> College of Technology, Sultanate of Oman.</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416</TotalTime>
  <Words>1246</Words>
  <Application>Microsoft Office PowerPoint</Application>
  <PresentationFormat>Custom</PresentationFormat>
  <Paragraphs>117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Exam Time Table Scheduling Using Graph Coloring Approach</vt:lpstr>
      <vt:lpstr>Introduction</vt:lpstr>
      <vt:lpstr>Problem Definition</vt:lpstr>
      <vt:lpstr>Problem definition continued…</vt:lpstr>
      <vt:lpstr>Hard Constraints (essential timetabling conditions)</vt:lpstr>
      <vt:lpstr>Soft Constraints (preferential timetabling conditions)</vt:lpstr>
      <vt:lpstr>Related Study</vt:lpstr>
      <vt:lpstr>Related study continued…</vt:lpstr>
      <vt:lpstr>Related study continued…</vt:lpstr>
      <vt:lpstr>Motivation</vt:lpstr>
      <vt:lpstr>Objective</vt:lpstr>
      <vt:lpstr>Graph Coloring</vt:lpstr>
      <vt:lpstr>Graph coloring continued…</vt:lpstr>
      <vt:lpstr>Slide 14</vt:lpstr>
      <vt:lpstr>Tools/Platform</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User</cp:lastModifiedBy>
  <cp:revision>40</cp:revision>
  <dcterms:created xsi:type="dcterms:W3CDTF">2017-09-20T01:56:31Z</dcterms:created>
  <dcterms:modified xsi:type="dcterms:W3CDTF">2017-09-21T06:56:14Z</dcterms:modified>
</cp:coreProperties>
</file>