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73" r:id="rId5"/>
    <p:sldId id="275" r:id="rId6"/>
    <p:sldId id="257" r:id="rId7"/>
    <p:sldId id="274" r:id="rId8"/>
    <p:sldId id="259" r:id="rId9"/>
    <p:sldId id="260" r:id="rId10"/>
    <p:sldId id="261" r:id="rId11"/>
    <p:sldId id="262" r:id="rId12"/>
    <p:sldId id="263" r:id="rId13"/>
    <p:sldId id="268" r:id="rId14"/>
    <p:sldId id="269" r:id="rId15"/>
    <p:sldId id="264" r:id="rId16"/>
    <p:sldId id="265" r:id="rId17"/>
    <p:sldId id="266" r:id="rId18"/>
    <p:sldId id="26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4B161-E78A-45BD-BDEF-3AA6A9E8283F}" v="4" dt="2023-01-04T02:42:27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SHRESTHA" userId="645bdccebeb9b623" providerId="LiveId" clId="{0D44B161-E78A-45BD-BDEF-3AA6A9E8283F}"/>
    <pc:docChg chg="undo custSel modSld">
      <pc:chgData name="SAMEER SHRESTHA" userId="645bdccebeb9b623" providerId="LiveId" clId="{0D44B161-E78A-45BD-BDEF-3AA6A9E8283F}" dt="2023-01-04T02:43:12.678" v="29" actId="1076"/>
      <pc:docMkLst>
        <pc:docMk/>
      </pc:docMkLst>
      <pc:sldChg chg="modSp mod">
        <pc:chgData name="SAMEER SHRESTHA" userId="645bdccebeb9b623" providerId="LiveId" clId="{0D44B161-E78A-45BD-BDEF-3AA6A9E8283F}" dt="2023-01-04T02:43:12.678" v="29" actId="1076"/>
        <pc:sldMkLst>
          <pc:docMk/>
          <pc:sldMk cId="2905713918" sldId="265"/>
        </pc:sldMkLst>
        <pc:picChg chg="mod">
          <ac:chgData name="SAMEER SHRESTHA" userId="645bdccebeb9b623" providerId="LiveId" clId="{0D44B161-E78A-45BD-BDEF-3AA6A9E8283F}" dt="2023-01-04T02:43:12.678" v="29" actId="1076"/>
          <ac:picMkLst>
            <pc:docMk/>
            <pc:sldMk cId="2905713918" sldId="265"/>
            <ac:picMk id="5" creationId="{EFB6CCDE-D44F-767A-8521-AB249F999FF4}"/>
          </ac:picMkLst>
        </pc:picChg>
      </pc:sldChg>
      <pc:sldChg chg="addSp delSp modSp mod">
        <pc:chgData name="SAMEER SHRESTHA" userId="645bdccebeb9b623" providerId="LiveId" clId="{0D44B161-E78A-45BD-BDEF-3AA6A9E8283F}" dt="2023-01-04T02:40:43.840" v="27"/>
        <pc:sldMkLst>
          <pc:docMk/>
          <pc:sldMk cId="3945796242" sldId="273"/>
        </pc:sldMkLst>
        <pc:spChg chg="mod">
          <ac:chgData name="SAMEER SHRESTHA" userId="645bdccebeb9b623" providerId="LiveId" clId="{0D44B161-E78A-45BD-BDEF-3AA6A9E8283F}" dt="2023-01-04T02:40:42.076" v="23" actId="1076"/>
          <ac:spMkLst>
            <pc:docMk/>
            <pc:sldMk cId="3945796242" sldId="273"/>
            <ac:spMk id="2" creationId="{096E8E38-4E19-D139-8535-5FFDD4164CB8}"/>
          </ac:spMkLst>
        </pc:spChg>
        <pc:spChg chg="mod">
          <ac:chgData name="SAMEER SHRESTHA" userId="645bdccebeb9b623" providerId="LiveId" clId="{0D44B161-E78A-45BD-BDEF-3AA6A9E8283F}" dt="2023-01-04T02:40:42.995" v="25" actId="14100"/>
          <ac:spMkLst>
            <pc:docMk/>
            <pc:sldMk cId="3945796242" sldId="273"/>
            <ac:spMk id="3" creationId="{12B9A809-C850-D6D6-CE97-61691FFE305B}"/>
          </ac:spMkLst>
        </pc:spChg>
        <pc:picChg chg="add del mod">
          <ac:chgData name="SAMEER SHRESTHA" userId="645bdccebeb9b623" providerId="LiveId" clId="{0D44B161-E78A-45BD-BDEF-3AA6A9E8283F}" dt="2023-01-04T02:40:43.840" v="27"/>
          <ac:picMkLst>
            <pc:docMk/>
            <pc:sldMk cId="3945796242" sldId="273"/>
            <ac:picMk id="4" creationId="{FA61572D-6E69-45B2-9BDC-5E598F88B3CF}"/>
          </ac:picMkLst>
        </pc:picChg>
      </pc:sldChg>
      <pc:sldChg chg="modSp mod">
        <pc:chgData name="SAMEER SHRESTHA" userId="645bdccebeb9b623" providerId="LiveId" clId="{0D44B161-E78A-45BD-BDEF-3AA6A9E8283F}" dt="2023-01-04T02:42:39.075" v="28" actId="1076"/>
        <pc:sldMkLst>
          <pc:docMk/>
          <pc:sldMk cId="611592261" sldId="274"/>
        </pc:sldMkLst>
        <pc:spChg chg="mod">
          <ac:chgData name="SAMEER SHRESTHA" userId="645bdccebeb9b623" providerId="LiveId" clId="{0D44B161-E78A-45BD-BDEF-3AA6A9E8283F}" dt="2023-01-04T02:42:39.075" v="28" actId="1076"/>
          <ac:spMkLst>
            <pc:docMk/>
            <pc:sldMk cId="611592261" sldId="274"/>
            <ac:spMk id="3" creationId="{44039F47-26C9-C572-A06C-05FDADE5EAE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en-US" baseline="0">
                <a:latin typeface="Arial" panose="020B0604020202020204" pitchFamily="34" charset="0"/>
              </a:rPr>
              <a:t>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471005647292387"/>
          <c:y val="0.1489168557870848"/>
          <c:w val="0.58862595300587428"/>
          <c:h val="0.6568459425344681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Research</c:v>
                </c:pt>
                <c:pt idx="1">
                  <c:v>Familiarization of tools</c:v>
                </c:pt>
                <c:pt idx="2">
                  <c:v>Designing</c:v>
                </c:pt>
                <c:pt idx="3">
                  <c:v>Coding</c:v>
                </c:pt>
                <c:pt idx="4">
                  <c:v>Testing and Debugging</c:v>
                </c:pt>
                <c:pt idx="5">
                  <c:v>Documentation and Reporting</c:v>
                </c:pt>
              </c:strCache>
            </c:strRef>
          </c:cat>
          <c:val>
            <c:numRef>
              <c:f>Sheet1!$B$2:$B$7</c:f>
              <c:numCache>
                <c:formatCode>m/d/yyyy</c:formatCode>
                <c:ptCount val="6"/>
                <c:pt idx="0">
                  <c:v>44907</c:v>
                </c:pt>
                <c:pt idx="1">
                  <c:v>44916</c:v>
                </c:pt>
                <c:pt idx="2">
                  <c:v>44935</c:v>
                </c:pt>
                <c:pt idx="3">
                  <c:v>44950</c:v>
                </c:pt>
                <c:pt idx="4">
                  <c:v>44953</c:v>
                </c:pt>
                <c:pt idx="5">
                  <c:v>44907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CA-40B7-9897-0BDCD2867C99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Research</c:v>
                </c:pt>
                <c:pt idx="1">
                  <c:v>Familiarization of tools</c:v>
                </c:pt>
                <c:pt idx="2">
                  <c:v>Designing</c:v>
                </c:pt>
                <c:pt idx="3">
                  <c:v>Coding</c:v>
                </c:pt>
                <c:pt idx="4">
                  <c:v>Testing and Debugging</c:v>
                </c:pt>
                <c:pt idx="5">
                  <c:v>Documentation and Reporting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81</c:v>
                </c:pt>
                <c:pt idx="1">
                  <c:v>16</c:v>
                </c:pt>
                <c:pt idx="2">
                  <c:v>14</c:v>
                </c:pt>
                <c:pt idx="3">
                  <c:v>38</c:v>
                </c:pt>
                <c:pt idx="4">
                  <c:v>35</c:v>
                </c:pt>
                <c:pt idx="5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CA-40B7-9897-0BDCD2867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486718784"/>
        <c:axId val="-486699200"/>
      </c:barChart>
      <c:catAx>
        <c:axId val="-486718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-486699200"/>
        <c:crossesAt val="0"/>
        <c:auto val="1"/>
        <c:lblAlgn val="ctr"/>
        <c:lblOffset val="100"/>
        <c:noMultiLvlLbl val="0"/>
      </c:catAx>
      <c:valAx>
        <c:axId val="-486699200"/>
        <c:scaling>
          <c:orientation val="minMax"/>
          <c:max val="44997"/>
          <c:min val="449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-486718784"/>
        <c:crosses val="autoZero"/>
        <c:crossBetween val="between"/>
        <c:majorUnit val="18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883F2-A3D5-40DD-B566-617D68E227D9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FE942-E47B-4031-B8FB-6A851407F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3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05B5-B973-40AD-A294-4AC005571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150E9-FFCF-4FB4-901D-9607DEF3A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4343-F176-4CB4-BDA6-DBDEFD3A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169E-648B-4281-AE30-A8147E54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D9FE-3B33-4D68-A5BD-115DE060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0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770A-CBBB-465C-8585-31C48E59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43378-A779-4761-9339-305B4AB5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31F0D-4342-477C-930F-8F1E394A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31FC-4F4E-4BAE-9080-975177CE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6FF8-34D0-4D31-B0A9-FFE467F7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4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724FE-DD45-43CE-BF64-E3F835767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CFB5C-529D-426F-B081-BBE08ED5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025D-74A3-4F4E-AB92-071AF295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A24E-59B5-411B-B099-C0E9E590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1F5F1-15C0-49E2-B39A-08E59379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1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1425-7BDD-4EA1-A42D-7CE2E7C4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7350-4FE8-4CBA-AB7A-49236568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7BDB-BA2E-4E49-BD15-66094B2F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6E45-D993-4B5C-8C98-8D05D6F0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080A-7471-4131-81E3-586330FC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3678-73B6-462C-A14F-D2D33381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91368-1022-4E44-B359-004D5761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7739-A3C3-4E70-9E96-79DF5EBF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E172-C6A4-40C6-817D-1DC71AB9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1652-1AD1-4D35-96FF-DAB25398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8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08A3-B240-4C08-962F-7579AA86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3A39-5CCE-4F64-B5F6-229E644C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00B83-0C9B-4144-BE6F-B50C450EF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251E-DE3D-49EE-9D50-1CFD1177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9E08-7958-4FDB-8654-1565ADC8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A1DEA-693F-4841-AB85-1D863419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3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F955-2B26-4431-B516-0A2D46C4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1B87D-47DF-41B6-BCBA-D138FE6F1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2254-53D0-4132-BFD8-0B6B5C2E6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233F-0651-4C82-8C6B-999F7BE0E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BC8F0-528F-4BCA-92C9-F74327579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0A4B0-7A32-4074-A59A-1B76B7A6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5E5AC-3746-48D7-B385-C6B41B4B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B07BE-BF26-4826-A836-62D7C24E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EE06-A573-4C9B-BC37-C93D21A8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F6FC5-69F0-45C8-AA9D-4E33BA71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BA9ED-B159-4237-8FBE-48F87AEC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E47DB-80BE-48B3-9C86-4D93BD94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CFBD9-5DCC-47D8-BC7F-030412DA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06004-2965-4FD7-B143-B377AB5E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C581-0A46-4089-B222-F197108F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2861-6BA8-4AD6-A53E-E9A0F27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671D-24AA-456D-B107-6B861513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B7E89-B23E-4FE5-91F2-2153DCEA3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B2314-F82A-443A-ADF2-3DBDEADD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9F8C-F030-4D76-8CB2-3F75A6B4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6CEF4-A9FC-4152-92FF-83894F8C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B957-B4E0-4482-A0AC-0110196D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7C754-C95B-4381-BD2C-725CE82FF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871BC-269F-4ADD-97AB-DC0C105A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53849-3B3F-4FAF-88AB-17603146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EE24-6DAB-404B-9A1D-C5D00BF3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5881-3C9D-44DD-A57F-3590862C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540DB-13CC-4300-A0E4-31780848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B1E2-42D4-4E09-8E8F-F18C521D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DB74C-E4A5-4CA4-B639-A202F4F86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AA8A-A818-43C7-A9F4-A0BD494E1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71CF-AEDC-4605-BE20-F73C44725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E38-4E19-D139-8535-5FFDD4164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124"/>
            <a:ext cx="9469821" cy="2017987"/>
          </a:xfrm>
        </p:spPr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The Dorm Den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9A809-C850-D6D6-CE97-61691FFE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1816"/>
            <a:ext cx="9144000" cy="42356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Arahanta Pokhrel (THA076BCT009)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Bikrant Bidari (THA076BCT013)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Sameer Shrestha (THA076BCT039)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Sudeep Kaucha (THA076BCT044)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Department of Electronics and Computer Engineering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Thapathali Campus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January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9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3763-D8AB-9AAB-03DF-DDC0422B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Expected Output –[1]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462A66-C91B-1639-53F5-9901B792E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70" y="1330166"/>
            <a:ext cx="7260060" cy="51627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AF28-6B0E-E663-043E-A648C987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F72AA-0B24-2DCC-D7B4-C535104A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8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3763-D8AB-9AAB-03DF-DDC0422B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Expected Output –[2]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8CA57F-FD64-2392-DD9E-A13394935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40" y="1327150"/>
            <a:ext cx="7264301" cy="5165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4D99-9061-E066-8F44-280F1053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C7001-D754-0E9A-700D-47D0F320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1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FB3F-C9B9-4C82-9717-DE1954DF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097B6-2E5E-48D6-8160-C20678EC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prices and amenities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Viewing hostel profile and reviews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Sort out hostels according to preference &amp; location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Time-saving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1477-9E72-60CE-81F8-3209C2E7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5D461-421A-30C6-0E70-8D187954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0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D08-9E37-4BB9-9D79-BAF59FAC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Tentative 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6674C-EEBF-281F-F96E-C04F0659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715CF-90EC-8310-79B6-5539D2A5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DF0F51-EE3E-4244-B453-B1C09F3AE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635311"/>
              </p:ext>
            </p:extLst>
          </p:nvPr>
        </p:nvGraphicFramePr>
        <p:xfrm>
          <a:off x="448235" y="1452282"/>
          <a:ext cx="11499572" cy="4904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571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41F1-AAF1-2C4E-8463-E764D3C8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Estimated Expenses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61A654C-6FD8-ACFE-0BC4-570C30CE4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861093"/>
              </p:ext>
            </p:extLst>
          </p:nvPr>
        </p:nvGraphicFramePr>
        <p:xfrm>
          <a:off x="1137919" y="1834893"/>
          <a:ext cx="9916161" cy="3872507"/>
        </p:xfrm>
        <a:graphic>
          <a:graphicData uri="http://schemas.openxmlformats.org/drawingml/2006/table">
            <a:tbl>
              <a:tblPr firstRow="1" firstCol="1" bandRow="1"/>
              <a:tblGrid>
                <a:gridCol w="981799">
                  <a:extLst>
                    <a:ext uri="{9D8B030D-6E8A-4147-A177-3AD203B41FA5}">
                      <a16:colId xmlns:a16="http://schemas.microsoft.com/office/drawing/2014/main" val="349437235"/>
                    </a:ext>
                  </a:extLst>
                </a:gridCol>
                <a:gridCol w="3141753">
                  <a:extLst>
                    <a:ext uri="{9D8B030D-6E8A-4147-A177-3AD203B41FA5}">
                      <a16:colId xmlns:a16="http://schemas.microsoft.com/office/drawing/2014/main" val="77036904"/>
                    </a:ext>
                  </a:extLst>
                </a:gridCol>
                <a:gridCol w="1928689">
                  <a:extLst>
                    <a:ext uri="{9D8B030D-6E8A-4147-A177-3AD203B41FA5}">
                      <a16:colId xmlns:a16="http://schemas.microsoft.com/office/drawing/2014/main" val="2025761773"/>
                    </a:ext>
                  </a:extLst>
                </a:gridCol>
                <a:gridCol w="1609058">
                  <a:extLst>
                    <a:ext uri="{9D8B030D-6E8A-4147-A177-3AD203B41FA5}">
                      <a16:colId xmlns:a16="http://schemas.microsoft.com/office/drawing/2014/main" val="3363733632"/>
                    </a:ext>
                  </a:extLst>
                </a:gridCol>
                <a:gridCol w="2254862">
                  <a:extLst>
                    <a:ext uri="{9D8B030D-6E8A-4147-A177-3AD203B41FA5}">
                      <a16:colId xmlns:a16="http://schemas.microsoft.com/office/drawing/2014/main" val="3378450962"/>
                    </a:ext>
                  </a:extLst>
                </a:gridCol>
              </a:tblGrid>
              <a:tr h="89503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S.N.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Price (Rs)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Price (Rs)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794721"/>
                  </a:ext>
                </a:extLst>
              </a:tr>
              <a:tr h="112566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Server Hosting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 per month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5675"/>
                  </a:ext>
                </a:extLst>
              </a:tr>
              <a:tr h="122034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Acquiring a domain 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 per year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381866"/>
                  </a:ext>
                </a:extLst>
              </a:tr>
              <a:tr h="631467">
                <a:tc gridSpan="4"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6566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FA3A6-CDEE-5B0B-FA82-FA431C15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E4DDC-5F5D-AA33-0ACA-CFB066EA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DFA3-6D48-38C3-1120-6CAFF4BF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60" y="260952"/>
            <a:ext cx="10515600" cy="12090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 –[1]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E3C4D4-A50D-E324-B46E-8AF15F1B6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837553"/>
              </p:ext>
            </p:extLst>
          </p:nvPr>
        </p:nvGraphicFramePr>
        <p:xfrm>
          <a:off x="694481" y="1496093"/>
          <a:ext cx="10801559" cy="5100955"/>
        </p:xfrm>
        <a:graphic>
          <a:graphicData uri="http://schemas.openxmlformats.org/drawingml/2006/table">
            <a:tbl>
              <a:tblPr firstRow="1" firstCol="1" bandRow="1"/>
              <a:tblGrid>
                <a:gridCol w="694481">
                  <a:extLst>
                    <a:ext uri="{9D8B030D-6E8A-4147-A177-3AD203B41FA5}">
                      <a16:colId xmlns:a16="http://schemas.microsoft.com/office/drawing/2014/main" val="2294639757"/>
                    </a:ext>
                  </a:extLst>
                </a:gridCol>
                <a:gridCol w="10107078">
                  <a:extLst>
                    <a:ext uri="{9D8B030D-6E8A-4147-A177-3AD203B41FA5}">
                      <a16:colId xmlns:a16="http://schemas.microsoft.com/office/drawing/2014/main" val="1076688969"/>
                    </a:ext>
                  </a:extLst>
                </a:gridCol>
              </a:tblGrid>
              <a:tr h="626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[1] </a:t>
                      </a: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"Annual Report," University Grants Commission, 2021.</a:t>
                      </a: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191043"/>
                  </a:ext>
                </a:extLst>
              </a:tr>
              <a:tr h="163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[2] </a:t>
                      </a: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S. Chamberlain, H. Sharp and N. Maiden, "Towards a framework for integrating agile development and user-centred design," </a:t>
                      </a:r>
                      <a:r>
                        <a:rPr lang="en-US" sz="2400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Extreme Programming and Agile Processes in Software Engineering,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vol. 4044, no. 2006, pp. 143-153, 2006. </a:t>
                      </a: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4480"/>
                  </a:ext>
                </a:extLst>
              </a:tr>
              <a:tr h="13172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[3] </a:t>
                      </a: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J. Ferreria, J. Nole and R. Biddle, "Agil. 2007," in </a:t>
                      </a:r>
                      <a:r>
                        <a:rPr lang="en-US" sz="2400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Agile Development Iterations and UI Design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United States, IEEE Computer Society, 2007, pp. 50-58.</a:t>
                      </a: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369564"/>
                  </a:ext>
                </a:extLst>
              </a:tr>
              <a:tr h="1518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[4] </a:t>
                      </a: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T. Da Silva, A. Martin, F. Maurer and M. Silveria, "User-Centered Design and Agile Methods: A Systematic Review," in </a:t>
                      </a:r>
                      <a:r>
                        <a:rPr lang="en-US" sz="2400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AGILE Conference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2011. </a:t>
                      </a: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71456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AC9FF-ED9F-EB4D-1D9C-C66D3FEC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48D85-B4BD-B23C-453B-DA036840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1C69-69EA-E083-1F31-50B33182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99"/>
            <a:ext cx="10515600" cy="112800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 –[2]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1AADD4-0209-CF50-210E-CF446B320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615602"/>
              </p:ext>
            </p:extLst>
          </p:nvPr>
        </p:nvGraphicFramePr>
        <p:xfrm>
          <a:off x="1079696" y="1177608"/>
          <a:ext cx="10515600" cy="5504546"/>
        </p:xfrm>
        <a:graphic>
          <a:graphicData uri="http://schemas.openxmlformats.org/drawingml/2006/table">
            <a:tbl>
              <a:tblPr firstRow="1" firstCol="1" bandRow="1"/>
              <a:tblGrid>
                <a:gridCol w="655320">
                  <a:extLst>
                    <a:ext uri="{9D8B030D-6E8A-4147-A177-3AD203B41FA5}">
                      <a16:colId xmlns:a16="http://schemas.microsoft.com/office/drawing/2014/main" val="3112178931"/>
                    </a:ext>
                  </a:extLst>
                </a:gridCol>
                <a:gridCol w="9860280">
                  <a:extLst>
                    <a:ext uri="{9D8B030D-6E8A-4147-A177-3AD203B41FA5}">
                      <a16:colId xmlns:a16="http://schemas.microsoft.com/office/drawing/2014/main" val="1215645639"/>
                    </a:ext>
                  </a:extLst>
                </a:gridCol>
              </a:tblGrid>
              <a:tr h="1299534"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[5] 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" marR="745" marT="745" marB="7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J. Ferreira, J. Noble and R. Biddle, "Up-front interaction design in agile development," </a:t>
                      </a:r>
                      <a:r>
                        <a:rPr lang="en-US" sz="2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Lecture Notes Computer Science, 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vol. 4536, no. 2007, pp. 9-16, 2007. 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" marR="745" marT="745" marB="7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765457"/>
                  </a:ext>
                </a:extLst>
              </a:tr>
              <a:tr h="893461"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[6] 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" marR="745" marT="745" marB="7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M. Stonebraker, "SQL databases v. NoSQL," </a:t>
                      </a:r>
                      <a:r>
                        <a:rPr lang="en-US" sz="2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Communications of the ACM, 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vol. 53, no. 4, pp. 10-11, 2010. 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" marR="745" marT="745" marB="7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675075"/>
                  </a:ext>
                </a:extLst>
              </a:tr>
              <a:tr h="1624007"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[7] 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" marR="745" marT="745" marB="7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R. Vatsavai, A. Ganguly, V. Chandola, A. Stefanidis, S. Klasky and S. Shekhar, "Spatiotemporal data mining in the era of big spatial data," in </a:t>
                      </a:r>
                      <a:r>
                        <a:rPr lang="en-US" sz="2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Proceedings of the 1st ACM SIGSPATIAL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California, 2012. 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" marR="745" marT="745" marB="7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1911"/>
                  </a:ext>
                </a:extLst>
              </a:tr>
              <a:tr h="1687544"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[8] 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" marR="745" marT="745" marB="7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B. Cheng and X. Guan, "Design and evaluation of a high-concurrency web map tile service framework on a high," </a:t>
                      </a:r>
                      <a:r>
                        <a:rPr lang="en-US" sz="2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International Journal of Grid and Distributed Computing, 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vol. 9, no. 12, pp. 127-142, 2016. 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" marR="745" marT="745" marB="7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04743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9C259-8D24-34CB-6FB2-F96912FA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BDE67-F00C-F232-573D-6A58CEEE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57-C63F-43F1-B357-9860A5AE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9D23-771B-4CC2-BE20-197E6EAF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Application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Tentative Timeline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Estimated Expenses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71A0-C6F4-461E-8FC0-92C28E76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D7ACA-D245-4770-942E-10AF745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3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54F8-37AB-46CD-8EC9-D5EB05E3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3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77F0-D0D5-41EE-B34D-0B1BAF1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76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Hostels are generally cheaper than renting a place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Hostels can be more convenient for students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Saves students time and effort in finding a suitable hostel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Hostels often offer additional services and amenities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F33C-9E75-D332-BFF8-2446AF86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9469A-7EF0-874D-E865-EBD21226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9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21F8-0B5A-83AA-FC2C-B9804F20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9F47-26C9-C572-A06C-05FDADE5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728"/>
            <a:ext cx="10515600" cy="4351338"/>
          </a:xfrm>
        </p:spPr>
        <p:txBody>
          <a:bodyPr/>
          <a:lstStyle/>
          <a:p>
            <a:pPr lvl="0"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Provide efficient way  to find and book hostels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Provide detailed information about hostel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offer hostel with reservation management solution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BDC1-8CD0-62F5-D37F-5DFC8FA4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77B7C-6FEA-00F1-8822-638D13FA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9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01E-EE9A-4052-8983-9702F614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23F8-2485-4164-9CE9-4646B149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students to find and book hostels in various locations.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Reservation and occupancy management solution offered to hostels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Hostel information and comparison feature provided in application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1834-BF78-99C7-C834-906D5F62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01ADA-4EE0-393C-9BEB-89647F2F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9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230E-397D-496C-8B36-3157049F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90"/>
            <a:ext cx="10515600" cy="6712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Methodology –[1]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B861-9674-47D2-8965-2DAFFB71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5046"/>
            <a:ext cx="11580317" cy="52833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7F3E8B5-3896-FD21-9AD5-9E972E6F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7" y="934319"/>
            <a:ext cx="4657725" cy="57340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B736-7FFB-50F7-EF2D-D2D61A7B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A9C1F-5CF5-1853-AF10-F531943B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7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8303-8EFF-44C4-8EFD-05DBC338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Methodology –[2]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9F34-F7D1-499B-973B-69DB3647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79514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MERN stack will be used for the web application.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will be used to host the data.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will be used to present the data in an  efficient way.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Express will act as a bridge between the frontend and backend.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1AF3-2719-96F2-63AC-EBC087F8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72916-518C-0E9C-C03F-2D77F347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A98D-7F9E-4961-A837-B34FF93E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74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Methodology –[3]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C330EF-1942-492F-B2D7-4A68EFD3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FBE2F82-2A59-F46D-4E99-ABE8B48DD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987425"/>
            <a:ext cx="6610350" cy="55054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CC976-B656-F8F3-A4ED-E0C27A84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26916-D976-7F77-9D9F-82E465F8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C769-1673-4141-850E-E02083DA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Methodology –[4]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863A-F1CA-4413-9394-06F942C24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Actors : Admins, Guests, Hostel Owners, and Registered Users.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Registered users can search, review, rate hostels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use recommendation and suggestion services.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Admins verify documents and moderate content, add  hostels.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Hostel Owners can request to add or claim a new hostel 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Guests can only view hostel reviews, not write them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21DC-F93A-62F4-B053-F4887A26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1/6/2023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42227-1E72-2803-1BE5-24A7C8BF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3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3ECAE2B7ACF40AA813FFC3FEC67CF" ma:contentTypeVersion="13" ma:contentTypeDescription="Create a new document." ma:contentTypeScope="" ma:versionID="5de2fe10096232e092148bc467e74ebc">
  <xsd:schema xmlns:xsd="http://www.w3.org/2001/XMLSchema" xmlns:xs="http://www.w3.org/2001/XMLSchema" xmlns:p="http://schemas.microsoft.com/office/2006/metadata/properties" xmlns:ns3="75ba8413-43fa-4a09-af17-4e68f3dde6e6" xmlns:ns4="c06eeb30-ab86-47d2-ae26-0dd0e7d3f0cc" targetNamespace="http://schemas.microsoft.com/office/2006/metadata/properties" ma:root="true" ma:fieldsID="263e6e4d08751a4b833827be07d97a68" ns3:_="" ns4:_="">
    <xsd:import namespace="75ba8413-43fa-4a09-af17-4e68f3dde6e6"/>
    <xsd:import namespace="c06eeb30-ab86-47d2-ae26-0dd0e7d3f0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a8413-43fa-4a09-af17-4e68f3dde6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eeb30-ab86-47d2-ae26-0dd0e7d3f0c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3E4729-5113-4AAC-90F8-A6E899C40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ba8413-43fa-4a09-af17-4e68f3dde6e6"/>
    <ds:schemaRef ds:uri="c06eeb30-ab86-47d2-ae26-0dd0e7d3f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E8F2D9-68F6-4DFE-B21D-C3284A3813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1D1691-6C79-4E71-8DEB-08F04F463FF7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c06eeb30-ab86-47d2-ae26-0dd0e7d3f0cc"/>
    <ds:schemaRef ds:uri="75ba8413-43fa-4a09-af17-4e68f3dde6e6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695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Dorm Den</vt:lpstr>
      <vt:lpstr>Overview</vt:lpstr>
      <vt:lpstr>Motivation</vt:lpstr>
      <vt:lpstr>Objective</vt:lpstr>
      <vt:lpstr>Scope Of Project</vt:lpstr>
      <vt:lpstr>Proposed Methodology –[1]</vt:lpstr>
      <vt:lpstr>Proposed Methodology –[2]</vt:lpstr>
      <vt:lpstr>Proposed Methodology –[3]</vt:lpstr>
      <vt:lpstr>Proposed Methodology –[4]</vt:lpstr>
      <vt:lpstr>Expected Output –[1]</vt:lpstr>
      <vt:lpstr>Expected Output –[2]</vt:lpstr>
      <vt:lpstr>Project Applications</vt:lpstr>
      <vt:lpstr>Tentative Timeline</vt:lpstr>
      <vt:lpstr>Estimated Expenses</vt:lpstr>
      <vt:lpstr>References –[1]</vt:lpstr>
      <vt:lpstr>References –[2]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ARAHANTA POKHREL</dc:creator>
  <cp:lastModifiedBy>RISHAV SUBEDI</cp:lastModifiedBy>
  <cp:revision>23</cp:revision>
  <dcterms:created xsi:type="dcterms:W3CDTF">2023-01-03T08:27:34Z</dcterms:created>
  <dcterms:modified xsi:type="dcterms:W3CDTF">2023-01-04T08:34:21Z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0x01010095A3ECAE2B7ACF40AA813FFC3FEC67CF</vt:lpwstr>
  </property>
</Properties>
</file>