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sldIdLst>
    <p:sldId id="273" r:id="rId5"/>
    <p:sldId id="275" r:id="rId6"/>
    <p:sldId id="257" r:id="rId7"/>
    <p:sldId id="274" r:id="rId8"/>
    <p:sldId id="259" r:id="rId9"/>
    <p:sldId id="276" r:id="rId10"/>
    <p:sldId id="288" r:id="rId11"/>
    <p:sldId id="260" r:id="rId12"/>
    <p:sldId id="261" r:id="rId13"/>
    <p:sldId id="262" r:id="rId14"/>
    <p:sldId id="290" r:id="rId15"/>
    <p:sldId id="287" r:id="rId16"/>
    <p:sldId id="289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78" r:id="rId25"/>
    <p:sldId id="298" r:id="rId26"/>
    <p:sldId id="299" r:id="rId27"/>
    <p:sldId id="279" r:id="rId28"/>
    <p:sldId id="281" r:id="rId29"/>
    <p:sldId id="285" r:id="rId30"/>
    <p:sldId id="277" r:id="rId31"/>
    <p:sldId id="267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4B161-E78A-45BD-BDEF-3AA6A9E8283F}" v="4" dt="2023-01-04T02:42:27.379"/>
    <p1510:client id="{2D630544-1022-BB56-18B3-D607BBCA96CD}" v="638" dt="2023-02-01T16:19:35.072"/>
    <p1510:client id="{4AE20F22-C78E-56BB-B2E7-D1F5C6935DD3}" v="686" dt="2023-02-01T16:21:36.172"/>
    <p1510:client id="{A7FD4E1F-189E-33AB-53C0-BCC77B1AE9A9}" v="113" dt="2023-02-01T16:21:28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883F2-A3D5-40DD-B566-617D68E227D9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FE942-E47B-4031-B8FB-6A851407F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3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05B5-B973-40AD-A294-4AC005571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150E9-FFCF-4FB4-901D-9607DEF3A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84343-F176-4CB4-BDA6-DBDEFD3A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169E-648B-4281-AE30-A8147E54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D9FE-3B33-4D68-A5BD-115DE060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0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770A-CBBB-465C-8585-31C48E59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43378-A779-4761-9339-305B4AB5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31F0D-4342-477C-930F-8F1E394A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31FC-4F4E-4BAE-9080-975177CE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6FF8-34D0-4D31-B0A9-FFE467F7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4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724FE-DD45-43CE-BF64-E3F835767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CFB5C-529D-426F-B081-BBE08ED56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B025D-74A3-4F4E-AB92-071AF295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A24E-59B5-411B-B099-C0E9E590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1F5F1-15C0-49E2-B39A-08E59379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1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1425-7BDD-4EA1-A42D-7CE2E7C4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7350-4FE8-4CBA-AB7A-492365682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C7BDB-BA2E-4E49-BD15-66094B2F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16E45-D993-4B5C-8C98-8D05D6F0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080A-7471-4131-81E3-586330FC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4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3678-73B6-462C-A14F-D2D33381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91368-1022-4E44-B359-004D57616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7739-A3C3-4E70-9E96-79DF5EBF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EE172-C6A4-40C6-817D-1DC71AB9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F1652-1AD1-4D35-96FF-DAB25398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8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08A3-B240-4C08-962F-7579AA86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3A39-5CCE-4F64-B5F6-229E644C8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00B83-0C9B-4144-BE6F-B50C450EF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4251E-DE3D-49EE-9D50-1CFD1177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A9E08-7958-4FDB-8654-1565ADC8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A1DEA-693F-4841-AB85-1D863419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3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F955-2B26-4431-B516-0A2D46C4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1B87D-47DF-41B6-BCBA-D138FE6F1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2254-53D0-4132-BFD8-0B6B5C2E6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233F-0651-4C82-8C6B-999F7BE0E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BC8F0-528F-4BCA-92C9-F74327579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0A4B0-7A32-4074-A59A-1B76B7A6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5E5AC-3746-48D7-B385-C6B41B4B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B07BE-BF26-4826-A836-62D7C24E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4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EE06-A573-4C9B-BC37-C93D21A8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F6FC5-69F0-45C8-AA9D-4E33BA71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BA9ED-B159-4237-8FBE-48F87AEC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E47DB-80BE-48B3-9C86-4D93BD94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4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CFBD9-5DCC-47D8-BC7F-030412DA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06004-2965-4FD7-B143-B377AB5E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DC581-0A46-4089-B222-F197108F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2861-6BA8-4AD6-A53E-E9A0F27C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3671D-24AA-456D-B107-6B861513F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B7E89-B23E-4FE5-91F2-2153DCEA3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B2314-F82A-443A-ADF2-3DBDEADD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9F8C-F030-4D76-8CB2-3F75A6B4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6CEF4-A9FC-4152-92FF-83894F8C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5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B957-B4E0-4482-A0AC-0110196D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7C754-C95B-4381-BD2C-725CE82FF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871BC-269F-4ADD-97AB-DC0C105A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53849-3B3F-4FAF-88AB-17603146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AEE24-6DAB-404B-9A1D-C5D00BF3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55881-3C9D-44DD-A57F-3590862C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540DB-13CC-4300-A0E4-31780848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B1E2-42D4-4E09-8E8F-F18C521D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DB74C-E4A5-4CA4-B639-A202F4F86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AA8A-A818-43C7-A9F4-A0BD494E1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E71CF-AEDC-4605-BE20-F73C44725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E99F-C117-4660-98E6-68B69DA86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9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E38-4E19-D139-8535-5FFDD4164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124"/>
            <a:ext cx="9469821" cy="2017987"/>
          </a:xfrm>
        </p:spPr>
        <p:txBody>
          <a:bodyPr/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The Dorm Den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9A809-C850-D6D6-CE97-61691FFE3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61816"/>
            <a:ext cx="9144000" cy="423566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Arahanta Pokhrel (THA076BCT009)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Bikrant Bidari (THA076BCT013)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Sameer Shrestha (THA076BCT039)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Sudeep Kaucha (THA076BCT044)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Department of Electronics and Computer Engineering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Thapathali Campus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February 2023</a:t>
            </a:r>
          </a:p>
        </p:txBody>
      </p:sp>
    </p:spTree>
    <p:extLst>
      <p:ext uri="{BB962C8B-B14F-4D97-AF65-F5344CB8AC3E}">
        <p14:creationId xmlns:p14="http://schemas.microsoft.com/office/powerpoint/2010/main" val="394579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A98D-7F9E-4961-A837-B34FF93E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74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 Methodology –[3]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C330EF-1942-492F-B2D7-4A68EFD33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FBE2F82-2A59-F46D-4E99-ABE8B48DD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987425"/>
            <a:ext cx="6610350" cy="55054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CC976-B656-F8F3-A4ED-E0C27A84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26916-D976-7F77-9D9F-82E465F8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3FB0-1649-7100-E967-E3CA22BA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69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Calibri Light"/>
              </a:rPr>
              <a:t>Result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DE02E-7D28-CBD9-E8F5-5AA972AA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8BACD-0D43-3E64-0233-B3DE41B9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0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5956-2196-7396-CF90-35F72656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7" y="132291"/>
            <a:ext cx="10515600" cy="6482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/>
                <a:cs typeface="Calibri Light"/>
              </a:rPr>
              <a:t>Result</a:t>
            </a:r>
            <a:r>
              <a:rPr lang="en-US" b="1">
                <a:latin typeface="Arial"/>
                <a:cs typeface="Calibri Light"/>
              </a:rPr>
              <a:t> - [1]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805C-ABB8-FA82-902E-230C6AD0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1DF94-D3B8-BF70-FCFD-6F64000B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76D63E-E201-46B5-22BA-CF64E77C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24" y="1185457"/>
            <a:ext cx="10291352" cy="4823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518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5956-2196-7396-CF90-35F72656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7" y="132291"/>
            <a:ext cx="10515600" cy="6482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Arial"/>
                <a:cs typeface="Calibri Light"/>
              </a:rPr>
              <a:t>Result - [2]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805C-ABB8-FA82-902E-230C6AD0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1DF94-D3B8-BF70-FCFD-6F64000B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6EC2E2-4501-93A6-E373-7F5700275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99" y="1139732"/>
            <a:ext cx="8608155" cy="53202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007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5956-2196-7396-CF90-35F72656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7" y="132291"/>
            <a:ext cx="10515600" cy="6482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Arial"/>
                <a:cs typeface="Calibri Light"/>
              </a:rPr>
              <a:t>Result - [3]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805C-ABB8-FA82-902E-230C6AD0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1DF94-D3B8-BF70-FCFD-6F64000B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A91EED-8530-AA1F-B40E-1E03314B0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1" y="796079"/>
            <a:ext cx="7484534" cy="5255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347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5956-2196-7396-CF90-35F72656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7" y="132291"/>
            <a:ext cx="10515600" cy="6482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Arial"/>
                <a:cs typeface="Calibri Light"/>
              </a:rPr>
              <a:t>Result - [4]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805C-ABB8-FA82-902E-230C6AD0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1DF94-D3B8-BF70-FCFD-6F64000B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35C0C0-DD77-C966-8090-31633C99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857439"/>
            <a:ext cx="7992534" cy="5143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8745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5956-2196-7396-CF90-35F72656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7" y="132291"/>
            <a:ext cx="10515600" cy="6482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Arial"/>
                <a:cs typeface="Calibri Light"/>
              </a:rPr>
              <a:t>Result - [5]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805C-ABB8-FA82-902E-230C6AD0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1DF94-D3B8-BF70-FCFD-6F64000B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676B28-20B9-98A6-2428-0B16BEB7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62" y="1016972"/>
            <a:ext cx="9911141" cy="5109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12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5956-2196-7396-CF90-35F72656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7" y="132291"/>
            <a:ext cx="10515600" cy="6482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Arial"/>
                <a:cs typeface="Calibri Light"/>
              </a:rPr>
              <a:t>Result - [6]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805C-ABB8-FA82-902E-230C6AD0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1DF94-D3B8-BF70-FCFD-6F64000B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E7EC0C-785D-377A-2170-3E921B7B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33" y="788513"/>
            <a:ext cx="7356021" cy="5454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216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5956-2196-7396-CF90-35F72656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7" y="132291"/>
            <a:ext cx="10515600" cy="6482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Arial"/>
                <a:cs typeface="Calibri Light"/>
              </a:rPr>
              <a:t>Result - [7]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805C-ABB8-FA82-902E-230C6AD0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1DF94-D3B8-BF70-FCFD-6F64000B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B3F9F6-39F7-98C5-EB2A-468D16687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05" y="866677"/>
            <a:ext cx="6838950" cy="55525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9729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5956-2196-7396-CF90-35F72656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7" y="132291"/>
            <a:ext cx="10515600" cy="6482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Arial"/>
                <a:cs typeface="Calibri Light"/>
              </a:rPr>
              <a:t>Result - [8]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805C-ABB8-FA82-902E-230C6AD0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1DF94-D3B8-BF70-FCFD-6F64000B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69D72B-5629-4F18-6045-06D62E3D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603" y="792887"/>
            <a:ext cx="6731605" cy="5378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611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357-C63F-43F1-B357-9860A5AE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Overview</a:t>
            </a:r>
            <a:endParaRPr lang="en-GB" sz="4000" b="1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9D23-771B-4CC2-BE20-197E6EAF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Scope Of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Application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of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Remaining Tasks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71A0-C6F4-461E-8FC0-92C28E76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D7ACA-D245-4770-942E-10AF745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38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5956-2196-7396-CF90-35F72656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7" y="132291"/>
            <a:ext cx="10515600" cy="6482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Arial"/>
                <a:cs typeface="Calibri Light"/>
              </a:rPr>
              <a:t>Result - [9]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805C-ABB8-FA82-902E-230C6AD0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1DF94-D3B8-BF70-FCFD-6F64000B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E2BC736-6E25-3403-AD65-D183E73E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64" y="992832"/>
            <a:ext cx="10104664" cy="5103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782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31FC-D277-FB10-3CF4-196DE5EF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"/>
            <a:ext cx="10515600" cy="6588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Arial"/>
                <a:cs typeface="Calibri Light"/>
              </a:rPr>
              <a:t>Results -[10]</a:t>
            </a:r>
            <a:endParaRPr lang="en-US" b="1">
              <a:latin typeface="Arial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7687D-BF1E-A918-C0F0-EAAAD14B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EBE2D-474A-17CA-A129-C4769F21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D6A069-BC35-4704-01E4-1D7C77D35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501" y="767292"/>
            <a:ext cx="10756848" cy="542860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2664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31FC-D277-FB10-3CF4-196DE5EF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"/>
            <a:ext cx="10515600" cy="6588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Arial"/>
                <a:cs typeface="Calibri Light"/>
              </a:rPr>
              <a:t>Results -[11]</a:t>
            </a:r>
            <a:endParaRPr lang="en-US" b="1">
              <a:latin typeface="Arial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7687D-BF1E-A918-C0F0-EAAAD14B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EBE2D-474A-17CA-A129-C4769F21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dirty="0" smtClean="0"/>
              <a:t>22</a:t>
            </a:fld>
            <a:endParaRPr lang="en-US"/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8246E5-E9B3-6CE0-3B82-4847203C0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989" y="859518"/>
            <a:ext cx="9892020" cy="5494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9918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31FC-D277-FB10-3CF4-196DE5EF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"/>
            <a:ext cx="10515600" cy="6588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Arial"/>
                <a:cs typeface="Calibri Light"/>
              </a:rPr>
              <a:t>Results -[12]</a:t>
            </a:r>
            <a:endParaRPr lang="en-US" b="1">
              <a:latin typeface="Arial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7687D-BF1E-A918-C0F0-EAAAD14B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EBE2D-474A-17CA-A129-C4769F21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dirty="0" smtClean="0"/>
              <a:t>23</a:t>
            </a:fld>
            <a:endParaRPr lang="en-US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DDB066C1-B37F-5731-DE97-F8B0B3095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0" b="8614"/>
          <a:stretch/>
        </p:blipFill>
        <p:spPr>
          <a:xfrm>
            <a:off x="1650609" y="913372"/>
            <a:ext cx="8901524" cy="524172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7614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CBFC-52BF-60FA-39F4-649BD2DA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75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ea typeface="+mj-lt"/>
                <a:cs typeface="+mj-lt"/>
              </a:rPr>
              <a:t>Analysis / Discussion of Results</a:t>
            </a:r>
            <a:endParaRPr lang="en-US" sz="4000" b="1">
              <a:latin typeface="Arial"/>
              <a:cs typeface="Calibri Light" panose="020F03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6F8B1-CA70-8361-FEED-735C14A6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22C3F-3827-D369-4CBA-ACC8415B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14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5D26-7EFA-D2FE-8EC2-FCED4C56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/>
                <a:ea typeface="+mj-lt"/>
                <a:cs typeface="+mj-lt"/>
              </a:rPr>
              <a:t>Performance Analysis 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9426D-A351-D593-FABC-9A8711199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Response time of data retrieval from the backend is 200 to 300 ms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The page load time is efficient, meets industry standards and is consistently</a:t>
            </a:r>
          </a:p>
          <a:p>
            <a:r>
              <a:rPr lang="en-US" dirty="0">
                <a:latin typeface="Arial"/>
                <a:cs typeface="Calibri"/>
              </a:rPr>
              <a:t>Can be easily up-scaled when the flow of users and database expands</a:t>
            </a:r>
          </a:p>
          <a:p>
            <a:r>
              <a:rPr lang="en-US" dirty="0">
                <a:latin typeface="Arial"/>
                <a:cs typeface="Calibri"/>
              </a:rPr>
              <a:t>Low use of resources, so the server can function smoothly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45CF7-9CEF-0E2B-A676-F97D446E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090A2-9AD2-C973-2A8B-435CEF63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54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95CC-269D-E704-7170-8B5361CD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ea typeface="+mj-lt"/>
                <a:cs typeface="+mj-lt"/>
              </a:rPr>
              <a:t>Security Analysis</a:t>
            </a:r>
            <a:endParaRPr lang="en-US" sz="4000">
              <a:latin typeface="Arial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BC1F-F631-532E-9A6D-AA2B676C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Calibri"/>
              </a:rPr>
              <a:t>Hashing of password before storing them in database</a:t>
            </a:r>
          </a:p>
          <a:p>
            <a:r>
              <a:rPr lang="en-US" dirty="0">
                <a:latin typeface="Arial"/>
                <a:cs typeface="Calibri"/>
              </a:rPr>
              <a:t>Even the admin can't access the unhashed password, so data is secured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Client sends the token in the Authorization header with each request</a:t>
            </a:r>
            <a:endParaRPr lang="en-US">
              <a:latin typeface="Arial"/>
              <a:cs typeface="Calibri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Allowing the server to verify the authenticity of the request and identify the use</a:t>
            </a:r>
          </a:p>
          <a:p>
            <a:r>
              <a:rPr lang="en-US" dirty="0">
                <a:latin typeface="Arial"/>
                <a:cs typeface="Calibri"/>
              </a:rPr>
              <a:t>Role based routing in site( i.e., only authenticated user can modify sensitive information)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AEBEB-3EDD-B856-E639-8F8C1F6C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84DAF-C6ED-453C-2D99-080E920F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9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3EEA-E5BB-09DD-FA57-80AC71B4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>
                <a:latin typeface="Arial"/>
                <a:cs typeface="Calibri Light"/>
              </a:rPr>
              <a:t>Remaining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A54D-B020-D4A3-EBD8-4A23EF374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We have completed almost every major components and functionality in our project, some of the remaining tasks are:</a:t>
            </a:r>
            <a:endParaRPr lang="en-US" dirty="0"/>
          </a:p>
          <a:p>
            <a:pPr algn="just"/>
            <a:r>
              <a:rPr lang="en-US" dirty="0">
                <a:latin typeface="Arial"/>
                <a:ea typeface="+mn-lt"/>
                <a:cs typeface="+mn-lt"/>
              </a:rPr>
              <a:t>Dashboard for user profile</a:t>
            </a:r>
          </a:p>
          <a:p>
            <a:pPr algn="just"/>
            <a:r>
              <a:rPr lang="en-US" dirty="0">
                <a:latin typeface="Arial"/>
                <a:ea typeface="+mn-lt"/>
                <a:cs typeface="+mn-lt"/>
              </a:rPr>
              <a:t>Admin dashboard area for verifying registration and managing everything</a:t>
            </a:r>
          </a:p>
          <a:p>
            <a:pPr algn="just"/>
            <a:r>
              <a:rPr lang="en-US" dirty="0">
                <a:latin typeface="Arial"/>
                <a:ea typeface="+mn-lt"/>
                <a:cs typeface="+mn-lt"/>
              </a:rPr>
              <a:t>Styling, animations, and responsiveness</a:t>
            </a:r>
          </a:p>
          <a:p>
            <a:pPr algn="just"/>
            <a:r>
              <a:rPr lang="en-US" dirty="0">
                <a:latin typeface="Arial"/>
                <a:ea typeface="+mn-lt"/>
                <a:cs typeface="+mn-lt"/>
              </a:rPr>
              <a:t>Error handling and fallback states</a:t>
            </a:r>
          </a:p>
          <a:p>
            <a:pPr algn="just"/>
            <a:r>
              <a:rPr lang="en-US" dirty="0">
                <a:latin typeface="Arial"/>
                <a:ea typeface="+mn-lt"/>
                <a:cs typeface="+mn-lt"/>
              </a:rPr>
              <a:t>Search Engine Optimization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3B04-5FCA-6177-4EC7-0CC71C29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521A4-DF10-137A-3557-1D40B49B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97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DFA3-6D48-38C3-1120-6CAFF4BF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60" y="117178"/>
            <a:ext cx="10515600" cy="1209031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References –[1]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E3C4D4-A50D-E324-B46E-8AF15F1B6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706682"/>
              </p:ext>
            </p:extLst>
          </p:nvPr>
        </p:nvGraphicFramePr>
        <p:xfrm>
          <a:off x="694481" y="1496093"/>
          <a:ext cx="10801559" cy="5100955"/>
        </p:xfrm>
        <a:graphic>
          <a:graphicData uri="http://schemas.openxmlformats.org/drawingml/2006/table">
            <a:tbl>
              <a:tblPr firstRow="1" firstCol="1" bandRow="1"/>
              <a:tblGrid>
                <a:gridCol w="694481">
                  <a:extLst>
                    <a:ext uri="{9D8B030D-6E8A-4147-A177-3AD203B41FA5}">
                      <a16:colId xmlns:a16="http://schemas.microsoft.com/office/drawing/2014/main" val="2294639757"/>
                    </a:ext>
                  </a:extLst>
                </a:gridCol>
                <a:gridCol w="10107078">
                  <a:extLst>
                    <a:ext uri="{9D8B030D-6E8A-4147-A177-3AD203B41FA5}">
                      <a16:colId xmlns:a16="http://schemas.microsoft.com/office/drawing/2014/main" val="1076688969"/>
                    </a:ext>
                  </a:extLst>
                </a:gridCol>
              </a:tblGrid>
              <a:tr h="6269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400">
                        <a:effectLst/>
                        <a:latin typeface="Arial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4368" marR="4368" marT="4368" marB="43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400">
                        <a:solidFill>
                          <a:schemeClr val="bg1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4368" marR="4368" marT="4368" marB="43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191043"/>
                  </a:ext>
                </a:extLst>
              </a:tr>
              <a:tr h="163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400">
                        <a:effectLst/>
                        <a:latin typeface="Arial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4368" marR="4368" marT="4368" marB="43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400">
                        <a:effectLst/>
                        <a:latin typeface="Arial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4368" marR="4368" marT="4368" marB="43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94480"/>
                  </a:ext>
                </a:extLst>
              </a:tr>
              <a:tr h="13172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400">
                        <a:effectLst/>
                        <a:latin typeface="Arial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4368" marR="4368" marT="4368" marB="43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400">
                        <a:effectLst/>
                        <a:latin typeface="Arial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4368" marR="4368" marT="4368" marB="43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369564"/>
                  </a:ext>
                </a:extLst>
              </a:tr>
              <a:tr h="15187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400">
                        <a:effectLst/>
                        <a:latin typeface="Arial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4368" marR="4368" marT="4368" marB="43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400">
                        <a:effectLst/>
                        <a:latin typeface="Arial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4368" marR="4368" marT="4368" marB="43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714565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AC9FF-ED9F-EB4D-1D9C-C66D3FEC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48D85-B4BD-B23C-453B-DA036840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E50A98-E8CE-8A61-FC3C-80D97729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72549"/>
              </p:ext>
            </p:extLst>
          </p:nvPr>
        </p:nvGraphicFramePr>
        <p:xfrm>
          <a:off x="862641" y="1293962"/>
          <a:ext cx="10812552" cy="488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978">
                  <a:extLst>
                    <a:ext uri="{9D8B030D-6E8A-4147-A177-3AD203B41FA5}">
                      <a16:colId xmlns:a16="http://schemas.microsoft.com/office/drawing/2014/main" val="2691385685"/>
                    </a:ext>
                  </a:extLst>
                </a:gridCol>
                <a:gridCol w="9874574">
                  <a:extLst>
                    <a:ext uri="{9D8B030D-6E8A-4147-A177-3AD203B41FA5}">
                      <a16:colId xmlns:a16="http://schemas.microsoft.com/office/drawing/2014/main" val="955081830"/>
                    </a:ext>
                  </a:extLst>
                </a:gridCol>
              </a:tblGrid>
              <a:tr h="930883">
                <a:tc>
                  <a:txBody>
                    <a:bodyPr/>
                    <a:lstStyle/>
                    <a:p>
                      <a:pPr algn="ctr" fontAlgn="t"/>
                      <a:endParaRPr lang="en-US" sz="2400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  <a:p>
                      <a:pPr algn="ctr" rtl="0" fontAlgn="base"/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​[1]  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400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  <a:p>
                      <a:pPr algn="l" rtl="0" fontAlgn="base"/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​"Annual Report," University Grants Commission, 2021. 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448533"/>
                  </a:ext>
                </a:extLst>
              </a:tr>
              <a:tr h="1777140">
                <a:tc>
                  <a:txBody>
                    <a:bodyPr/>
                    <a:lstStyle/>
                    <a:p>
                      <a:pPr algn="ctr" fontAlgn="t"/>
                      <a:endParaRPr lang="en-US" sz="2400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  <a:p>
                      <a:pPr algn="ctr" rtl="0" fontAlgn="base"/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​[2]  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400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  <a:p>
                      <a:pPr algn="l" rtl="0" fontAlgn="base"/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​IMDb, "https://www.imdb.com," IMDb, 15 July 2022. [Online]. Available: https://help.imdb.com/article/imdb/track-movies-tv/ratings-faq/G67Y87TFYYP6TWAV#. [Accessed 1 February 2023]. 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26217"/>
                  </a:ext>
                </a:extLst>
              </a:tr>
              <a:tr h="2179115">
                <a:tc>
                  <a:txBody>
                    <a:bodyPr/>
                    <a:lstStyle/>
                    <a:p>
                      <a:pPr algn="ctr" fontAlgn="t"/>
                      <a:endParaRPr lang="en-US" sz="2400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  <a:p>
                      <a:pPr algn="ctr" rtl="0" fontAlgn="base"/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​[3]  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400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  <a:p>
                      <a:pPr algn="l" rtl="0" fontAlgn="base"/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​S. Agarwal and S. Rajan, "Performance analysis of MongoDB versus </a:t>
                      </a:r>
                      <a:r>
                        <a:rPr lang="en-US" sz="2400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PostGIS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/</a:t>
                      </a:r>
                      <a:r>
                        <a:rPr lang="en-US" sz="2400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PostGreSQL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databases for line intersection and point containment spatial queries," Spatial Information Research, vol. 24, no. 6, pp. 671-677, 2016.  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44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47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B229-CE63-3E51-A83B-71DBD357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5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Arial"/>
                <a:cs typeface="Calibri Light"/>
              </a:rPr>
              <a:t>References - [2]</a:t>
            </a:r>
            <a:endParaRPr lang="en-US" sz="4000" b="1">
              <a:latin typeface="Arial"/>
              <a:cs typeface="Arial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6901502-BB6C-2168-168F-4B420DAFC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365793"/>
              </p:ext>
            </p:extLst>
          </p:nvPr>
        </p:nvGraphicFramePr>
        <p:xfrm>
          <a:off x="902594" y="1696836"/>
          <a:ext cx="105155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210">
                  <a:extLst>
                    <a:ext uri="{9D8B030D-6E8A-4147-A177-3AD203B41FA5}">
                      <a16:colId xmlns:a16="http://schemas.microsoft.com/office/drawing/2014/main" val="2270104367"/>
                    </a:ext>
                  </a:extLst>
                </a:gridCol>
                <a:gridCol w="9603389">
                  <a:extLst>
                    <a:ext uri="{9D8B030D-6E8A-4147-A177-3AD203B41FA5}">
                      <a16:colId xmlns:a16="http://schemas.microsoft.com/office/drawing/2014/main" val="561312602"/>
                    </a:ext>
                  </a:extLst>
                </a:gridCol>
              </a:tblGrid>
              <a:tr h="611448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​[4]  ​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​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B. Cheng and X. Guan, "Design and evaluation of a high-concurrency web map tile service framework on a high," International Journal of Grid and Distributed Computing, vol. 9, no. 12, pp. 127-142, 2016.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​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776075"/>
                  </a:ext>
                </a:extLst>
              </a:tr>
              <a:tr h="611448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​[5]  ​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​J. Ferreira, J. Noble and R. Biddle, "Agil. 2007," in Agile Development Iterations and UI Design, United States, IEEE Computer Society, 2007, pp. 50-58. ​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409459"/>
                  </a:ext>
                </a:extLst>
              </a:tr>
              <a:tr h="611448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​[6]  ​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​E. 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Baralis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, A. Valle, P. Garza, C. Rossi and F. 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Scullino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, "SQL versus NoSQL Databases for Geospatial Applications," in In Proceedings of the 2017 IEEE International Conference on Big Data, Boston, 2017.  ​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9861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5D7C1-7B90-F205-125A-31CE5841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5D1AE-E8D7-9408-C8F8-EE970BD9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54F8-37AB-46CD-8EC9-D5EB05E3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3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77F0-D0D5-41EE-B34D-0B1BAF10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76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Hostels are generally cheaper than renting a place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Hostels can be more convenient for students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Saves students time and effort in finding a suitable hostel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Hostels often offer additional services and amenities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F33C-9E75-D332-BFF8-2446AF86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9469A-7EF0-874D-E865-EBD21226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9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21F8-0B5A-83AA-FC2C-B9804F20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Objective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9F47-26C9-C572-A06C-05FDADE5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728"/>
            <a:ext cx="10515600" cy="4351338"/>
          </a:xfrm>
        </p:spPr>
        <p:txBody>
          <a:bodyPr/>
          <a:lstStyle/>
          <a:p>
            <a:pPr lvl="0" algn="l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Provide efficient way  to find and book hostels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Provide detailed information about hostel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offer hostel with reservation management solution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7BDC1-8CD0-62F5-D37F-5DFC8FA4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77B7C-6FEA-00F1-8822-638D13FA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9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701E-EE9A-4052-8983-9702F614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8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23F8-2485-4164-9CE9-4646B1497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58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students to find and book hostels in various locations.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Reservation and occupancy management solution offered to hostels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Hostel information and comparison feature provided in application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1834-BF78-99C7-C834-906D5F62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01ADA-4EE0-393C-9BEB-89647F2F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9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D538-58A0-414C-B327-D3F743B1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Application</a:t>
            </a:r>
            <a:r>
              <a:rPr lang="en-US" b="1" dirty="0">
                <a:latin typeface="Arial"/>
                <a:cs typeface="Arial"/>
              </a:rPr>
              <a:t> of Project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4819-BB78-43F0-B6DE-94FDCC08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 Streamlines booking with easy search, comparison, and booking.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Enables hostels to manage reservations and occupancy.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Efficient accommodation solution for students and hostels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FA6AF-B56A-4920-8ACF-1D8AB26E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AE74-3A8D-4984-9C99-159E5EAD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7E2F-2846-6492-72CF-E61B06F6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75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Calibri Light"/>
              </a:rPr>
              <a:t>Methodology</a:t>
            </a:r>
            <a:endParaRPr lang="en-US" sz="4000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E539-4406-C272-91D2-F4679298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75B0C-FA51-76F1-BC82-771E7A99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9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230E-397D-496C-8B36-3157049F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790"/>
            <a:ext cx="10515600" cy="67121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 Methodology –[1]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B861-9674-47D2-8965-2DAFFB717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5046"/>
            <a:ext cx="11580317" cy="52833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7F3E8B5-3896-FD21-9AD5-9E972E6F8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7" y="934319"/>
            <a:ext cx="4657725" cy="57340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B736-7FFB-50F7-EF2D-D2D61A7B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A9C1F-5CF5-1853-AF10-F531943B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7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8303-8EFF-44C4-8EFD-05DBC338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 Methodology –[2]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9F34-F7D1-499B-973B-69DB3647A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179514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MERN stack will be used for the web application.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 will be used to host the data.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will be used to present the data in an  efficient way.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Express will act as a bridge between the frontend and backend.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E1AF3-2719-96F2-63AC-EBC087F8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72916-518C-0E9C-C03F-2D77F347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E99F-C117-4660-98E6-68B69DA86DA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0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3ECAE2B7ACF40AA813FFC3FEC67CF" ma:contentTypeVersion="13" ma:contentTypeDescription="Create a new document." ma:contentTypeScope="" ma:versionID="5de2fe10096232e092148bc467e74ebc">
  <xsd:schema xmlns:xsd="http://www.w3.org/2001/XMLSchema" xmlns:xs="http://www.w3.org/2001/XMLSchema" xmlns:p="http://schemas.microsoft.com/office/2006/metadata/properties" xmlns:ns3="75ba8413-43fa-4a09-af17-4e68f3dde6e6" xmlns:ns4="c06eeb30-ab86-47d2-ae26-0dd0e7d3f0cc" targetNamespace="http://schemas.microsoft.com/office/2006/metadata/properties" ma:root="true" ma:fieldsID="263e6e4d08751a4b833827be07d97a68" ns3:_="" ns4:_="">
    <xsd:import namespace="75ba8413-43fa-4a09-af17-4e68f3dde6e6"/>
    <xsd:import namespace="c06eeb30-ab86-47d2-ae26-0dd0e7d3f0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ba8413-43fa-4a09-af17-4e68f3dde6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6eeb30-ab86-47d2-ae26-0dd0e7d3f0c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3E4729-5113-4AAC-90F8-A6E899C40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ba8413-43fa-4a09-af17-4e68f3dde6e6"/>
    <ds:schemaRef ds:uri="c06eeb30-ab86-47d2-ae26-0dd0e7d3f0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E8F2D9-68F6-4DFE-B21D-C3284A3813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1D1691-6C79-4E71-8DEB-08F04F463FF7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c06eeb30-ab86-47d2-ae26-0dd0e7d3f0cc"/>
    <ds:schemaRef ds:uri="75ba8413-43fa-4a09-af17-4e68f3dde6e6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643</Words>
  <Application>Microsoft Office PowerPoint</Application>
  <PresentationFormat>Widescreen</PresentationFormat>
  <Paragraphs>118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The Dorm Den</vt:lpstr>
      <vt:lpstr>Overview</vt:lpstr>
      <vt:lpstr>Motivation</vt:lpstr>
      <vt:lpstr>Objective</vt:lpstr>
      <vt:lpstr>Scope Of Project</vt:lpstr>
      <vt:lpstr>Application of Project</vt:lpstr>
      <vt:lpstr>Methodology</vt:lpstr>
      <vt:lpstr> Methodology –[1]</vt:lpstr>
      <vt:lpstr> Methodology –[2]</vt:lpstr>
      <vt:lpstr> Methodology –[3]</vt:lpstr>
      <vt:lpstr>Result</vt:lpstr>
      <vt:lpstr>Result - [1]</vt:lpstr>
      <vt:lpstr>Result - [2]</vt:lpstr>
      <vt:lpstr>Result - [3]</vt:lpstr>
      <vt:lpstr>Result - [4]</vt:lpstr>
      <vt:lpstr>Result - [5]</vt:lpstr>
      <vt:lpstr>Result - [6]</vt:lpstr>
      <vt:lpstr>Result - [7]</vt:lpstr>
      <vt:lpstr>Result - [8]</vt:lpstr>
      <vt:lpstr>Result - [9]</vt:lpstr>
      <vt:lpstr>Results -[10]</vt:lpstr>
      <vt:lpstr>Results -[11]</vt:lpstr>
      <vt:lpstr>Results -[12]</vt:lpstr>
      <vt:lpstr>Analysis / Discussion of Results</vt:lpstr>
      <vt:lpstr>Performance Analysis </vt:lpstr>
      <vt:lpstr>Security Analysis</vt:lpstr>
      <vt:lpstr>Remaining Task</vt:lpstr>
      <vt:lpstr>References –[1]</vt:lpstr>
      <vt:lpstr>References - [2]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ARAHANTA POKHREL</dc:creator>
  <cp:lastModifiedBy>ARAHANTA POKHREL</cp:lastModifiedBy>
  <cp:revision>518</cp:revision>
  <dcterms:created xsi:type="dcterms:W3CDTF">2023-01-03T08:27:34Z</dcterms:created>
  <dcterms:modified xsi:type="dcterms:W3CDTF">2023-02-01T16:23:22Z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0x01010095A3ECAE2B7ACF40AA813FFC3FEC67CF</vt:lpwstr>
  </property>
</Properties>
</file>