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5" autoAdjust="0"/>
    <p:restoredTop sz="77400" autoAdjust="0"/>
  </p:normalViewPr>
  <p:slideViewPr>
    <p:cSldViewPr snapToGrid="0">
      <p:cViewPr varScale="1">
        <p:scale>
          <a:sx n="67" d="100"/>
          <a:sy n="67" d="100"/>
        </p:scale>
        <p:origin x="66" y="4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054D16-CEAA-475F-B5BB-989C050DFC63}" type="datetimeFigureOut">
              <a:rPr lang="en-CA" smtClean="0"/>
              <a:t>2023-12-07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7CC62E-9294-451F-A7BB-C618F328F161}" type="slidenum">
              <a:rPr lang="en-CA" smtClean="0"/>
              <a:t>‹#›</a:t>
            </a:fld>
            <a:endParaRPr lang="en-CA"/>
          </a:p>
        </p:txBody>
      </p:sp>
    </p:spTree>
    <p:extLst>
      <p:ext uri="{BB962C8B-B14F-4D97-AF65-F5344CB8AC3E}">
        <p14:creationId xmlns:p14="http://schemas.microsoft.com/office/powerpoint/2010/main" val="3618354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Hello</a:t>
            </a:r>
            <a:r>
              <a:rPr lang="en-CA" baseline="0" dirty="0" smtClean="0"/>
              <a:t> everyone my name is </a:t>
            </a:r>
            <a:r>
              <a:rPr lang="en-CA" baseline="0" dirty="0" err="1" smtClean="0"/>
              <a:t>Bilaal</a:t>
            </a:r>
            <a:r>
              <a:rPr lang="en-CA" baseline="0" dirty="0" smtClean="0"/>
              <a:t> Khan and today I will be presenting my Heart Disease Predictor Model. Before we begin I would like to give a big thank you to everyone who has joined us today and to lighthouse labs and the new grads for making all this possible!</a:t>
            </a:r>
            <a:endParaRPr lang="en-CA" dirty="0"/>
          </a:p>
        </p:txBody>
      </p:sp>
      <p:sp>
        <p:nvSpPr>
          <p:cNvPr id="4" name="Slide Number Placeholder 3"/>
          <p:cNvSpPr>
            <a:spLocks noGrp="1"/>
          </p:cNvSpPr>
          <p:nvPr>
            <p:ph type="sldNum" sz="quarter" idx="10"/>
          </p:nvPr>
        </p:nvSpPr>
        <p:spPr/>
        <p:txBody>
          <a:bodyPr/>
          <a:lstStyle/>
          <a:p>
            <a:fld id="{777CC62E-9294-451F-A7BB-C618F328F161}" type="slidenum">
              <a:rPr lang="en-CA" smtClean="0"/>
              <a:t>1</a:t>
            </a:fld>
            <a:endParaRPr lang="en-CA"/>
          </a:p>
        </p:txBody>
      </p:sp>
    </p:spTree>
    <p:extLst>
      <p:ext uri="{BB962C8B-B14F-4D97-AF65-F5344CB8AC3E}">
        <p14:creationId xmlns:p14="http://schemas.microsoft.com/office/powerpoint/2010/main" val="1014422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To start off,</a:t>
            </a:r>
            <a:r>
              <a:rPr lang="en-CA" baseline="0" dirty="0" smtClean="0"/>
              <a:t> I want to talk about what this model does. This model predicts heart disease based on certain individual biomarkers. These biomarkers include medical data like blood </a:t>
            </a:r>
            <a:r>
              <a:rPr lang="en-CA" baseline="0" dirty="0" err="1" smtClean="0"/>
              <a:t>gluose</a:t>
            </a:r>
            <a:r>
              <a:rPr lang="en-CA" baseline="0" dirty="0" smtClean="0"/>
              <a:t> levels, lifestyle data like physical activity levels, and demographic data like age. </a:t>
            </a:r>
          </a:p>
          <a:p>
            <a:r>
              <a:rPr lang="en-CA" baseline="0" dirty="0" smtClean="0"/>
              <a:t>So , why is something like this important for us to build and understand? The reason is that heart disease is extremely prevalent in our society for various reasons. And any tool that helps us further understand why this is the case or that sheds some insight on to the topic may be beneficial for our health care systems and our own </a:t>
            </a:r>
            <a:r>
              <a:rPr lang="en-CA" baseline="0" dirty="0" err="1" smtClean="0"/>
              <a:t>invidual</a:t>
            </a:r>
            <a:r>
              <a:rPr lang="en-CA" baseline="0" dirty="0" smtClean="0"/>
              <a:t> understanding. More over we can use this model for things such as early detection and resource optimization for hospitals to allocate more resources towards higher risk patients.</a:t>
            </a:r>
            <a:endParaRPr lang="en-CA" dirty="0"/>
          </a:p>
        </p:txBody>
      </p:sp>
      <p:sp>
        <p:nvSpPr>
          <p:cNvPr id="4" name="Slide Number Placeholder 3"/>
          <p:cNvSpPr>
            <a:spLocks noGrp="1"/>
          </p:cNvSpPr>
          <p:nvPr>
            <p:ph type="sldNum" sz="quarter" idx="10"/>
          </p:nvPr>
        </p:nvSpPr>
        <p:spPr/>
        <p:txBody>
          <a:bodyPr/>
          <a:lstStyle/>
          <a:p>
            <a:fld id="{777CC62E-9294-451F-A7BB-C618F328F161}" type="slidenum">
              <a:rPr lang="en-CA" smtClean="0"/>
              <a:t>2</a:t>
            </a:fld>
            <a:endParaRPr lang="en-CA"/>
          </a:p>
        </p:txBody>
      </p:sp>
    </p:spTree>
    <p:extLst>
      <p:ext uri="{BB962C8B-B14F-4D97-AF65-F5344CB8AC3E}">
        <p14:creationId xmlns:p14="http://schemas.microsoft.com/office/powerpoint/2010/main" val="2620841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77CC62E-9294-451F-A7BB-C618F328F161}" type="slidenum">
              <a:rPr lang="en-CA" smtClean="0"/>
              <a:t>3</a:t>
            </a:fld>
            <a:endParaRPr lang="en-CA"/>
          </a:p>
        </p:txBody>
      </p:sp>
    </p:spTree>
    <p:extLst>
      <p:ext uri="{BB962C8B-B14F-4D97-AF65-F5344CB8AC3E}">
        <p14:creationId xmlns:p14="http://schemas.microsoft.com/office/powerpoint/2010/main" val="2565659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First I imported,</a:t>
            </a:r>
            <a:r>
              <a:rPr lang="en-CA" baseline="0" dirty="0" smtClean="0"/>
              <a:t> examined and cleaned the heart patient data from </a:t>
            </a:r>
            <a:r>
              <a:rPr lang="en-CA" baseline="0" dirty="0" err="1" smtClean="0"/>
              <a:t>Kaggle</a:t>
            </a:r>
            <a:r>
              <a:rPr lang="en-CA" baseline="0" dirty="0" smtClean="0"/>
              <a:t>, I then performed some analysis to help me reveal some patterns about the data including outliers and other correlations between the features. Then after, using the </a:t>
            </a:r>
            <a:r>
              <a:rPr lang="en-CA" baseline="0" dirty="0" err="1" smtClean="0"/>
              <a:t>Zscore</a:t>
            </a:r>
            <a:r>
              <a:rPr lang="en-CA" baseline="0" dirty="0" smtClean="0"/>
              <a:t> method I found that 13% percent of the rows in the data set had outliers and dealt with that using standardization methods to limit the effects of the outliers  while preserving as much data as possible. After that I built data pipelines to encode the entire data set and all its different data types and then trained the random forest classifier model. Then I went back and retuned the model to try and get an even better result.</a:t>
            </a:r>
            <a:endParaRPr lang="en-CA" dirty="0" smtClean="0"/>
          </a:p>
        </p:txBody>
      </p:sp>
      <p:sp>
        <p:nvSpPr>
          <p:cNvPr id="4" name="Slide Number Placeholder 3"/>
          <p:cNvSpPr>
            <a:spLocks noGrp="1"/>
          </p:cNvSpPr>
          <p:nvPr>
            <p:ph type="sldNum" sz="quarter" idx="10"/>
          </p:nvPr>
        </p:nvSpPr>
        <p:spPr/>
        <p:txBody>
          <a:bodyPr/>
          <a:lstStyle/>
          <a:p>
            <a:fld id="{777CC62E-9294-451F-A7BB-C618F328F161}" type="slidenum">
              <a:rPr lang="en-CA" smtClean="0"/>
              <a:t>4</a:t>
            </a:fld>
            <a:endParaRPr lang="en-CA"/>
          </a:p>
        </p:txBody>
      </p:sp>
    </p:spTree>
    <p:extLst>
      <p:ext uri="{BB962C8B-B14F-4D97-AF65-F5344CB8AC3E}">
        <p14:creationId xmlns:p14="http://schemas.microsoft.com/office/powerpoint/2010/main" val="2850773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Annnd</a:t>
            </a:r>
            <a:r>
              <a:rPr lang="en-CA" baseline="0" dirty="0" smtClean="0"/>
              <a:t> for the results amazingly this model pulled off almost 95 percent accuracy!</a:t>
            </a:r>
            <a:br>
              <a:rPr lang="en-CA" baseline="0" dirty="0" smtClean="0"/>
            </a:br>
            <a:r>
              <a:rPr lang="en-CA" baseline="0" dirty="0" smtClean="0"/>
              <a:t>This would mean that the model is able to tell if you have heart disease or not 95 percent of the time!</a:t>
            </a:r>
          </a:p>
          <a:p>
            <a:endParaRPr lang="en-CA" baseline="0" dirty="0" smtClean="0"/>
          </a:p>
          <a:p>
            <a:r>
              <a:rPr lang="en-CA" baseline="0" dirty="0" smtClean="0"/>
              <a:t>And then I also saw a small improvement after fine tuning the model, which was just great . </a:t>
            </a:r>
            <a:endParaRPr lang="en-CA" dirty="0"/>
          </a:p>
        </p:txBody>
      </p:sp>
      <p:sp>
        <p:nvSpPr>
          <p:cNvPr id="4" name="Slide Number Placeholder 3"/>
          <p:cNvSpPr>
            <a:spLocks noGrp="1"/>
          </p:cNvSpPr>
          <p:nvPr>
            <p:ph type="sldNum" sz="quarter" idx="10"/>
          </p:nvPr>
        </p:nvSpPr>
        <p:spPr/>
        <p:txBody>
          <a:bodyPr/>
          <a:lstStyle/>
          <a:p>
            <a:fld id="{777CC62E-9294-451F-A7BB-C618F328F161}" type="slidenum">
              <a:rPr lang="en-CA" smtClean="0"/>
              <a:t>5</a:t>
            </a:fld>
            <a:endParaRPr lang="en-CA"/>
          </a:p>
        </p:txBody>
      </p:sp>
    </p:spTree>
    <p:extLst>
      <p:ext uri="{BB962C8B-B14F-4D97-AF65-F5344CB8AC3E}">
        <p14:creationId xmlns:p14="http://schemas.microsoft.com/office/powerpoint/2010/main" val="2447882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 conclusion this is a step in the right direction</a:t>
            </a:r>
            <a:r>
              <a:rPr lang="en-CA" baseline="0" dirty="0" smtClean="0"/>
              <a:t> for better healthcare </a:t>
            </a:r>
            <a:r>
              <a:rPr lang="en-CA" baseline="0" dirty="0" err="1" smtClean="0"/>
              <a:t>insghts</a:t>
            </a:r>
            <a:r>
              <a:rPr lang="en-CA" baseline="0" dirty="0" smtClean="0"/>
              <a:t> that we can benefit from. </a:t>
            </a:r>
          </a:p>
          <a:p>
            <a:r>
              <a:rPr lang="en-CA" baseline="0" dirty="0" smtClean="0"/>
              <a:t>One of the best parts is the high accuracy of the model </a:t>
            </a:r>
          </a:p>
          <a:p>
            <a:endParaRPr lang="en-CA" baseline="0" dirty="0" smtClean="0"/>
          </a:p>
          <a:p>
            <a:r>
              <a:rPr lang="en-CA" baseline="0" dirty="0" smtClean="0"/>
              <a:t>However some limitations may be that patient health is always changing and will require constant upkeep and maintenance of the data </a:t>
            </a:r>
          </a:p>
          <a:p>
            <a:r>
              <a:rPr lang="en-CA" baseline="0" dirty="0" smtClean="0"/>
              <a:t>Also over fitting and generalization may make new data that comes in not predicted as accurately</a:t>
            </a:r>
          </a:p>
          <a:p>
            <a:r>
              <a:rPr lang="en-CA" baseline="0" dirty="0" smtClean="0"/>
              <a:t>And of course lack of data availability because of its dependency on clinical inputs may also be a limitation. </a:t>
            </a:r>
          </a:p>
          <a:p>
            <a:endParaRPr lang="en-CA" baseline="0" dirty="0" smtClean="0"/>
          </a:p>
          <a:p>
            <a:r>
              <a:rPr lang="en-CA" baseline="0" dirty="0" smtClean="0"/>
              <a:t>If you guys have more questions about this project , my contact information is on my </a:t>
            </a:r>
            <a:r>
              <a:rPr lang="en-CA" baseline="0" dirty="0" err="1" smtClean="0"/>
              <a:t>github</a:t>
            </a:r>
            <a:r>
              <a:rPr lang="en-CA" baseline="0" dirty="0" smtClean="0"/>
              <a:t> which Is linked on the screen</a:t>
            </a:r>
            <a:endParaRPr lang="en-CA" dirty="0"/>
          </a:p>
        </p:txBody>
      </p:sp>
      <p:sp>
        <p:nvSpPr>
          <p:cNvPr id="4" name="Slide Number Placeholder 3"/>
          <p:cNvSpPr>
            <a:spLocks noGrp="1"/>
          </p:cNvSpPr>
          <p:nvPr>
            <p:ph type="sldNum" sz="quarter" idx="10"/>
          </p:nvPr>
        </p:nvSpPr>
        <p:spPr/>
        <p:txBody>
          <a:bodyPr/>
          <a:lstStyle/>
          <a:p>
            <a:fld id="{777CC62E-9294-451F-A7BB-C618F328F161}" type="slidenum">
              <a:rPr lang="en-CA" smtClean="0"/>
              <a:t>6</a:t>
            </a:fld>
            <a:endParaRPr lang="en-CA"/>
          </a:p>
        </p:txBody>
      </p:sp>
    </p:spTree>
    <p:extLst>
      <p:ext uri="{BB962C8B-B14F-4D97-AF65-F5344CB8AC3E}">
        <p14:creationId xmlns:p14="http://schemas.microsoft.com/office/powerpoint/2010/main" val="708088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995BF4-9AEA-4EC5-8BB0-4976225B3C69}" type="datetimeFigureOut">
              <a:rPr lang="en-CA" smtClean="0"/>
              <a:t>2023-12-07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4CB993A-68F7-4FEE-BE24-88EB15AACDD2}"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5099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995BF4-9AEA-4EC5-8BB0-4976225B3C69}" type="datetimeFigureOut">
              <a:rPr lang="en-CA" smtClean="0"/>
              <a:t>2023-12-07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4CB993A-68F7-4FEE-BE24-88EB15AACDD2}" type="slidenum">
              <a:rPr lang="en-CA" smtClean="0"/>
              <a:t>‹#›</a:t>
            </a:fld>
            <a:endParaRPr lang="en-CA"/>
          </a:p>
        </p:txBody>
      </p:sp>
    </p:spTree>
    <p:extLst>
      <p:ext uri="{BB962C8B-B14F-4D97-AF65-F5344CB8AC3E}">
        <p14:creationId xmlns:p14="http://schemas.microsoft.com/office/powerpoint/2010/main" val="177944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995BF4-9AEA-4EC5-8BB0-4976225B3C69}" type="datetimeFigureOut">
              <a:rPr lang="en-CA" smtClean="0"/>
              <a:t>2023-12-07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4CB993A-68F7-4FEE-BE24-88EB15AACDD2}" type="slidenum">
              <a:rPr lang="en-CA" smtClean="0"/>
              <a:t>‹#›</a:t>
            </a:fld>
            <a:endParaRPr lang="en-CA"/>
          </a:p>
        </p:txBody>
      </p:sp>
    </p:spTree>
    <p:extLst>
      <p:ext uri="{BB962C8B-B14F-4D97-AF65-F5344CB8AC3E}">
        <p14:creationId xmlns:p14="http://schemas.microsoft.com/office/powerpoint/2010/main" val="2281344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995BF4-9AEA-4EC5-8BB0-4976225B3C69}" type="datetimeFigureOut">
              <a:rPr lang="en-CA" smtClean="0"/>
              <a:t>2023-12-07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4CB993A-68F7-4FEE-BE24-88EB15AACDD2}" type="slidenum">
              <a:rPr lang="en-CA" smtClean="0"/>
              <a:t>‹#›</a:t>
            </a:fld>
            <a:endParaRPr lang="en-CA"/>
          </a:p>
        </p:txBody>
      </p:sp>
    </p:spTree>
    <p:extLst>
      <p:ext uri="{BB962C8B-B14F-4D97-AF65-F5344CB8AC3E}">
        <p14:creationId xmlns:p14="http://schemas.microsoft.com/office/powerpoint/2010/main" val="3456769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995BF4-9AEA-4EC5-8BB0-4976225B3C69}" type="datetimeFigureOut">
              <a:rPr lang="en-CA" smtClean="0"/>
              <a:t>2023-12-07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4CB993A-68F7-4FEE-BE24-88EB15AACDD2}"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49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995BF4-9AEA-4EC5-8BB0-4976225B3C69}" type="datetimeFigureOut">
              <a:rPr lang="en-CA" smtClean="0"/>
              <a:t>2023-12-07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4CB993A-68F7-4FEE-BE24-88EB15AACDD2}" type="slidenum">
              <a:rPr lang="en-CA" smtClean="0"/>
              <a:t>‹#›</a:t>
            </a:fld>
            <a:endParaRPr lang="en-CA"/>
          </a:p>
        </p:txBody>
      </p:sp>
    </p:spTree>
    <p:extLst>
      <p:ext uri="{BB962C8B-B14F-4D97-AF65-F5344CB8AC3E}">
        <p14:creationId xmlns:p14="http://schemas.microsoft.com/office/powerpoint/2010/main" val="1384762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995BF4-9AEA-4EC5-8BB0-4976225B3C69}" type="datetimeFigureOut">
              <a:rPr lang="en-CA" smtClean="0"/>
              <a:t>2023-12-07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4CB993A-68F7-4FEE-BE24-88EB15AACDD2}" type="slidenum">
              <a:rPr lang="en-CA" smtClean="0"/>
              <a:t>‹#›</a:t>
            </a:fld>
            <a:endParaRPr lang="en-CA"/>
          </a:p>
        </p:txBody>
      </p:sp>
    </p:spTree>
    <p:extLst>
      <p:ext uri="{BB962C8B-B14F-4D97-AF65-F5344CB8AC3E}">
        <p14:creationId xmlns:p14="http://schemas.microsoft.com/office/powerpoint/2010/main" val="152146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995BF4-9AEA-4EC5-8BB0-4976225B3C69}" type="datetimeFigureOut">
              <a:rPr lang="en-CA" smtClean="0"/>
              <a:t>2023-12-07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4CB993A-68F7-4FEE-BE24-88EB15AACDD2}" type="slidenum">
              <a:rPr lang="en-CA" smtClean="0"/>
              <a:t>‹#›</a:t>
            </a:fld>
            <a:endParaRPr lang="en-CA"/>
          </a:p>
        </p:txBody>
      </p:sp>
    </p:spTree>
    <p:extLst>
      <p:ext uri="{BB962C8B-B14F-4D97-AF65-F5344CB8AC3E}">
        <p14:creationId xmlns:p14="http://schemas.microsoft.com/office/powerpoint/2010/main" val="3887317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6995BF4-9AEA-4EC5-8BB0-4976225B3C69}" type="datetimeFigureOut">
              <a:rPr lang="en-CA" smtClean="0"/>
              <a:t>2023-12-07</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E4CB993A-68F7-4FEE-BE24-88EB15AACDD2}" type="slidenum">
              <a:rPr lang="en-CA" smtClean="0"/>
              <a:t>‹#›</a:t>
            </a:fld>
            <a:endParaRPr lang="en-CA"/>
          </a:p>
        </p:txBody>
      </p:sp>
    </p:spTree>
    <p:extLst>
      <p:ext uri="{BB962C8B-B14F-4D97-AF65-F5344CB8AC3E}">
        <p14:creationId xmlns:p14="http://schemas.microsoft.com/office/powerpoint/2010/main" val="4066469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6995BF4-9AEA-4EC5-8BB0-4976225B3C69}" type="datetimeFigureOut">
              <a:rPr lang="en-CA" smtClean="0"/>
              <a:t>2023-12-07</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CB993A-68F7-4FEE-BE24-88EB15AACDD2}" type="slidenum">
              <a:rPr lang="en-CA" smtClean="0"/>
              <a:t>‹#›</a:t>
            </a:fld>
            <a:endParaRPr lang="en-CA"/>
          </a:p>
        </p:txBody>
      </p:sp>
    </p:spTree>
    <p:extLst>
      <p:ext uri="{BB962C8B-B14F-4D97-AF65-F5344CB8AC3E}">
        <p14:creationId xmlns:p14="http://schemas.microsoft.com/office/powerpoint/2010/main" val="1430413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6995BF4-9AEA-4EC5-8BB0-4976225B3C69}" type="datetimeFigureOut">
              <a:rPr lang="en-CA" smtClean="0"/>
              <a:t>2023-12-07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4CB993A-68F7-4FEE-BE24-88EB15AACDD2}" type="slidenum">
              <a:rPr lang="en-CA" smtClean="0"/>
              <a:t>‹#›</a:t>
            </a:fld>
            <a:endParaRPr lang="en-CA"/>
          </a:p>
        </p:txBody>
      </p:sp>
    </p:spTree>
    <p:extLst>
      <p:ext uri="{BB962C8B-B14F-4D97-AF65-F5344CB8AC3E}">
        <p14:creationId xmlns:p14="http://schemas.microsoft.com/office/powerpoint/2010/main" val="34842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6995BF4-9AEA-4EC5-8BB0-4976225B3C69}" type="datetimeFigureOut">
              <a:rPr lang="en-CA" smtClean="0"/>
              <a:t>2023-12-07</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CB993A-68F7-4FEE-BE24-88EB15AACDD2}"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536476"/>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CA" dirty="0" smtClean="0"/>
              <a:t>Heart Disease Predictor Model </a:t>
            </a:r>
            <a:endParaRPr lang="en-CA" dirty="0"/>
          </a:p>
        </p:txBody>
      </p:sp>
      <p:sp>
        <p:nvSpPr>
          <p:cNvPr id="3" name="Subtitle 2"/>
          <p:cNvSpPr>
            <a:spLocks noGrp="1"/>
          </p:cNvSpPr>
          <p:nvPr>
            <p:ph type="subTitle" idx="1"/>
          </p:nvPr>
        </p:nvSpPr>
        <p:spPr/>
        <p:txBody>
          <a:bodyPr>
            <a:normAutofit/>
          </a:bodyPr>
          <a:lstStyle/>
          <a:p>
            <a:r>
              <a:rPr lang="en-CA" dirty="0" err="1" smtClean="0">
                <a:solidFill>
                  <a:schemeClr val="tx1"/>
                </a:solidFill>
              </a:rPr>
              <a:t>Bilaal</a:t>
            </a:r>
            <a:r>
              <a:rPr lang="en-CA" dirty="0" smtClean="0">
                <a:solidFill>
                  <a:schemeClr val="tx1"/>
                </a:solidFill>
              </a:rPr>
              <a:t> Khan </a:t>
            </a:r>
          </a:p>
          <a:p>
            <a:endParaRPr lang="en-CA" dirty="0"/>
          </a:p>
          <a:p>
            <a:endParaRPr lang="en-CA" dirty="0">
              <a:solidFill>
                <a:schemeClr val="tx1"/>
              </a:solidFill>
            </a:endParaRPr>
          </a:p>
        </p:txBody>
      </p:sp>
      <p:pic>
        <p:nvPicPr>
          <p:cNvPr id="1026" name="Picture 2" descr="Gender Disparity in Heart Disease Diagnosis - Future of Personal Heal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8174" y="473075"/>
            <a:ext cx="342900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854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a:t>
            </a:r>
            <a:endParaRPr lang="en-CA" dirty="0"/>
          </a:p>
        </p:txBody>
      </p:sp>
      <p:sp>
        <p:nvSpPr>
          <p:cNvPr id="3" name="Content Placeholder 2"/>
          <p:cNvSpPr>
            <a:spLocks noGrp="1"/>
          </p:cNvSpPr>
          <p:nvPr>
            <p:ph idx="1"/>
          </p:nvPr>
        </p:nvSpPr>
        <p:spPr/>
        <p:txBody>
          <a:bodyPr/>
          <a:lstStyle/>
          <a:p>
            <a:pPr marL="0" indent="0">
              <a:buNone/>
            </a:pPr>
            <a:r>
              <a:rPr lang="en-CA" u="sng" dirty="0" smtClean="0"/>
              <a:t>What is it ? </a:t>
            </a:r>
            <a:endParaRPr lang="en-CA" u="sng" dirty="0" smtClean="0"/>
          </a:p>
          <a:p>
            <a:pPr marL="0" indent="0">
              <a:buNone/>
            </a:pPr>
            <a:r>
              <a:rPr lang="en-CA" dirty="0" smtClean="0"/>
              <a:t>This model aims to predict heart disease based on certain individual bio markers.</a:t>
            </a:r>
            <a:endParaRPr lang="en-CA" dirty="0"/>
          </a:p>
          <a:p>
            <a:r>
              <a:rPr lang="en-CA" u="sng" dirty="0"/>
              <a:t>Why is it </a:t>
            </a:r>
            <a:r>
              <a:rPr lang="en-CA" dirty="0"/>
              <a:t>? </a:t>
            </a:r>
          </a:p>
          <a:p>
            <a:r>
              <a:rPr lang="en-US" dirty="0"/>
              <a:t>-According to the most recent data from 2012/13, about 2.4 million (8.5%) Canadian adults aged 20 years and older live with diagnosed ischemic heart disease, including 578,000 (2.1%) with a history of a heart attack. (Public Health Agency of Canada, 2017)</a:t>
            </a:r>
            <a:endParaRPr lang="en-CA" dirty="0"/>
          </a:p>
          <a:p>
            <a:r>
              <a:rPr lang="en-CA" dirty="0"/>
              <a:t>-Early detection of heart disease</a:t>
            </a:r>
          </a:p>
          <a:p>
            <a:r>
              <a:rPr lang="en-CA" dirty="0"/>
              <a:t>-Resource optimization for hospitals to allocate </a:t>
            </a:r>
            <a:r>
              <a:rPr lang="en-CA" dirty="0" smtClean="0"/>
              <a:t>more recourses </a:t>
            </a:r>
            <a:r>
              <a:rPr lang="en-CA" dirty="0"/>
              <a:t>towards higher risk patients </a:t>
            </a:r>
          </a:p>
          <a:p>
            <a:endParaRPr lang="en-US" dirty="0"/>
          </a:p>
        </p:txBody>
      </p:sp>
    </p:spTree>
    <p:extLst>
      <p:ext uri="{BB962C8B-B14F-4D97-AF65-F5344CB8AC3E}">
        <p14:creationId xmlns:p14="http://schemas.microsoft.com/office/powerpoint/2010/main" val="2505892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Description of the Data </a:t>
            </a:r>
            <a:endParaRPr lang="en-CA" dirty="0"/>
          </a:p>
        </p:txBody>
      </p:sp>
      <p:sp>
        <p:nvSpPr>
          <p:cNvPr id="3" name="Content Placeholder 2"/>
          <p:cNvSpPr>
            <a:spLocks noGrp="1"/>
          </p:cNvSpPr>
          <p:nvPr>
            <p:ph idx="1"/>
          </p:nvPr>
        </p:nvSpPr>
        <p:spPr/>
        <p:txBody>
          <a:bodyPr/>
          <a:lstStyle/>
          <a:p>
            <a:r>
              <a:rPr lang="en-CA" dirty="0" smtClean="0"/>
              <a:t>- Data set is based off of a 2022 annual CDC survey of 400,000 adults related to their health status. (</a:t>
            </a:r>
            <a:r>
              <a:rPr lang="en-CA" dirty="0" err="1" smtClean="0"/>
              <a:t>Kaggle</a:t>
            </a:r>
            <a:r>
              <a:rPr lang="en-CA" dirty="0" smtClean="0"/>
              <a:t>)</a:t>
            </a:r>
          </a:p>
          <a:p>
            <a:r>
              <a:rPr lang="en-CA" dirty="0" smtClean="0"/>
              <a:t>-Data set has 39 features (patient bio markers)</a:t>
            </a:r>
          </a:p>
          <a:p>
            <a:r>
              <a:rPr lang="en-CA" dirty="0" smtClean="0"/>
              <a:t>-Data set shape = 246,022 rows and 40 columns (39 features and 1 target variable)</a:t>
            </a:r>
          </a:p>
          <a:p>
            <a:r>
              <a:rPr lang="en-CA" dirty="0" smtClean="0"/>
              <a:t>-Machine learning used is a </a:t>
            </a:r>
            <a:r>
              <a:rPr lang="en-CA" b="1" dirty="0" smtClean="0"/>
              <a:t>Random Forest Classifier and Grid Search CV</a:t>
            </a:r>
          </a:p>
          <a:p>
            <a:endParaRPr lang="en-CA" dirty="0"/>
          </a:p>
          <a:p>
            <a:pPr marL="0" indent="0">
              <a:buNone/>
            </a:pPr>
            <a:endParaRPr lang="en-CA" dirty="0" smtClean="0"/>
          </a:p>
        </p:txBody>
      </p:sp>
      <p:pic>
        <p:nvPicPr>
          <p:cNvPr id="2050" name="Picture 2" descr="Machine Learning Random Forest Algorithm - Javat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8330" y="3857414"/>
            <a:ext cx="3416300" cy="2277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567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176" y="1200150"/>
            <a:ext cx="11415712" cy="5657850"/>
          </a:xfrm>
          <a:prstGeom prst="rect">
            <a:avLst/>
          </a:prstGeom>
        </p:spPr>
      </p:pic>
      <p:sp>
        <p:nvSpPr>
          <p:cNvPr id="2" name="Title 1"/>
          <p:cNvSpPr>
            <a:spLocks noGrp="1"/>
          </p:cNvSpPr>
          <p:nvPr>
            <p:ph type="title"/>
          </p:nvPr>
        </p:nvSpPr>
        <p:spPr/>
        <p:txBody>
          <a:bodyPr/>
          <a:lstStyle/>
          <a:p>
            <a:r>
              <a:rPr lang="en-CA" dirty="0" smtClean="0"/>
              <a:t>Modelling Approach </a:t>
            </a:r>
            <a:endParaRPr lang="en-CA" dirty="0"/>
          </a:p>
        </p:txBody>
      </p:sp>
    </p:spTree>
    <p:extLst>
      <p:ext uri="{BB962C8B-B14F-4D97-AF65-F5344CB8AC3E}">
        <p14:creationId xmlns:p14="http://schemas.microsoft.com/office/powerpoint/2010/main" val="1079976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 </a:t>
            </a:r>
            <a:endParaRPr lang="en-CA" dirty="0"/>
          </a:p>
        </p:txBody>
      </p:sp>
      <p:sp>
        <p:nvSpPr>
          <p:cNvPr id="3" name="Content Placeholder 2"/>
          <p:cNvSpPr>
            <a:spLocks noGrp="1"/>
          </p:cNvSpPr>
          <p:nvPr>
            <p:ph idx="1"/>
          </p:nvPr>
        </p:nvSpPr>
        <p:spPr>
          <a:xfrm>
            <a:off x="1097280" y="1845734"/>
            <a:ext cx="5474970" cy="4023360"/>
          </a:xfrm>
        </p:spPr>
        <p:txBody>
          <a:bodyPr/>
          <a:lstStyle/>
          <a:p>
            <a:r>
              <a:rPr lang="en-CA" b="1" dirty="0" smtClean="0"/>
              <a:t>- Base Model </a:t>
            </a:r>
            <a:r>
              <a:rPr lang="en-CA" b="1" dirty="0" smtClean="0"/>
              <a:t>Accuracy Score = 94.8</a:t>
            </a:r>
            <a:r>
              <a:rPr lang="en-CA" b="1" dirty="0" smtClean="0"/>
              <a:t>%</a:t>
            </a:r>
          </a:p>
          <a:p>
            <a:endParaRPr lang="en-CA" b="1" dirty="0" smtClean="0"/>
          </a:p>
          <a:p>
            <a:r>
              <a:rPr lang="en-CA" dirty="0" smtClean="0"/>
              <a:t>-This means the model predicts patient heart disease correctly 94.8% percent of the time</a:t>
            </a:r>
            <a:r>
              <a:rPr lang="en-CA" dirty="0" smtClean="0"/>
              <a:t>!</a:t>
            </a:r>
          </a:p>
          <a:p>
            <a:endParaRPr lang="en-CA" dirty="0" smtClean="0"/>
          </a:p>
          <a:p>
            <a:r>
              <a:rPr lang="en-CA" dirty="0" smtClean="0"/>
              <a:t>-After tuning the model using </a:t>
            </a:r>
            <a:r>
              <a:rPr lang="en-CA" dirty="0" err="1" smtClean="0"/>
              <a:t>GridSearchCV</a:t>
            </a:r>
            <a:r>
              <a:rPr lang="en-CA" dirty="0" smtClean="0"/>
              <a:t>, the final accuracy score was 94.9%. </a:t>
            </a:r>
            <a:endParaRPr lang="en-CA" dirty="0" smtClean="0"/>
          </a:p>
          <a:p>
            <a:endParaRPr lang="en-CA" dirty="0" smtClean="0"/>
          </a:p>
          <a:p>
            <a:endParaRPr lang="en-CA" dirty="0"/>
          </a:p>
          <a:p>
            <a:pPr marL="0" indent="0">
              <a:buNone/>
            </a:pPr>
            <a:endParaRPr lang="en-CA" dirty="0" smtClean="0"/>
          </a:p>
        </p:txBody>
      </p:sp>
      <p:pic>
        <p:nvPicPr>
          <p:cNvPr id="1026" name="Picture 2" descr="1,593,000+ Celebration Icon Stock Illustrations, Royalty-Free Vector  Graphics &amp; Clip Art - iStock | Celebration, Icons, Party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7697" y="1845734"/>
            <a:ext cx="3501290" cy="3501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514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a:t>
            </a:r>
            <a:endParaRPr lang="en-CA" dirty="0"/>
          </a:p>
        </p:txBody>
      </p:sp>
      <p:sp>
        <p:nvSpPr>
          <p:cNvPr id="3" name="Content Placeholder 2"/>
          <p:cNvSpPr>
            <a:spLocks noGrp="1"/>
          </p:cNvSpPr>
          <p:nvPr>
            <p:ph idx="1"/>
          </p:nvPr>
        </p:nvSpPr>
        <p:spPr>
          <a:xfrm>
            <a:off x="941705" y="1837796"/>
            <a:ext cx="10058400" cy="4023360"/>
          </a:xfrm>
        </p:spPr>
        <p:txBody>
          <a:bodyPr/>
          <a:lstStyle/>
          <a:p>
            <a:r>
              <a:rPr lang="en-CA" dirty="0" smtClean="0"/>
              <a:t>-Step in the right direction for </a:t>
            </a:r>
            <a:r>
              <a:rPr lang="en-CA" dirty="0" smtClean="0"/>
              <a:t>better healthcare insights </a:t>
            </a:r>
            <a:endParaRPr lang="en-CA" dirty="0" smtClean="0"/>
          </a:p>
          <a:p>
            <a:r>
              <a:rPr lang="en-CA" dirty="0" smtClean="0"/>
              <a:t>-It is able to predict to a high level of accuracy</a:t>
            </a:r>
          </a:p>
          <a:p>
            <a:r>
              <a:rPr lang="en-CA" dirty="0" smtClean="0"/>
              <a:t>-Some limitations could be </a:t>
            </a:r>
            <a:endParaRPr lang="en-CA" dirty="0"/>
          </a:p>
          <a:p>
            <a:pPr lvl="1"/>
            <a:r>
              <a:rPr lang="en-CA" dirty="0" smtClean="0"/>
              <a:t>Dynamic nature of heart disease risk factors </a:t>
            </a:r>
            <a:endParaRPr lang="en-CA" dirty="0"/>
          </a:p>
          <a:p>
            <a:pPr lvl="1"/>
            <a:r>
              <a:rPr lang="en-CA" dirty="0" smtClean="0"/>
              <a:t>Overfitting and generalization of data </a:t>
            </a:r>
          </a:p>
          <a:p>
            <a:pPr lvl="1"/>
            <a:r>
              <a:rPr lang="en-CA" dirty="0" smtClean="0"/>
              <a:t>Data availability for future use cases/dependency on clinical inputs </a:t>
            </a:r>
          </a:p>
          <a:p>
            <a:pPr lvl="1"/>
            <a:endParaRPr lang="en-CA" dirty="0"/>
          </a:p>
          <a:p>
            <a:pPr lvl="1"/>
            <a:endParaRPr lang="en-CA" dirty="0" smtClean="0"/>
          </a:p>
        </p:txBody>
      </p:sp>
      <p:sp>
        <p:nvSpPr>
          <p:cNvPr id="4" name="AutoShape 2" descr="MyHealth Centre | Cardiology &amp; Diagnostic Imaging"/>
          <p:cNvSpPr>
            <a:spLocks noChangeAspect="1" noChangeArrowheads="1"/>
          </p:cNvSpPr>
          <p:nvPr/>
        </p:nvSpPr>
        <p:spPr bwMode="auto">
          <a:xfrm>
            <a:off x="0" y="-1524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 name="AutoShape 4" descr="MyHealth Centre | Cardiology &amp; Diagnostic Imag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6" name="Picture 5"/>
          <p:cNvPicPr>
            <a:picLocks noChangeAspect="1"/>
          </p:cNvPicPr>
          <p:nvPr/>
        </p:nvPicPr>
        <p:blipFill>
          <a:blip r:embed="rId3"/>
          <a:stretch>
            <a:fillRect/>
          </a:stretch>
        </p:blipFill>
        <p:spPr>
          <a:xfrm>
            <a:off x="4594542" y="4304242"/>
            <a:ext cx="2752725" cy="1657350"/>
          </a:xfrm>
          <a:prstGeom prst="rect">
            <a:avLst/>
          </a:prstGeom>
        </p:spPr>
      </p:pic>
      <p:sp>
        <p:nvSpPr>
          <p:cNvPr id="7" name="Rectangle 6"/>
          <p:cNvSpPr/>
          <p:nvPr/>
        </p:nvSpPr>
        <p:spPr>
          <a:xfrm>
            <a:off x="3639785" y="5861156"/>
            <a:ext cx="4662238" cy="369332"/>
          </a:xfrm>
          <a:prstGeom prst="rect">
            <a:avLst/>
          </a:prstGeom>
        </p:spPr>
        <p:txBody>
          <a:bodyPr wrap="none">
            <a:spAutoFit/>
          </a:bodyPr>
          <a:lstStyle/>
          <a:p>
            <a:r>
              <a:rPr lang="en-CA" dirty="0"/>
              <a:t>https://github.com/bilaal1007/Final-Project-LHL</a:t>
            </a:r>
          </a:p>
        </p:txBody>
      </p:sp>
    </p:spTree>
    <p:extLst>
      <p:ext uri="{BB962C8B-B14F-4D97-AF65-F5344CB8AC3E}">
        <p14:creationId xmlns:p14="http://schemas.microsoft.com/office/powerpoint/2010/main" val="741957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Thank you for listening!</a:t>
            </a:r>
            <a:endParaRPr lang="en-CA" dirty="0"/>
          </a:p>
        </p:txBody>
      </p:sp>
      <p:pic>
        <p:nvPicPr>
          <p:cNvPr id="3074" name="Picture 2" descr="Smiling face simple vector illustration isolated on white background Stock  Vector Image &amp; Art - Alamy"/>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b="8800"/>
          <a:stretch/>
        </p:blipFill>
        <p:spPr bwMode="auto">
          <a:xfrm>
            <a:off x="4245350" y="2160588"/>
            <a:ext cx="3762260" cy="366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14634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3091</TotalTime>
  <Words>765</Words>
  <Application>Microsoft Office PowerPoint</Application>
  <PresentationFormat>Widescreen</PresentationFormat>
  <Paragraphs>52</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Tw Cen MT</vt:lpstr>
      <vt:lpstr>Retrospect</vt:lpstr>
      <vt:lpstr>Heart Disease Predictor Model </vt:lpstr>
      <vt:lpstr>Introduction</vt:lpstr>
      <vt:lpstr>Description of the Data </vt:lpstr>
      <vt:lpstr>Modelling Approach </vt:lpstr>
      <vt:lpstr>Results </vt:lpstr>
      <vt:lpstr>Conclusion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Predictor Model</dc:title>
  <dc:creator>IRC-240</dc:creator>
  <cp:lastModifiedBy>IRC-240</cp:lastModifiedBy>
  <cp:revision>22</cp:revision>
  <dcterms:created xsi:type="dcterms:W3CDTF">2023-12-05T17:13:58Z</dcterms:created>
  <dcterms:modified xsi:type="dcterms:W3CDTF">2023-12-07T20:54:23Z</dcterms:modified>
</cp:coreProperties>
</file>