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6" r:id="rId3"/>
    <p:sldId id="270" r:id="rId4"/>
    <p:sldId id="267" r:id="rId5"/>
    <p:sldId id="269" r:id="rId6"/>
    <p:sldId id="273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6681" autoAdjust="0"/>
  </p:normalViewPr>
  <p:slideViewPr>
    <p:cSldViewPr snapToGrid="0" showGuides="1">
      <p:cViewPr varScale="1">
        <p:scale>
          <a:sx n="92" d="100"/>
          <a:sy n="92" d="100"/>
        </p:scale>
        <p:origin x="106" y="1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9F922E-7945-432A-9D31-3F9D57CB5C5C}" type="datetime1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A65FAC-8D00-4B8B-BF17-28514BAF2ABF}" type="datetime1">
              <a:rPr lang="fr-FR" noProof="0" smtClean="0"/>
              <a:t>09/01/2023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6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’image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6" name="Espace réservé d’image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’image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’image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5" name="Espace réservé d’image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6" name="Espace réservé d’image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8" name="Espace réservé d’image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u texte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4" name="Triangle isocè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texte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8" name="Espace réservé du texte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19" name="Espace réservé du texte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0" name="Espace réservé d’image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’image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6" name="Espace réservé d’image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’image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8" name="Espace réservé d’image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4" name="Espace réservé d’image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5" name="Espace réservé d’image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Espace réservé du texte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9" name="Espace réservé du texte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0" name="Espace réservé du texte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51" name="Espace réservé d’image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2" name="Espace réservé d’image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3" name="Espace réservé d’image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ce réservé d’image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8" name="Espace réservé d’image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9" name="Espace réservé d’image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0" name="Espace réservé d’image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1" name="Espace réservé du texte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3" name="Espace réservé du texte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7" name="Espace réservé du texte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38" name="Espace réservé du texte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1" name="Espace réservé du texte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2" name="Espace réservé du texte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  <p:sp>
        <p:nvSpPr>
          <p:cNvPr id="44" name="Espace réservé du texte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7" name="Espace réservé de graphique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graphique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9" name="Espace réservé de graphique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0" name="Espace réservé de graphique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e graphique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 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n>
                <a:noFill/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Espace réservé d’image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Ajoutez une image ici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Espace réservé d’image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4" name="Espace réservé d’image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4" y="1512889"/>
            <a:ext cx="5156237" cy="326231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Sales and </a:t>
            </a:r>
            <a:r>
              <a:rPr lang="fr-FR" dirty="0" err="1"/>
              <a:t>customer</a:t>
            </a:r>
            <a:r>
              <a:rPr lang="fr-FR" dirty="0"/>
              <a:t> interaction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Bilal Al Hamouti</a:t>
            </a:r>
          </a:p>
        </p:txBody>
      </p:sp>
      <p:pic>
        <p:nvPicPr>
          <p:cNvPr id="3074" name="Picture 2" descr="Odisee - Wikipedia">
            <a:extLst>
              <a:ext uri="{FF2B5EF4-FFF2-40B4-BE49-F238E27FC236}">
                <a16:creationId xmlns:a16="http://schemas.microsoft.com/office/drawing/2014/main" id="{20C6682D-C014-2B99-5B1F-8E227369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481" y="227369"/>
            <a:ext cx="4470556" cy="195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850" cy="1600200"/>
          </a:xfrm>
        </p:spPr>
        <p:txBody>
          <a:bodyPr rtlCol="0" anchor="b">
            <a:normAutofit/>
          </a:bodyPr>
          <a:lstStyle/>
          <a:p>
            <a:r>
              <a:rPr lang="fr-FR" dirty="0"/>
              <a:t>Cashflow (CF)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 sz="80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95B9EAA-CFEA-F031-BE34-0DD2096A5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8886"/>
              </p:ext>
            </p:extLst>
          </p:nvPr>
        </p:nvGraphicFramePr>
        <p:xfrm>
          <a:off x="3682314" y="1721708"/>
          <a:ext cx="7673076" cy="394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399">
                  <a:extLst>
                    <a:ext uri="{9D8B030D-6E8A-4147-A177-3AD203B41FA5}">
                      <a16:colId xmlns:a16="http://schemas.microsoft.com/office/drawing/2014/main" val="1069420769"/>
                    </a:ext>
                  </a:extLst>
                </a:gridCol>
                <a:gridCol w="1237570">
                  <a:extLst>
                    <a:ext uri="{9D8B030D-6E8A-4147-A177-3AD203B41FA5}">
                      <a16:colId xmlns:a16="http://schemas.microsoft.com/office/drawing/2014/main" val="233141138"/>
                    </a:ext>
                  </a:extLst>
                </a:gridCol>
                <a:gridCol w="2136107">
                  <a:extLst>
                    <a:ext uri="{9D8B030D-6E8A-4147-A177-3AD203B41FA5}">
                      <a16:colId xmlns:a16="http://schemas.microsoft.com/office/drawing/2014/main" val="2965002691"/>
                    </a:ext>
                  </a:extLst>
                </a:gridCol>
              </a:tblGrid>
              <a:tr h="1099328">
                <a:tc>
                  <a:txBody>
                    <a:bodyPr/>
                    <a:lstStyle/>
                    <a:p>
                      <a:pPr algn="l" fontAlgn="b"/>
                      <a:endParaRPr lang="fr-BE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Period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 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3829175777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Initial investment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0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-40.000,00 €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960737339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Cashflow (CF)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1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 dirty="0">
                          <a:effectLst/>
                        </a:rPr>
                        <a:t>15.000,00 €</a:t>
                      </a:r>
                      <a:endParaRPr lang="fr-BE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362129455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 dirty="0">
                          <a:effectLst/>
                        </a:rPr>
                        <a:t> </a:t>
                      </a:r>
                      <a:endParaRPr lang="fr-BE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2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10.000,00 €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2249029380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 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3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12.000,00 €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749708037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 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4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9.750,00 €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814762376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 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5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11.000,00 €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2264351299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 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6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10.000,00 €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2859671039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pPr algn="l" fontAlgn="b"/>
                      <a:r>
                        <a:rPr lang="fr-BE" sz="2100" u="none" strike="noStrike">
                          <a:effectLst/>
                        </a:rPr>
                        <a:t> 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>
                          <a:effectLst/>
                        </a:rPr>
                        <a:t>7</a:t>
                      </a:r>
                      <a:endParaRPr lang="fr-BE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2100" u="none" strike="noStrike" dirty="0">
                          <a:effectLst/>
                        </a:rPr>
                        <a:t>13.500,00 €</a:t>
                      </a:r>
                      <a:endParaRPr lang="fr-BE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577" marR="14577" marT="14577" marB="0" anchor="b"/>
                </a:tc>
                <a:extLst>
                  <a:ext uri="{0D108BD9-81ED-4DB2-BD59-A6C34878D82A}">
                    <a16:rowId xmlns:a16="http://schemas.microsoft.com/office/drawing/2014/main" val="4134653106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A5A6E8E7-F966-87C9-0645-3543387E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50888" y="2408243"/>
            <a:ext cx="2191136" cy="2041514"/>
          </a:xfrm>
          <a:prstGeom prst="rect">
            <a:avLst/>
          </a:prstGeom>
        </p:spPr>
      </p:pic>
      <p:pic>
        <p:nvPicPr>
          <p:cNvPr id="15" name="Picture 2" descr="Odisee - Wikipedia">
            <a:extLst>
              <a:ext uri="{FF2B5EF4-FFF2-40B4-BE49-F238E27FC236}">
                <a16:creationId xmlns:a16="http://schemas.microsoft.com/office/drawing/2014/main" id="{B77A7ED1-C362-5E2F-D2F5-8927A1E5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2" y="134302"/>
            <a:ext cx="2408292" cy="10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C2524-C241-2415-287E-AAFB758E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anchor="ctr">
            <a:normAutofit/>
          </a:bodyPr>
          <a:lstStyle/>
          <a:p>
            <a:r>
              <a:rPr lang="fr-BE" sz="4400" u="none" strike="noStrike" dirty="0" err="1">
                <a:effectLst/>
              </a:rPr>
              <a:t>Interest</a:t>
            </a:r>
            <a:r>
              <a:rPr lang="fr-BE" sz="4400" u="none" strike="noStrike" dirty="0">
                <a:effectLst/>
              </a:rPr>
              <a:t> (I)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050C1-657C-6F67-1869-8FEEDCAD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 sz="800" noProof="0"/>
          </a:p>
        </p:txBody>
      </p:sp>
      <p:pic>
        <p:nvPicPr>
          <p:cNvPr id="2050" name="Picture 2" descr="HOW TO APPLY TIERED INTEREST RATES | ACT Learning">
            <a:extLst>
              <a:ext uri="{FF2B5EF4-FFF2-40B4-BE49-F238E27FC236}">
                <a16:creationId xmlns:a16="http://schemas.microsoft.com/office/drawing/2014/main" id="{B1C3D373-BC0A-918B-E13E-9D54C509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201" y="2314423"/>
            <a:ext cx="5120460" cy="2086587"/>
          </a:xfrm>
          <a:prstGeom prst="rect">
            <a:avLst/>
          </a:prstGeom>
          <a:solidFill>
            <a:srgbClr val="FFFFFF"/>
          </a:solidFill>
        </p:spPr>
      </p:pic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7D14347-AF9E-C356-0AAC-EB373A70B4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100" y="1939382"/>
          <a:ext cx="5346701" cy="377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614">
                  <a:extLst>
                    <a:ext uri="{9D8B030D-6E8A-4147-A177-3AD203B41FA5}">
                      <a16:colId xmlns:a16="http://schemas.microsoft.com/office/drawing/2014/main" val="1693645497"/>
                    </a:ext>
                  </a:extLst>
                </a:gridCol>
                <a:gridCol w="961205">
                  <a:extLst>
                    <a:ext uri="{9D8B030D-6E8A-4147-A177-3AD203B41FA5}">
                      <a16:colId xmlns:a16="http://schemas.microsoft.com/office/drawing/2014/main" val="2385527267"/>
                    </a:ext>
                  </a:extLst>
                </a:gridCol>
                <a:gridCol w="1501882">
                  <a:extLst>
                    <a:ext uri="{9D8B030D-6E8A-4147-A177-3AD203B41FA5}">
                      <a16:colId xmlns:a16="http://schemas.microsoft.com/office/drawing/2014/main" val="3459621862"/>
                    </a:ext>
                  </a:extLst>
                </a:gridCol>
              </a:tblGrid>
              <a:tr h="773169">
                <a:tc>
                  <a:txBody>
                    <a:bodyPr/>
                    <a:lstStyle/>
                    <a:p>
                      <a:pPr algn="l" fontAlgn="b"/>
                      <a:endParaRPr lang="fr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Period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4146903433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Initial investment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0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-40.000,00 €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036640814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Cashflow (CF)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15.000,00 €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933490185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2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10.000,00 €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533050640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3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12.000,00 €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1187779276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4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9.750,00 €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1080500366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5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11.000,00 €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3222501823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6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10.000,00 €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4025591611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7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13.500,00 €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3516559690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687073601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Discount rate (I)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7,00%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410254136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Net present value (NPV)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22.900,27 €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598671650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Internal rate of return (IRR)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22,47%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 dirty="0">
                          <a:effectLst/>
                        </a:rPr>
                        <a:t> </a:t>
                      </a:r>
                      <a:endParaRPr lang="fr-B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12781534"/>
                  </a:ext>
                </a:extLst>
              </a:tr>
            </a:tbl>
          </a:graphicData>
        </a:graphic>
      </p:graphicFrame>
      <p:pic>
        <p:nvPicPr>
          <p:cNvPr id="8" name="Picture 2" descr="Odisee - Wikipedia">
            <a:extLst>
              <a:ext uri="{FF2B5EF4-FFF2-40B4-BE49-F238E27FC236}">
                <a16:creationId xmlns:a16="http://schemas.microsoft.com/office/drawing/2014/main" id="{DDA4C404-4EFF-F03C-020E-491A46E0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2" y="134302"/>
            <a:ext cx="2408292" cy="10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C2524-C241-2415-287E-AAFB758E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anchor="ctr">
            <a:normAutofit/>
          </a:bodyPr>
          <a:lstStyle/>
          <a:p>
            <a:r>
              <a:rPr lang="fr-BE" sz="4400" u="none" strike="noStrike" dirty="0" err="1">
                <a:effectLst/>
              </a:rPr>
              <a:t>Calculator</a:t>
            </a:r>
            <a:r>
              <a:rPr lang="fr-BE" sz="4400" u="none" strike="noStrike" dirty="0">
                <a:effectLst/>
              </a:rPr>
              <a:t> NPV and IRR</a:t>
            </a:r>
            <a:endParaRPr lang="fr-B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050C1-657C-6F67-1869-8FEEDCAD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fr-FR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 sz="800" noProof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7D14347-AF9E-C356-0AAC-EB373A70B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67483"/>
              </p:ext>
            </p:extLst>
          </p:nvPr>
        </p:nvGraphicFramePr>
        <p:xfrm>
          <a:off x="546100" y="1939382"/>
          <a:ext cx="5346701" cy="377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614">
                  <a:extLst>
                    <a:ext uri="{9D8B030D-6E8A-4147-A177-3AD203B41FA5}">
                      <a16:colId xmlns:a16="http://schemas.microsoft.com/office/drawing/2014/main" val="1693645497"/>
                    </a:ext>
                  </a:extLst>
                </a:gridCol>
                <a:gridCol w="961205">
                  <a:extLst>
                    <a:ext uri="{9D8B030D-6E8A-4147-A177-3AD203B41FA5}">
                      <a16:colId xmlns:a16="http://schemas.microsoft.com/office/drawing/2014/main" val="2385527267"/>
                    </a:ext>
                  </a:extLst>
                </a:gridCol>
                <a:gridCol w="1501882">
                  <a:extLst>
                    <a:ext uri="{9D8B030D-6E8A-4147-A177-3AD203B41FA5}">
                      <a16:colId xmlns:a16="http://schemas.microsoft.com/office/drawing/2014/main" val="3459621862"/>
                    </a:ext>
                  </a:extLst>
                </a:gridCol>
              </a:tblGrid>
              <a:tr h="773169">
                <a:tc>
                  <a:txBody>
                    <a:bodyPr/>
                    <a:lstStyle/>
                    <a:p>
                      <a:pPr algn="l" fontAlgn="b"/>
                      <a:endParaRPr lang="fr-B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Period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4146903433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Initial investment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0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-40.000,00 €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036640814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Cashflow (CF)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15.000,00 €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933490185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2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10.000,00 €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533050640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3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12.000,00 €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1187779276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4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9.750,00 €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1080500366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5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11.000,00 €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3222501823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6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10.000,00 €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4025591611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7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13.500,00 €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3516559690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687073601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Discount rate (I)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7,00%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410254136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Net present value (NPV)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22.900,27 €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>
                          <a:effectLst/>
                        </a:rPr>
                        <a:t> 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598671650"/>
                  </a:ext>
                </a:extLst>
              </a:tr>
              <a:tr h="250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Internal rate of return (IRR)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300" u="none" strike="noStrike">
                          <a:effectLst/>
                        </a:rPr>
                        <a:t>22,47%</a:t>
                      </a:r>
                      <a:endParaRPr lang="fr-BE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300" u="none" strike="noStrike" dirty="0">
                          <a:effectLst/>
                        </a:rPr>
                        <a:t> </a:t>
                      </a:r>
                      <a:endParaRPr lang="fr-BE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1" marR="9011" marT="9011" marB="0" anchor="b"/>
                </a:tc>
                <a:extLst>
                  <a:ext uri="{0D108BD9-81ED-4DB2-BD59-A6C34878D82A}">
                    <a16:rowId xmlns:a16="http://schemas.microsoft.com/office/drawing/2014/main" val="21278153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FA2721C-4551-DDA4-A05F-254DE95BF340}"/>
              </a:ext>
            </a:extLst>
          </p:cNvPr>
          <p:cNvSpPr txBox="1"/>
          <p:nvPr/>
        </p:nvSpPr>
        <p:spPr>
          <a:xfrm>
            <a:off x="6417892" y="1555335"/>
            <a:ext cx="522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Net </a:t>
            </a:r>
            <a:r>
              <a:rPr lang="fr-BE" dirty="0" err="1"/>
              <a:t>present</a:t>
            </a:r>
            <a:r>
              <a:rPr lang="fr-BE" dirty="0"/>
              <a:t> value (NPV)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rate of return (IRR)</a:t>
            </a:r>
            <a:endParaRPr lang="fr-BE" dirty="0"/>
          </a:p>
        </p:txBody>
      </p:sp>
      <p:pic>
        <p:nvPicPr>
          <p:cNvPr id="8" name="Picture 2" descr="Odisee - Wikipedia">
            <a:extLst>
              <a:ext uri="{FF2B5EF4-FFF2-40B4-BE49-F238E27FC236}">
                <a16:creationId xmlns:a16="http://schemas.microsoft.com/office/drawing/2014/main" id="{DDA4C404-4EFF-F03C-020E-491A46E0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2" y="134302"/>
            <a:ext cx="2408292" cy="10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PV vs. IRR - YouTube">
            <a:extLst>
              <a:ext uri="{FF2B5EF4-FFF2-40B4-BE49-F238E27FC236}">
                <a16:creationId xmlns:a16="http://schemas.microsoft.com/office/drawing/2014/main" id="{4843A80B-8410-93E1-C393-DAFD5BDD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28" y="2649831"/>
            <a:ext cx="4390640" cy="246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C611FDF-D329-CFF8-AA12-0DB89D82662E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8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b="1" kern="1200" dirty="0" err="1">
                <a:latin typeface="+mj-lt"/>
                <a:ea typeface="+mj-ea"/>
                <a:cs typeface="+mj-cs"/>
              </a:rPr>
              <a:t>Calculator</a:t>
            </a:r>
            <a:r>
              <a:rPr lang="fr-FR" b="1" kern="1200" dirty="0">
                <a:latin typeface="+mj-lt"/>
                <a:ea typeface="+mj-ea"/>
                <a:cs typeface="+mj-cs"/>
              </a:rPr>
              <a:t> FV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57740B0-256B-90F6-601D-11916281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03DC2DEF-D2FE-4B45-ABA4-9F153FD1C98A}" type="slidenum">
              <a:rPr lang="fr-FR" noProof="0" smtClean="0"/>
              <a:pPr rtl="0">
                <a:spcAft>
                  <a:spcPts val="600"/>
                </a:spcAft>
              </a:pPr>
              <a:t>5</a:t>
            </a:fld>
            <a:endParaRPr lang="fr-FR" noProof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45246ED-C4C7-AFB1-7686-07C8FE44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12465"/>
              </p:ext>
            </p:extLst>
          </p:nvPr>
        </p:nvGraphicFramePr>
        <p:xfrm>
          <a:off x="836033" y="1614791"/>
          <a:ext cx="5934418" cy="427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19">
                  <a:extLst>
                    <a:ext uri="{9D8B030D-6E8A-4147-A177-3AD203B41FA5}">
                      <a16:colId xmlns:a16="http://schemas.microsoft.com/office/drawing/2014/main" val="2029252788"/>
                    </a:ext>
                  </a:extLst>
                </a:gridCol>
                <a:gridCol w="2516199">
                  <a:extLst>
                    <a:ext uri="{9D8B030D-6E8A-4147-A177-3AD203B41FA5}">
                      <a16:colId xmlns:a16="http://schemas.microsoft.com/office/drawing/2014/main" val="2672611882"/>
                    </a:ext>
                  </a:extLst>
                </a:gridCol>
              </a:tblGrid>
              <a:tr h="821074">
                <a:tc>
                  <a:txBody>
                    <a:bodyPr/>
                    <a:lstStyle/>
                    <a:p>
                      <a:pPr algn="l" fontAlgn="b"/>
                      <a:endParaRPr lang="fr-BE" sz="6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 dirty="0">
                          <a:effectLst/>
                        </a:rPr>
                        <a:t> </a:t>
                      </a:r>
                      <a:endParaRPr lang="fr-BE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506311952"/>
                  </a:ext>
                </a:extLst>
              </a:tr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>
                          <a:effectLst/>
                        </a:rPr>
                        <a:t>Interest rate 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3300" u="none" strike="noStrike">
                          <a:effectLst/>
                        </a:rPr>
                        <a:t>7,00%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58669546"/>
                  </a:ext>
                </a:extLst>
              </a:tr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 dirty="0" err="1">
                          <a:effectLst/>
                        </a:rPr>
                        <a:t>Number</a:t>
                      </a:r>
                      <a:r>
                        <a:rPr lang="fr-BE" sz="3300" u="none" strike="noStrike" dirty="0">
                          <a:effectLst/>
                        </a:rPr>
                        <a:t> of </a:t>
                      </a:r>
                      <a:r>
                        <a:rPr lang="fr-BE" sz="3300" u="none" strike="noStrike" dirty="0" err="1">
                          <a:effectLst/>
                        </a:rPr>
                        <a:t>periods</a:t>
                      </a:r>
                      <a:endParaRPr lang="fr-BE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3300" u="none" strike="noStrike">
                          <a:effectLst/>
                        </a:rPr>
                        <a:t>10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711511059"/>
                  </a:ext>
                </a:extLst>
              </a:tr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>
                          <a:effectLst/>
                        </a:rPr>
                        <a:t>Investment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3300" u="none" strike="noStrike">
                          <a:effectLst/>
                        </a:rPr>
                        <a:t>100.000,00 €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1664452262"/>
                  </a:ext>
                </a:extLst>
              </a:tr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>
                          <a:effectLst/>
                        </a:rPr>
                        <a:t>Payment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3300" u="none" strike="noStrike">
                          <a:effectLst/>
                        </a:rPr>
                        <a:t>150,00 €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3144022127"/>
                  </a:ext>
                </a:extLst>
              </a:tr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>
                          <a:effectLst/>
                        </a:rPr>
                        <a:t> 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>
                          <a:effectLst/>
                        </a:rPr>
                        <a:t> </a:t>
                      </a:r>
                      <a:endParaRPr lang="fr-BE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1291542297"/>
                  </a:ext>
                </a:extLst>
              </a:tr>
              <a:tr h="556728">
                <a:tc>
                  <a:txBody>
                    <a:bodyPr/>
                    <a:lstStyle/>
                    <a:p>
                      <a:pPr algn="l" fontAlgn="b"/>
                      <a:r>
                        <a:rPr lang="fr-BE" sz="3300" u="none" strike="noStrike" dirty="0">
                          <a:effectLst/>
                        </a:rPr>
                        <a:t>Future Value (FV)</a:t>
                      </a:r>
                      <a:endParaRPr lang="fr-BE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3300" u="none" strike="noStrike" dirty="0">
                          <a:effectLst/>
                        </a:rPr>
                        <a:t>198.787,60 €</a:t>
                      </a:r>
                      <a:endParaRPr lang="fr-BE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2986865496"/>
                  </a:ext>
                </a:extLst>
              </a:tr>
            </a:tbl>
          </a:graphicData>
        </a:graphic>
      </p:graphicFrame>
      <p:pic>
        <p:nvPicPr>
          <p:cNvPr id="6" name="Picture 2" descr="Odisee - Wikipedia">
            <a:extLst>
              <a:ext uri="{FF2B5EF4-FFF2-40B4-BE49-F238E27FC236}">
                <a16:creationId xmlns:a16="http://schemas.microsoft.com/office/drawing/2014/main" id="{D1D54C36-0FAB-224E-1938-51947AF4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2" y="134302"/>
            <a:ext cx="2408292" cy="10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alculate Real Inflation-Adjusted After-Tax Future Savings Value With  Compound Interest">
            <a:extLst>
              <a:ext uri="{FF2B5EF4-FFF2-40B4-BE49-F238E27FC236}">
                <a16:creationId xmlns:a16="http://schemas.microsoft.com/office/drawing/2014/main" id="{93DFE962-4DBF-A158-BD20-8E0CB1773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40" y="2801566"/>
            <a:ext cx="3383072" cy="261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13BA3D-0B9C-D74F-90B5-3D59BC6B3BB1}"/>
              </a:ext>
            </a:extLst>
          </p:cNvPr>
          <p:cNvSpPr txBox="1"/>
          <p:nvPr/>
        </p:nvSpPr>
        <p:spPr>
          <a:xfrm>
            <a:off x="7335383" y="1638180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Future value (FV)</a:t>
            </a:r>
          </a:p>
        </p:txBody>
      </p:sp>
    </p:spTree>
    <p:extLst>
      <p:ext uri="{BB962C8B-B14F-4D97-AF65-F5344CB8AC3E}">
        <p14:creationId xmlns:p14="http://schemas.microsoft.com/office/powerpoint/2010/main" val="29776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ow to Interact With Customers in Sales - 10 Effective Strategies">
            <a:extLst>
              <a:ext uri="{FF2B5EF4-FFF2-40B4-BE49-F238E27FC236}">
                <a16:creationId xmlns:a16="http://schemas.microsoft.com/office/drawing/2014/main" id="{0529DC6F-A343-D864-41CA-A4D28D65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" y="1317069"/>
            <a:ext cx="6034088" cy="422386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84" name="Title 2">
            <a:extLst>
              <a:ext uri="{FF2B5EF4-FFF2-40B4-BE49-F238E27FC236}">
                <a16:creationId xmlns:a16="http://schemas.microsoft.com/office/drawing/2014/main" id="{41B45E78-DC9C-4BD7-A347-997A2AA3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2940843"/>
            <a:ext cx="4986338" cy="97631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/>
              <a:t>Bedankt</a:t>
            </a:r>
            <a:r>
              <a:rPr lang="en-US" sz="4000" dirty="0"/>
              <a:t> </a:t>
            </a:r>
            <a:r>
              <a:rPr lang="en-US" sz="4000" dirty="0" err="1"/>
              <a:t>voor</a:t>
            </a:r>
            <a:r>
              <a:rPr lang="en-US" sz="4000" dirty="0"/>
              <a:t> </a:t>
            </a:r>
            <a:r>
              <a:rPr lang="en-US" sz="4000" dirty="0" err="1"/>
              <a:t>uw</a:t>
            </a:r>
            <a:r>
              <a:rPr lang="en-US" sz="4000" dirty="0"/>
              <a:t> </a:t>
            </a:r>
            <a:r>
              <a:rPr lang="en-US" sz="4000" dirty="0" err="1"/>
              <a:t>aandacht</a:t>
            </a:r>
            <a:endParaRPr lang="en-US" sz="4000" dirty="0"/>
          </a:p>
        </p:txBody>
      </p:sp>
      <p:sp>
        <p:nvSpPr>
          <p:cNvPr id="7186" name="Subtitle 3">
            <a:extLst>
              <a:ext uri="{FF2B5EF4-FFF2-40B4-BE49-F238E27FC236}">
                <a16:creationId xmlns:a16="http://schemas.microsoft.com/office/drawing/2014/main" id="{25722216-2234-A741-DF0F-FFF53F60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Odisee - Wikipedia">
            <a:extLst>
              <a:ext uri="{FF2B5EF4-FFF2-40B4-BE49-F238E27FC236}">
                <a16:creationId xmlns:a16="http://schemas.microsoft.com/office/drawing/2014/main" id="{691A712F-FB13-3D89-A533-A0168EE7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022" y="134302"/>
            <a:ext cx="2408292" cy="10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25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19_TF34126823" id="{1BA66332-570E-41C7-9121-94BD9CA98AED}" vid="{18C98CCA-5AC5-4C8A-A942-2AFB0327D88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attrayante classique en blocs</Template>
  <TotalTime>0</TotalTime>
  <Words>250</Words>
  <Application>Microsoft Office PowerPoint</Application>
  <PresentationFormat>Grand écran</PresentationFormat>
  <Paragraphs>131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Sales and customer interaction</vt:lpstr>
      <vt:lpstr>Cashflow (CF)</vt:lpstr>
      <vt:lpstr>Interest (I)</vt:lpstr>
      <vt:lpstr>Calculator NPV and IRR</vt:lpstr>
      <vt:lpstr>Présentation PowerPoint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customer interaction</dc:title>
  <dc:creator>Bilal Al Hamouti</dc:creator>
  <cp:lastModifiedBy>Bilal Al Hamouti</cp:lastModifiedBy>
  <cp:revision>6</cp:revision>
  <dcterms:created xsi:type="dcterms:W3CDTF">2023-01-09T20:40:47Z</dcterms:created>
  <dcterms:modified xsi:type="dcterms:W3CDTF">2023-01-09T21:35:32Z</dcterms:modified>
</cp:coreProperties>
</file>