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71" r:id="rId3"/>
    <p:sldId id="25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01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CB421B-3DB6-43E5-9B94-ACB27D72022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097E51-FC6B-4F34-8DCA-2CBB42007A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4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42B0F-F5F8-46DA-5B4C-2B2CA2E9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6" y="438540"/>
            <a:ext cx="6156723" cy="5990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484FF-F59F-47C9-5624-2431E7CDAC26}"/>
              </a:ext>
            </a:extLst>
          </p:cNvPr>
          <p:cNvSpPr txBox="1"/>
          <p:nvPr/>
        </p:nvSpPr>
        <p:spPr>
          <a:xfrm>
            <a:off x="7195383" y="5125487"/>
            <a:ext cx="5205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This project is done by:</a:t>
            </a:r>
          </a:p>
          <a:p>
            <a:pPr algn="ctr"/>
            <a:r>
              <a:rPr lang="en-US" sz="1800" dirty="0"/>
              <a:t>Ammar </a:t>
            </a:r>
            <a:r>
              <a:rPr lang="en-US" sz="1800" dirty="0" err="1"/>
              <a:t>Yaser</a:t>
            </a:r>
            <a:endParaRPr lang="en-US" sz="1800" dirty="0"/>
          </a:p>
          <a:p>
            <a:pPr algn="ctr"/>
            <a:r>
              <a:rPr lang="en-US" sz="1800" dirty="0"/>
              <a:t>Bilal Mohammed</a:t>
            </a:r>
          </a:p>
          <a:p>
            <a:pPr algn="ctr"/>
            <a:r>
              <a:rPr lang="en-US" sz="1800" dirty="0"/>
              <a:t>Bouthaina Hamaissia </a:t>
            </a:r>
          </a:p>
          <a:p>
            <a:r>
              <a:rPr lang="en-US" dirty="0"/>
              <a:t>                                                                       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8245C-F647-37F2-F25A-9E1F2CF663BF}"/>
              </a:ext>
            </a:extLst>
          </p:cNvPr>
          <p:cNvSpPr txBox="1"/>
          <p:nvPr/>
        </p:nvSpPr>
        <p:spPr>
          <a:xfrm>
            <a:off x="6417906" y="2216566"/>
            <a:ext cx="5774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800" b="1" i="0" dirty="0">
                <a:solidFill>
                  <a:srgbClr val="FFFFFF"/>
                </a:solidFill>
                <a:effectLst/>
                <a:latin typeface="zeitung"/>
              </a:rPr>
              <a:t>Diamond Price Prediction Project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6B505-98E9-7FA8-0C16-D5C96F7D6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4" y="162853"/>
            <a:ext cx="1362270" cy="13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0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23088-F83C-CEEE-C4A5-43FBCE95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7" y="449322"/>
            <a:ext cx="6454699" cy="278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AC865-958C-083A-3CA3-E4396121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8" y="3429000"/>
            <a:ext cx="6447079" cy="297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932EF-BF0D-A80E-6749-E4F5ADEF880C}"/>
              </a:ext>
            </a:extLst>
          </p:cNvPr>
          <p:cNvSpPr txBox="1"/>
          <p:nvPr/>
        </p:nvSpPr>
        <p:spPr>
          <a:xfrm>
            <a:off x="6900421" y="635541"/>
            <a:ext cx="5062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Before Training a model, we must split our </a:t>
            </a:r>
            <a:r>
              <a:rPr lang="en-US" altLang="en-US" dirty="0" err="1">
                <a:latin typeface="Inter"/>
              </a:rPr>
              <a:t>Training_set</a:t>
            </a:r>
            <a:r>
              <a:rPr lang="en-US" altLang="en-US" dirty="0">
                <a:latin typeface="Inter"/>
              </a:rPr>
              <a:t> into train and test sets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1A35C-4A3E-47E6-5B3E-3166CCA909E9}"/>
              </a:ext>
            </a:extLst>
          </p:cNvPr>
          <p:cNvSpPr txBox="1"/>
          <p:nvPr/>
        </p:nvSpPr>
        <p:spPr>
          <a:xfrm>
            <a:off x="6804263" y="3356670"/>
            <a:ext cx="52545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Standardization of a dataset is a common requirement for many machine learning estimators: they might behave badly if the individual features do not more or less look like standard normally distributed data (e.g. Gaussian with 0 mean and unit variance)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8EEB2-C373-DED5-052F-3EDED6A70BE1}"/>
              </a:ext>
            </a:extLst>
          </p:cNvPr>
          <p:cNvSpPr txBox="1"/>
          <p:nvPr/>
        </p:nvSpPr>
        <p:spPr>
          <a:xfrm>
            <a:off x="6804263" y="4833998"/>
            <a:ext cx="55060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Inter"/>
              </a:rPr>
              <a:t> Different scales of the data features affect the modeling of a dataset adversely.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It leads to a biased outcome of predictions in terms of misclassification error and accuracy rates. Thus, it is necessary to Scale the data prior to modeling.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4021861-7454-7609-5372-9E3FFD2202AC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0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1932EF-BF0D-A80E-6749-E4F5ADEF880C}"/>
              </a:ext>
            </a:extLst>
          </p:cNvPr>
          <p:cNvSpPr txBox="1"/>
          <p:nvPr/>
        </p:nvSpPr>
        <p:spPr>
          <a:xfrm>
            <a:off x="6846064" y="211055"/>
            <a:ext cx="3049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Inter"/>
              </a:rPr>
              <a:t>Training the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1A35C-4A3E-47E6-5B3E-3166CCA909E9}"/>
              </a:ext>
            </a:extLst>
          </p:cNvPr>
          <p:cNvSpPr txBox="1"/>
          <p:nvPr/>
        </p:nvSpPr>
        <p:spPr>
          <a:xfrm>
            <a:off x="5040778" y="838772"/>
            <a:ext cx="633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We trained our data using 3 different Machine Learning models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15DECA-714C-7FAA-2A15-AC0FBFAD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" y="176261"/>
            <a:ext cx="4707802" cy="11020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0071F3-6131-70A7-8CDE-6A6750FAA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" y="1278295"/>
            <a:ext cx="4707802" cy="18008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B55173D-3996-DBC3-2F83-11F5967F3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" y="3097027"/>
            <a:ext cx="4707802" cy="17369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D28F84E-AF70-C2AD-A2AE-020EC15E8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" y="4861388"/>
            <a:ext cx="4707802" cy="1820352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0CC747E5-1CCF-A7E2-24B7-7BC0A3B3EAE1}"/>
              </a:ext>
            </a:extLst>
          </p:cNvPr>
          <p:cNvSpPr txBox="1"/>
          <p:nvPr/>
        </p:nvSpPr>
        <p:spPr>
          <a:xfrm>
            <a:off x="5040778" y="1930306"/>
            <a:ext cx="665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With </a:t>
            </a:r>
            <a:r>
              <a:rPr lang="en-US" dirty="0">
                <a:latin typeface="Roboto" panose="02000000000000000000" pitchFamily="2" charset="0"/>
              </a:rPr>
              <a:t>Linear Regression, a</a:t>
            </a:r>
            <a:r>
              <a:rPr lang="en-US" b="0" i="0" dirty="0">
                <a:effectLst/>
                <a:latin typeface="Roboto" panose="02000000000000000000" pitchFamily="2" charset="0"/>
              </a:rPr>
              <a:t> prediction error of 1179 is high. The model is underfitting, so we need to try using a more powerful model</a:t>
            </a:r>
            <a:endParaRPr lang="en-US" b="0" i="0" dirty="0">
              <a:effectLst/>
              <a:latin typeface="Inter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F98883E-B383-D439-F082-8BC234BE6840}"/>
              </a:ext>
            </a:extLst>
          </p:cNvPr>
          <p:cNvSpPr txBox="1"/>
          <p:nvPr/>
        </p:nvSpPr>
        <p:spPr>
          <a:xfrm>
            <a:off x="5040778" y="3626703"/>
            <a:ext cx="665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With </a:t>
            </a:r>
            <a:r>
              <a:rPr lang="en-US" dirty="0">
                <a:latin typeface="Roboto" panose="02000000000000000000" pitchFamily="2" charset="0"/>
              </a:rPr>
              <a:t>Decision Trees,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prediction error is better than the Linear Regression one, but we need to try using another model to gain a better result</a:t>
            </a:r>
            <a:endParaRPr lang="en-US" b="0" i="0" dirty="0">
              <a:effectLst/>
              <a:latin typeface="Inter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FA9ED6C0-F6D2-0990-67C0-DCCACA82B803}"/>
              </a:ext>
            </a:extLst>
          </p:cNvPr>
          <p:cNvSpPr txBox="1"/>
          <p:nvPr/>
        </p:nvSpPr>
        <p:spPr>
          <a:xfrm>
            <a:off x="5040778" y="5423762"/>
            <a:ext cx="665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Our Random Forest model gave us the best RMSE compared to our other models</a:t>
            </a:r>
            <a:endParaRPr lang="en-US" b="0" i="0" dirty="0">
              <a:effectLst/>
              <a:latin typeface="Inter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C9C5B3D-D638-B7C5-0FA9-802F41023BD5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1932EF-BF0D-A80E-6749-E4F5ADEF880C}"/>
              </a:ext>
            </a:extLst>
          </p:cNvPr>
          <p:cNvSpPr txBox="1"/>
          <p:nvPr/>
        </p:nvSpPr>
        <p:spPr>
          <a:xfrm>
            <a:off x="7497580" y="175240"/>
            <a:ext cx="3049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Inter"/>
              </a:rPr>
              <a:t>Results comparison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0D16FB-3AD2-D053-84FD-C3696A92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8" y="175240"/>
            <a:ext cx="4941665" cy="24559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214DF-4911-BCC4-2CCA-EA32F7BE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2757969"/>
            <a:ext cx="10496939" cy="3924640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64E9E58F-EB7A-3038-52A1-79971563EEEE}"/>
              </a:ext>
            </a:extLst>
          </p:cNvPr>
          <p:cNvSpPr txBox="1"/>
          <p:nvPr/>
        </p:nvSpPr>
        <p:spPr>
          <a:xfrm>
            <a:off x="5525971" y="1228387"/>
            <a:ext cx="6286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Inter"/>
              </a:rPr>
              <a:t>We can clearly see that we got the best RMSE with the Random Forest model</a:t>
            </a:r>
            <a:endParaRPr lang="en-US" b="0" i="0" dirty="0">
              <a:effectLst/>
              <a:latin typeface="Inter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85074EA-B821-CB04-3D01-DF19CA4A0F09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1</a:t>
            </a:r>
            <a:r>
              <a:rPr lang="en-US" i="0" dirty="0">
                <a:effectLst/>
                <a:latin typeface="Poppins" panose="00000500000000000000" pitchFamily="2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F8808-5CD5-52E2-D937-9739E090B7D3}"/>
              </a:ext>
            </a:extLst>
          </p:cNvPr>
          <p:cNvSpPr txBox="1"/>
          <p:nvPr/>
        </p:nvSpPr>
        <p:spPr>
          <a:xfrm>
            <a:off x="7039386" y="268935"/>
            <a:ext cx="428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Cross-Validation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E909C-FDC4-6FDC-8837-B0D674BB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" y="792155"/>
            <a:ext cx="6315956" cy="4896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18EB1-D9A7-8E9C-8F47-C03DBFA18F8F}"/>
              </a:ext>
            </a:extLst>
          </p:cNvPr>
          <p:cNvSpPr txBox="1"/>
          <p:nvPr/>
        </p:nvSpPr>
        <p:spPr>
          <a:xfrm>
            <a:off x="6607512" y="1080655"/>
            <a:ext cx="512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randomly splits the training set into 10 distinct subsets , then train and evaluates the Random Forest Model and the Decision Tree model 10 times.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EF3E8-2CA8-ECF8-88A3-83F2829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23" y="2714525"/>
            <a:ext cx="4692348" cy="7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4F77A2-3E3F-CDE1-2C27-4DF00DB50D61}"/>
              </a:ext>
            </a:extLst>
          </p:cNvPr>
          <p:cNvSpPr txBox="1"/>
          <p:nvPr/>
        </p:nvSpPr>
        <p:spPr>
          <a:xfrm>
            <a:off x="6607512" y="2280984"/>
            <a:ext cx="352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For Random Forest Model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C4737-A369-FA16-6E6E-DFAD44E79191}"/>
              </a:ext>
            </a:extLst>
          </p:cNvPr>
          <p:cNvSpPr txBox="1"/>
          <p:nvPr/>
        </p:nvSpPr>
        <p:spPr>
          <a:xfrm>
            <a:off x="6607512" y="3665979"/>
            <a:ext cx="337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For Decision Tree Model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55F6AE-27F6-D10A-A1CE-51100B0E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12" y="4207685"/>
            <a:ext cx="4712759" cy="64779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9E29C7FB-2F1F-D594-DAB0-E2E720A442E5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84AA0-F2D0-9482-FD0C-11291AFF324E}"/>
              </a:ext>
            </a:extLst>
          </p:cNvPr>
          <p:cNvSpPr txBox="1"/>
          <p:nvPr/>
        </p:nvSpPr>
        <p:spPr>
          <a:xfrm>
            <a:off x="166254" y="83127"/>
            <a:ext cx="513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Fine-Tune 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69BA-9505-67B5-6765-2F1DB4B5CF0F}"/>
              </a:ext>
            </a:extLst>
          </p:cNvPr>
          <p:cNvSpPr txBox="1"/>
          <p:nvPr/>
        </p:nvSpPr>
        <p:spPr>
          <a:xfrm>
            <a:off x="166254" y="1098790"/>
            <a:ext cx="1202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use the cross validation we select random forest as a model because it has the best result , then we should fine tune </a:t>
            </a:r>
          </a:p>
          <a:p>
            <a:r>
              <a:rPr lang="en-US" dirty="0"/>
              <a:t>Our model by “ </a:t>
            </a:r>
            <a:r>
              <a:rPr lang="en-US" dirty="0" err="1"/>
              <a:t>GridSearchCV</a:t>
            </a:r>
            <a:r>
              <a:rPr lang="en-US" dirty="0"/>
              <a:t> “ :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BCCF3-B9BD-C537-4125-1FC1CBE11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42" b="-1"/>
          <a:stretch/>
        </p:blipFill>
        <p:spPr>
          <a:xfrm>
            <a:off x="503958" y="2013190"/>
            <a:ext cx="7243779" cy="35148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EF319-0039-6685-81C9-43EAC08FEC1E}"/>
              </a:ext>
            </a:extLst>
          </p:cNvPr>
          <p:cNvCxnSpPr>
            <a:cxnSpLocks/>
          </p:cNvCxnSpPr>
          <p:nvPr/>
        </p:nvCxnSpPr>
        <p:spPr>
          <a:xfrm flipH="1">
            <a:off x="4686299" y="5268191"/>
            <a:ext cx="3429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32D98B-7A69-4B5D-D94B-905E12E2C5CC}"/>
              </a:ext>
            </a:extLst>
          </p:cNvPr>
          <p:cNvSpPr txBox="1"/>
          <p:nvPr/>
        </p:nvSpPr>
        <p:spPr>
          <a:xfrm>
            <a:off x="8239991" y="4881681"/>
            <a:ext cx="309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should tune our model with this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13B9C-6C14-A1B4-4D05-8954541EF992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8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B761F-DEE6-7A25-27AE-37034FE28247}"/>
              </a:ext>
            </a:extLst>
          </p:cNvPr>
          <p:cNvSpPr txBox="1"/>
          <p:nvPr/>
        </p:nvSpPr>
        <p:spPr>
          <a:xfrm>
            <a:off x="7156427" y="2413337"/>
            <a:ext cx="4104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step is to use our test set to make prediction </a:t>
            </a:r>
          </a:p>
          <a:p>
            <a:endParaRPr lang="en-US" dirty="0"/>
          </a:p>
          <a:p>
            <a:r>
              <a:rPr lang="en-US" dirty="0"/>
              <a:t>Then preparing a data frame with unnamed column and the prices </a:t>
            </a:r>
          </a:p>
          <a:p>
            <a:endParaRPr lang="en-US" dirty="0"/>
          </a:p>
          <a:p>
            <a:r>
              <a:rPr lang="en-US" dirty="0"/>
              <a:t>After that  we should get a csv file with the result  of our predicted prices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09E0B-453A-3EDD-1281-E70E1DBB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3411"/>
            <a:ext cx="6346670" cy="4405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76B94-7B65-756A-5E98-CC1DE784AF19}"/>
              </a:ext>
            </a:extLst>
          </p:cNvPr>
          <p:cNvSpPr txBox="1"/>
          <p:nvPr/>
        </p:nvSpPr>
        <p:spPr>
          <a:xfrm>
            <a:off x="454180" y="181386"/>
            <a:ext cx="3311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Final step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585B4F6-4F60-E334-B2D9-5A9159BF0580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F6E54-CCF6-772E-26C3-F6EBC0635642}"/>
              </a:ext>
            </a:extLst>
          </p:cNvPr>
          <p:cNvSpPr txBox="1"/>
          <p:nvPr/>
        </p:nvSpPr>
        <p:spPr>
          <a:xfrm>
            <a:off x="3788415" y="2975532"/>
            <a:ext cx="4972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A.B.B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771FB-EA44-20AE-ABA2-B749F9DFE20C}"/>
              </a:ext>
            </a:extLst>
          </p:cNvPr>
          <p:cNvSpPr txBox="1"/>
          <p:nvPr/>
        </p:nvSpPr>
        <p:spPr>
          <a:xfrm>
            <a:off x="3297410" y="4322126"/>
            <a:ext cx="5597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Ammar Yaser</a:t>
            </a:r>
          </a:p>
          <a:p>
            <a:pPr algn="ctr"/>
            <a:r>
              <a:rPr lang="en-US" sz="4400" dirty="0"/>
              <a:t>Bilal Mohammed</a:t>
            </a:r>
          </a:p>
          <a:p>
            <a:pPr algn="ctr"/>
            <a:r>
              <a:rPr lang="en-US" sz="4400" dirty="0" err="1"/>
              <a:t>Bouthaina</a:t>
            </a:r>
            <a:r>
              <a:rPr lang="en-US" sz="4400" dirty="0"/>
              <a:t> </a:t>
            </a:r>
            <a:r>
              <a:rPr lang="en-US" sz="4400" dirty="0" err="1"/>
              <a:t>Hamaissia</a:t>
            </a:r>
            <a:r>
              <a:rPr lang="en-US" sz="4400" dirty="0"/>
              <a:t>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4671008-81B1-A7F9-4519-820D77CD8064}"/>
              </a:ext>
            </a:extLst>
          </p:cNvPr>
          <p:cNvSpPr txBox="1"/>
          <p:nvPr/>
        </p:nvSpPr>
        <p:spPr>
          <a:xfrm>
            <a:off x="3172057" y="451208"/>
            <a:ext cx="5847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9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42B0F-F5F8-46DA-5B4C-2B2CA2E9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2" y="1109991"/>
            <a:ext cx="4926731" cy="277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484FF-F59F-47C9-5624-2431E7CDAC26}"/>
              </a:ext>
            </a:extLst>
          </p:cNvPr>
          <p:cNvSpPr txBox="1"/>
          <p:nvPr/>
        </p:nvSpPr>
        <p:spPr>
          <a:xfrm>
            <a:off x="104117" y="5087191"/>
            <a:ext cx="5205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The first step in Machine learning process </a:t>
            </a:r>
            <a:r>
              <a:rPr lang="en-US" dirty="0">
                <a:latin typeface="Poppins" panose="00000500000000000000" pitchFamily="2" charset="0"/>
              </a:rPr>
              <a:t>is</a:t>
            </a:r>
            <a:r>
              <a:rPr lang="en-US" i="0" dirty="0">
                <a:effectLst/>
                <a:latin typeface="Poppins" panose="00000500000000000000" pitchFamily="2" charset="0"/>
              </a:rPr>
              <a:t> to Import all basic libraries.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D798A-C57B-2E31-2F5E-2767389C55CB}"/>
              </a:ext>
            </a:extLst>
          </p:cNvPr>
          <p:cNvSpPr txBox="1"/>
          <p:nvPr/>
        </p:nvSpPr>
        <p:spPr>
          <a:xfrm>
            <a:off x="5218444" y="961003"/>
            <a:ext cx="69735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For this project, we used a dataset from Shai competition in Kaggle website , performed data preprocessing transformations, and built a regression model to predict the price ($326-$18,823) of the diamond using basic diamond measurement metrics. Each diamond in this dataset is given a price. The price of the diamond is determined by 9 input variables:</a:t>
            </a:r>
          </a:p>
          <a:p>
            <a:endParaRPr lang="en-US" b="0" i="0" dirty="0">
              <a:effectLst/>
              <a:latin typeface="source-serif-pro"/>
            </a:endParaRPr>
          </a:p>
          <a:p>
            <a:pPr algn="l" fontAlgn="base"/>
            <a:r>
              <a:rPr lang="en-US" b="1" i="0" dirty="0">
                <a:effectLst/>
                <a:latin typeface="Inter"/>
              </a:rPr>
              <a:t>carat weight </a:t>
            </a:r>
            <a:r>
              <a:rPr lang="en-US" b="0" i="0" dirty="0">
                <a:effectLst/>
                <a:latin typeface="Inter"/>
              </a:rPr>
              <a:t>of the diamond (0.2--5.01)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quality of the cut </a:t>
            </a:r>
            <a:r>
              <a:rPr lang="en-US" b="0" i="0" dirty="0">
                <a:effectLst/>
                <a:latin typeface="Inter"/>
              </a:rPr>
              <a:t>(Fair, Good, Very Good, Premium, Ideal)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diamond color</a:t>
            </a:r>
            <a:r>
              <a:rPr lang="en-US" dirty="0">
                <a:latin typeface="Inter"/>
              </a:rPr>
              <a:t>,</a:t>
            </a:r>
            <a:r>
              <a:rPr lang="en-US" b="0" i="0" dirty="0">
                <a:effectLst/>
                <a:latin typeface="Inter"/>
              </a:rPr>
              <a:t> from J (worst) to D (best)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clarity </a:t>
            </a:r>
            <a:r>
              <a:rPr lang="en-US" b="0" i="0" dirty="0">
                <a:effectLst/>
                <a:latin typeface="Inter"/>
              </a:rPr>
              <a:t>a measurement of how clear the diamond is (I1 (worst), IF (best))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x length </a:t>
            </a:r>
            <a:r>
              <a:rPr lang="en-US" b="0" i="0" dirty="0">
                <a:effectLst/>
                <a:latin typeface="Inter"/>
              </a:rPr>
              <a:t>in mm (0--10.74)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y width </a:t>
            </a:r>
            <a:r>
              <a:rPr lang="en-US" b="0" i="0" dirty="0">
                <a:effectLst/>
                <a:latin typeface="Inter"/>
              </a:rPr>
              <a:t>in mm (0--58.9)</a:t>
            </a:r>
          </a:p>
          <a:p>
            <a:pPr algn="l" fontAlgn="base"/>
            <a:r>
              <a:rPr lang="en-US" b="1" i="0" dirty="0">
                <a:effectLst/>
                <a:latin typeface="Inter"/>
              </a:rPr>
              <a:t>z depth </a:t>
            </a:r>
            <a:r>
              <a:rPr lang="en-US" b="0" i="0" dirty="0">
                <a:effectLst/>
                <a:latin typeface="Inter"/>
              </a:rPr>
              <a:t>in mm (0--31.8)</a:t>
            </a:r>
          </a:p>
          <a:p>
            <a:pPr algn="l" fontAlgn="base"/>
            <a:r>
              <a:rPr lang="en-US" b="1" dirty="0">
                <a:latin typeface="Inter"/>
              </a:rPr>
              <a:t>Depth total </a:t>
            </a:r>
            <a:endParaRPr lang="en-US" b="1" i="0" dirty="0">
              <a:effectLst/>
              <a:latin typeface="Inter"/>
            </a:endParaRPr>
          </a:p>
          <a:p>
            <a:pPr algn="l" fontAlgn="base"/>
            <a:r>
              <a:rPr lang="en-US" b="1" i="0" dirty="0">
                <a:effectLst/>
                <a:latin typeface="Inter"/>
              </a:rPr>
              <a:t>table width </a:t>
            </a:r>
            <a:r>
              <a:rPr lang="en-US" b="0" i="0" dirty="0">
                <a:effectLst/>
                <a:latin typeface="Inter"/>
              </a:rPr>
              <a:t>of top of diamond relative to widest point (43--95)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8245C-F647-37F2-F25A-9E1F2CF663BF}"/>
              </a:ext>
            </a:extLst>
          </p:cNvPr>
          <p:cNvSpPr txBox="1"/>
          <p:nvPr/>
        </p:nvSpPr>
        <p:spPr>
          <a:xfrm>
            <a:off x="3733801" y="126509"/>
            <a:ext cx="613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FFFFFF"/>
                </a:solidFill>
                <a:effectLst/>
                <a:latin typeface="zeitung"/>
              </a:rPr>
              <a:t>Diamond Price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5C55F-0692-CA87-FEA2-37B6065A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80" y="5410356"/>
            <a:ext cx="6378493" cy="1394581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FF96653B-568D-4A04-7ABE-39458EC800CC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00AAC-7491-FBD5-1C8E-B9D18DB4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" y="663382"/>
            <a:ext cx="6348010" cy="22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D95EF-55BC-238A-0353-44361E84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9" y="3040346"/>
            <a:ext cx="6370872" cy="777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0CD93-18B3-563E-BAB5-B7B8F8F4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9" y="3900798"/>
            <a:ext cx="6462320" cy="2708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F3A40-B4A1-A2B3-FE96-3AAA49DC4B12}"/>
              </a:ext>
            </a:extLst>
          </p:cNvPr>
          <p:cNvSpPr txBox="1"/>
          <p:nvPr/>
        </p:nvSpPr>
        <p:spPr>
          <a:xfrm>
            <a:off x="146711" y="101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" panose="00000500000000000000" pitchFamily="2" charset="0"/>
              </a:rPr>
              <a:t>The output is something like the following: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D97FB-BB0E-2A6C-0205-5937A6E4FD76}"/>
              </a:ext>
            </a:extLst>
          </p:cNvPr>
          <p:cNvSpPr txBox="1"/>
          <p:nvPr/>
        </p:nvSpPr>
        <p:spPr>
          <a:xfrm>
            <a:off x="6742629" y="3900798"/>
            <a:ext cx="43609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" panose="00000500000000000000" pitchFamily="2" charset="0"/>
              </a:rPr>
              <a:t>We will check if any null values or unexpected data type are present in the Kaggle Diamond price prediction dataset to ensure accurate diamond price prediction using python.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89670-88AF-9ED6-A1E2-E67BA404358A}"/>
              </a:ext>
            </a:extLst>
          </p:cNvPr>
          <p:cNvSpPr txBox="1"/>
          <p:nvPr/>
        </p:nvSpPr>
        <p:spPr>
          <a:xfrm>
            <a:off x="6742629" y="3059667"/>
            <a:ext cx="5211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First, We drop unnamed column; because it’s not import in training data 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947CCDD-EF46-D7ED-4B4C-156B4296BAFF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AE75B-E015-B5A1-5D91-427E9E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4016"/>
            <a:ext cx="6575138" cy="2602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01571-5323-F866-BF19-CE85CBD0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0431"/>
            <a:ext cx="5014452" cy="477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D6276-8929-28D3-721B-4AA4872C2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5" y="4141052"/>
            <a:ext cx="6378493" cy="1737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621C3-2A03-BA36-49A3-BC7C1E8097E3}"/>
              </a:ext>
            </a:extLst>
          </p:cNvPr>
          <p:cNvSpPr txBox="1"/>
          <p:nvPr/>
        </p:nvSpPr>
        <p:spPr>
          <a:xfrm>
            <a:off x="6575138" y="333106"/>
            <a:ext cx="52112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We make small describe for data to see if there is something attractive.</a:t>
            </a:r>
          </a:p>
          <a:p>
            <a:endParaRPr lang="en-US" dirty="0">
              <a:latin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</a:rPr>
              <a:t>Look at y &amp; z (there are outliers) huge gap between 75% and max value </a:t>
            </a:r>
          </a:p>
          <a:p>
            <a:r>
              <a:rPr lang="en-US" dirty="0">
                <a:latin typeface="Poppins" panose="00000500000000000000" pitchFamily="2" charset="0"/>
              </a:rPr>
              <a:t>And in (</a:t>
            </a:r>
            <a:r>
              <a:rPr lang="en-US" dirty="0" err="1">
                <a:latin typeface="Poppins" panose="00000500000000000000" pitchFamily="2" charset="0"/>
              </a:rPr>
              <a:t>x,y,z</a:t>
            </a:r>
            <a:r>
              <a:rPr lang="en-US" dirty="0">
                <a:latin typeface="Poppins" panose="00000500000000000000" pitchFamily="2" charset="0"/>
              </a:rPr>
              <a:t>) the minimum value is zero </a:t>
            </a:r>
          </a:p>
          <a:p>
            <a:r>
              <a:rPr lang="en-US" dirty="0">
                <a:latin typeface="Poppins" panose="00000500000000000000" pitchFamily="2" charset="0"/>
              </a:rPr>
              <a:t>And that is impossible.</a:t>
            </a:r>
          </a:p>
          <a:p>
            <a:r>
              <a:rPr lang="en-US" dirty="0">
                <a:latin typeface="Poppins" panose="00000500000000000000" pitchFamily="2" charset="0"/>
              </a:rPr>
              <a:t>So, We need drop any data that is like that.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2699F-3DA3-F157-7DFE-7BAB852DB64A}"/>
              </a:ext>
            </a:extLst>
          </p:cNvPr>
          <p:cNvSpPr txBox="1"/>
          <p:nvPr/>
        </p:nvSpPr>
        <p:spPr>
          <a:xfrm>
            <a:off x="6732511" y="4141052"/>
            <a:ext cx="4896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To make an Exploratory Data Analysis we need to divide our data into Numerical and Categorical </a:t>
            </a:r>
            <a:endParaRPr lang="en-US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AA344CF-9B37-B7A1-17A8-412E47CDFE4A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7FC00-1CEF-5DD2-F281-3C9458E2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" y="211137"/>
            <a:ext cx="6226080" cy="40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4257F-A314-A3E8-3C6B-2C279E46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0" y="615032"/>
            <a:ext cx="3798433" cy="2334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F651C-AAB1-5BF7-D17C-9E2B90FBF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618" y="657696"/>
            <a:ext cx="3798433" cy="2295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1EE2C-95F1-C431-27E7-EC1B95534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49" y="657696"/>
            <a:ext cx="3823981" cy="2291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30AEC-D414-9F46-230D-9D6D37852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34" y="3077674"/>
            <a:ext cx="3543137" cy="3569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DAF08-19AB-4282-22DA-AE97D3C08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8876" y="3216756"/>
            <a:ext cx="2126164" cy="1996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EAC6E6-4F28-2E52-4613-BFE065B983E1}"/>
              </a:ext>
            </a:extLst>
          </p:cNvPr>
          <p:cNvSpPr txBox="1"/>
          <p:nvPr/>
        </p:nvSpPr>
        <p:spPr>
          <a:xfrm>
            <a:off x="3894925" y="3374405"/>
            <a:ext cx="47484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" panose="020B0502040204020203" pitchFamily="2" charset="0"/>
              </a:rPr>
              <a:t>We can see that the properties charts </a:t>
            </a:r>
            <a:r>
              <a:rPr lang="en-US" dirty="0">
                <a:latin typeface="Poppins" panose="020B0502040204020203" pitchFamily="2" charset="0"/>
              </a:rPr>
              <a:t>reveal </a:t>
            </a:r>
            <a:r>
              <a:rPr lang="en-US" b="0" i="0" dirty="0">
                <a:effectLst/>
                <a:latin typeface="Poppins" panose="020B0502040204020203" pitchFamily="2" charset="0"/>
              </a:rPr>
              <a:t>a lot about how and where bulk of diamonds fall under each property value e.g. most bigger diamonds (higher carat) fall in </a:t>
            </a:r>
            <a:r>
              <a:rPr lang="en-US" b="1" i="0" dirty="0">
                <a:effectLst/>
                <a:latin typeface="Poppins" panose="020B0502040204020203" pitchFamily="2" charset="0"/>
              </a:rPr>
              <a:t>Fair</a:t>
            </a:r>
            <a:r>
              <a:rPr lang="en-US" b="0" i="0" dirty="0">
                <a:effectLst/>
                <a:latin typeface="Poppins" panose="020B0502040204020203" pitchFamily="2" charset="0"/>
              </a:rPr>
              <a:t> cut, </a:t>
            </a:r>
            <a:r>
              <a:rPr lang="en-US" b="1" i="0" dirty="0">
                <a:effectLst/>
                <a:latin typeface="Poppins" panose="020B0502040204020203" pitchFamily="2" charset="0"/>
              </a:rPr>
              <a:t>I1</a:t>
            </a:r>
            <a:r>
              <a:rPr lang="en-US" b="0" i="0" dirty="0">
                <a:effectLst/>
                <a:latin typeface="Poppins" panose="020B0502040204020203" pitchFamily="2" charset="0"/>
              </a:rPr>
              <a:t> clarity and </a:t>
            </a:r>
            <a:r>
              <a:rPr lang="en-US" b="1" i="0" dirty="0">
                <a:effectLst/>
                <a:latin typeface="Poppins" panose="020B0502040204020203" pitchFamily="2" charset="0"/>
              </a:rPr>
              <a:t>H-I</a:t>
            </a:r>
            <a:r>
              <a:rPr lang="en-US" b="0" i="0" dirty="0">
                <a:effectLst/>
                <a:latin typeface="Poppins" panose="020B0502040204020203" pitchFamily="2" charset="0"/>
              </a:rPr>
              <a:t> color. These are poor (commercial grade) diamonds generally sold by retail jewelry shops across the world to attract consumers with advertisements like ‘</a:t>
            </a:r>
            <a:r>
              <a:rPr lang="en-US" b="1" i="0" dirty="0">
                <a:effectLst/>
                <a:latin typeface="Poppins" panose="020B0502040204020203" pitchFamily="2" charset="0"/>
              </a:rPr>
              <a:t>Diamonds at 50% off</a:t>
            </a:r>
            <a:r>
              <a:rPr lang="en-US" b="0" i="0" dirty="0">
                <a:effectLst/>
                <a:latin typeface="Poppins" panose="020B0502040204020203" pitchFamily="2" charset="0"/>
              </a:rPr>
              <a:t>’</a:t>
            </a:r>
            <a:endParaRPr lang="en-US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367C62D-9D2F-ADC3-C8C2-33B462439B45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5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C0F15-77F0-0600-CE97-AF2422CA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2" y="0"/>
            <a:ext cx="6027942" cy="419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5E53F-6C5B-FEE9-B314-B07C91C9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2" y="577515"/>
            <a:ext cx="2555191" cy="2658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8EC09-11CB-16C6-22B6-EB196A750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361" y="3428996"/>
            <a:ext cx="2571880" cy="2687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5B973-D3ED-BFA0-ACC4-19E1539E8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26" y="3428997"/>
            <a:ext cx="2555191" cy="2687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A3B6A6-6C44-996B-5D45-FA77D3C07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91" y="3428998"/>
            <a:ext cx="2555191" cy="27042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E48BEB-63CF-DBFD-7A40-7F2B8B3CE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361" y="419136"/>
            <a:ext cx="2587064" cy="27042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88E7D4-D386-1D02-E74F-4F760FE2B098}"/>
              </a:ext>
            </a:extLst>
          </p:cNvPr>
          <p:cNvSpPr txBox="1"/>
          <p:nvPr/>
        </p:nvSpPr>
        <p:spPr>
          <a:xfrm>
            <a:off x="2765682" y="539070"/>
            <a:ext cx="3057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This plot shows that we have a strong relation between Price and Carat Weight </a:t>
            </a:r>
          </a:p>
          <a:p>
            <a:r>
              <a:rPr lang="en-US" dirty="0">
                <a:latin typeface="Poppins" panose="00000500000000000000" pitchFamily="2" charset="0"/>
              </a:rPr>
              <a:t>So, the price depend on Weight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F1B7F-FCA2-BF26-29BF-F9FC9E3A8509}"/>
              </a:ext>
            </a:extLst>
          </p:cNvPr>
          <p:cNvSpPr txBox="1"/>
          <p:nvPr/>
        </p:nvSpPr>
        <p:spPr>
          <a:xfrm>
            <a:off x="8688262" y="3457413"/>
            <a:ext cx="3057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We have outliers in X,Y,Z</a:t>
            </a:r>
          </a:p>
          <a:p>
            <a:r>
              <a:rPr lang="en-US" dirty="0">
                <a:latin typeface="Poppins" panose="00000500000000000000" pitchFamily="2" charset="0"/>
              </a:rPr>
              <a:t>So, need to clean it up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5C8973-CEE5-8B28-DB96-BFB9FD473919}"/>
              </a:ext>
            </a:extLst>
          </p:cNvPr>
          <p:cNvSpPr txBox="1"/>
          <p:nvPr/>
        </p:nvSpPr>
        <p:spPr>
          <a:xfrm>
            <a:off x="8924459" y="419136"/>
            <a:ext cx="3057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</a:rPr>
              <a:t>We see at the plot that wee have a weak relation between Price and depth So, the price doesn’t depend on it</a:t>
            </a:r>
            <a:endParaRPr lang="en-US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132D68C-13FE-2145-C8F0-8EEF63356D17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80477-24DB-D976-1DD8-D192F394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3" y="961990"/>
            <a:ext cx="5136325" cy="1775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4B2BA-8EF7-0B12-E59B-E980C3DEF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2" y="174811"/>
            <a:ext cx="2460284" cy="41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5CDC4-9972-6FBA-D696-FB3C416C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3" y="2837390"/>
            <a:ext cx="3010161" cy="54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38569-4B00-C44F-772F-195E607AF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879" y="961990"/>
            <a:ext cx="6340389" cy="5517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15701-0B43-DC3E-95FD-5F4CA1792BD4}"/>
              </a:ext>
            </a:extLst>
          </p:cNvPr>
          <p:cNvSpPr txBox="1"/>
          <p:nvPr/>
        </p:nvSpPr>
        <p:spPr>
          <a:xfrm>
            <a:off x="369732" y="3478243"/>
            <a:ext cx="4928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To clean data, we have to d</a:t>
            </a:r>
            <a:r>
              <a:rPr lang="en-US" altLang="en-US" dirty="0">
                <a:latin typeface="Inter"/>
              </a:rPr>
              <a:t>rop the outliers (since we have huge dataset) by defining appropriate measures across features then make a boxplot to see if we sill have big deviation in values</a:t>
            </a:r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FCCE3E1-A17B-6FF3-318F-B8E0F6F7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ACFCF26-2147-4E86-39DE-E69A6E53D416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48CB0-0E3B-4AE6-2EF1-E77DE2A1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9" y="299847"/>
            <a:ext cx="2385267" cy="50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3DDE8-48AD-01BC-BC9B-7081893C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9" y="1010969"/>
            <a:ext cx="5664340" cy="952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3898C-8188-3FB6-227B-3B029F03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46" y="2017819"/>
            <a:ext cx="5936015" cy="2462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92823-4135-0287-CE4F-FF51D07A5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89" y="4488198"/>
            <a:ext cx="4988104" cy="363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45F16-C192-A31A-63AE-6F3BE59D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8" y="4860155"/>
            <a:ext cx="6515665" cy="197375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49DC315-3F72-28BE-93F8-5DC5C7FA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B3465-18B3-55A4-D64B-5EF20EAAC2F4}"/>
              </a:ext>
            </a:extLst>
          </p:cNvPr>
          <p:cNvSpPr txBox="1"/>
          <p:nvPr/>
        </p:nvSpPr>
        <p:spPr>
          <a:xfrm>
            <a:off x="6303870" y="2228671"/>
            <a:ext cx="56643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Then we must convert the categorical variables `clarity`, `color`, `Cut` into numerical by using label encode / or / Manual converting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Inte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66961-366C-D8E9-E00C-D76B1D1773B2}"/>
              </a:ext>
            </a:extLst>
          </p:cNvPr>
          <p:cNvSpPr txBox="1"/>
          <p:nvPr/>
        </p:nvSpPr>
        <p:spPr>
          <a:xfrm>
            <a:off x="6303870" y="1001460"/>
            <a:ext cx="5664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The order of the categorical variables `clarity`, `color`, `Cut`(form Worst to Best)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D8C0BA4-278B-B10C-B64F-4C5853A6ACE7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3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F3D9D-DBB8-9B6C-E241-AB45D760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5" y="319121"/>
            <a:ext cx="4778154" cy="518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230AA-D45E-D9BC-0902-6358A50A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5" y="942430"/>
            <a:ext cx="3947502" cy="30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2569C-062E-59BA-628F-F1E89AE1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58" y="1049857"/>
            <a:ext cx="5001827" cy="5502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C4671-4416-5B33-425D-E85A5FD19247}"/>
              </a:ext>
            </a:extLst>
          </p:cNvPr>
          <p:cNvSpPr txBox="1"/>
          <p:nvPr/>
        </p:nvSpPr>
        <p:spPr>
          <a:xfrm>
            <a:off x="355557" y="4210846"/>
            <a:ext cx="4357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As we see the most variables that make good correlation is (Carat,x,y,z) of Dimond 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3B0F538-6A5C-A1A4-8295-F9503E8464FE}"/>
              </a:ext>
            </a:extLst>
          </p:cNvPr>
          <p:cNvSpPr txBox="1"/>
          <p:nvPr/>
        </p:nvSpPr>
        <p:spPr>
          <a:xfrm>
            <a:off x="11552778" y="6360960"/>
            <a:ext cx="55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Poppins" panose="00000500000000000000" pitchFamily="2" charset="0"/>
              </a:rPr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0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479</TotalTime>
  <Words>931</Words>
  <Application>Microsoft Office PowerPoint</Application>
  <PresentationFormat>Grand écran</PresentationFormat>
  <Paragraphs>84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Calisto MT</vt:lpstr>
      <vt:lpstr>Inter</vt:lpstr>
      <vt:lpstr>Poppins</vt:lpstr>
      <vt:lpstr>Roboto</vt:lpstr>
      <vt:lpstr>source-serif-pro</vt:lpstr>
      <vt:lpstr>Wingdings 2</vt:lpstr>
      <vt:lpstr>zeitung</vt:lpstr>
      <vt:lpstr>Slate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Haj</dc:creator>
  <cp:lastModifiedBy>bhamaissia@gmail.com</cp:lastModifiedBy>
  <cp:revision>5</cp:revision>
  <dcterms:created xsi:type="dcterms:W3CDTF">2022-09-29T20:18:11Z</dcterms:created>
  <dcterms:modified xsi:type="dcterms:W3CDTF">2022-10-01T07:14:01Z</dcterms:modified>
</cp:coreProperties>
</file>