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Quattrocento"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2" d="100"/>
          <a:sy n="142" d="100"/>
        </p:scale>
        <p:origin x="211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40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769150"/>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HackBio Internship 2025: Detecting Depression in University Students</a:t>
            </a:r>
            <a:endParaRPr lang="en-US" sz="4400" dirty="0"/>
          </a:p>
        </p:txBody>
      </p:sp>
      <p:sp>
        <p:nvSpPr>
          <p:cNvPr id="4" name="Text 1"/>
          <p:cNvSpPr/>
          <p:nvPr/>
        </p:nvSpPr>
        <p:spPr>
          <a:xfrm>
            <a:off x="6324124" y="4240173"/>
            <a:ext cx="7468553" cy="1532096"/>
          </a:xfrm>
          <a:prstGeom prst="rect">
            <a:avLst/>
          </a:prstGeom>
          <a:noFill/>
          <a:ln/>
        </p:spPr>
        <p:txBody>
          <a:bodyPr wrap="square" lIns="0" tIns="0" rIns="0" bIns="0" rtlCol="0" anchor="t"/>
          <a:lstStyle/>
          <a:p>
            <a:pPr marL="0" indent="0" algn="l">
              <a:lnSpc>
                <a:spcPts val="3000"/>
              </a:lnSpc>
              <a:buNone/>
            </a:pPr>
            <a:r>
              <a:rPr lang="en-US" sz="1850">
                <a:solidFill>
                  <a:srgbClr val="F9EEE7"/>
                </a:solidFill>
                <a:latin typeface="Quattrocento" pitchFamily="34" charset="0"/>
                <a:ea typeface="Quattrocento" pitchFamily="34" charset="-122"/>
                <a:cs typeface="Quattrocento" pitchFamily="34" charset="-120"/>
              </a:rPr>
              <a:t>This </a:t>
            </a:r>
            <a:r>
              <a:rPr lang="en-US" sz="1850" smtClean="0">
                <a:solidFill>
                  <a:srgbClr val="F9EEE7"/>
                </a:solidFill>
                <a:latin typeface="Quattrocento" pitchFamily="34" charset="0"/>
                <a:ea typeface="Quattrocento" pitchFamily="34" charset="-122"/>
                <a:cs typeface="Quattrocento" pitchFamily="34" charset="-120"/>
              </a:rPr>
              <a:t>presentation </a:t>
            </a:r>
            <a:r>
              <a:rPr lang="en-US" sz="1850" smtClean="0">
                <a:solidFill>
                  <a:srgbClr val="F9EEE7"/>
                </a:solidFill>
                <a:latin typeface="Quattrocento" pitchFamily="34" charset="0"/>
                <a:ea typeface="Quattrocento" pitchFamily="34" charset="-122"/>
                <a:cs typeface="Quattrocento" pitchFamily="34" charset="-120"/>
              </a:rPr>
              <a:t>summarizes </a:t>
            </a:r>
            <a:r>
              <a:rPr lang="en-US" sz="1850" dirty="0">
                <a:solidFill>
                  <a:srgbClr val="F9EEE7"/>
                </a:solidFill>
                <a:latin typeface="Quattrocento" pitchFamily="34" charset="0"/>
                <a:ea typeface="Quattrocento" pitchFamily="34" charset="-122"/>
                <a:cs typeface="Quattrocento" pitchFamily="34" charset="-120"/>
              </a:rPr>
              <a:t>a project to develop a machine learning model for detecting depression in university students. The model uses psychological, academic, and lifestyle factors to identify at-risk students for early intervention and mental health support.</a:t>
            </a:r>
            <a:endParaRPr lang="en-US" sz="1850" dirty="0"/>
          </a:p>
        </p:txBody>
      </p:sp>
      <p:sp>
        <p:nvSpPr>
          <p:cNvPr id="5" name="Shape 2"/>
          <p:cNvSpPr/>
          <p:nvPr/>
        </p:nvSpPr>
        <p:spPr>
          <a:xfrm>
            <a:off x="6324124" y="6059329"/>
            <a:ext cx="382905" cy="382905"/>
          </a:xfrm>
          <a:prstGeom prst="roundRect">
            <a:avLst>
              <a:gd name="adj" fmla="val 23878209"/>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6331744" y="6066949"/>
            <a:ext cx="367665" cy="367665"/>
          </a:xfrm>
          <a:prstGeom prst="rect">
            <a:avLst/>
          </a:prstGeom>
        </p:spPr>
      </p:pic>
      <p:sp>
        <p:nvSpPr>
          <p:cNvPr id="7" name="Text 3"/>
          <p:cNvSpPr/>
          <p:nvPr/>
        </p:nvSpPr>
        <p:spPr>
          <a:xfrm>
            <a:off x="6826687" y="6041469"/>
            <a:ext cx="3788569" cy="418862"/>
          </a:xfrm>
          <a:prstGeom prst="rect">
            <a:avLst/>
          </a:prstGeom>
          <a:noFill/>
          <a:ln/>
        </p:spPr>
        <p:txBody>
          <a:bodyPr wrap="none" lIns="0" tIns="0" rIns="0" bIns="0" rtlCol="0" anchor="t"/>
          <a:lstStyle/>
          <a:p>
            <a:pPr marL="0" indent="0" algn="l">
              <a:lnSpc>
                <a:spcPts val="3250"/>
              </a:lnSpc>
              <a:buNone/>
            </a:pPr>
            <a:r>
              <a:rPr lang="en-US" sz="2350" b="1" dirty="0">
                <a:solidFill>
                  <a:srgbClr val="F9EEE7"/>
                </a:solidFill>
                <a:latin typeface="Quattrocento Bold" pitchFamily="34" charset="0"/>
                <a:ea typeface="Quattrocento Bold" pitchFamily="34" charset="-122"/>
                <a:cs typeface="Quattrocento Bold" pitchFamily="34" charset="-120"/>
              </a:rPr>
              <a:t>by Muhammad Bilal Ashraf</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8637" y="761643"/>
            <a:ext cx="7639526" cy="1264444"/>
          </a:xfrm>
          <a:prstGeom prst="rect">
            <a:avLst/>
          </a:prstGeom>
          <a:noFill/>
          <a:ln/>
        </p:spPr>
        <p:txBody>
          <a:bodyPr wrap="square" lIns="0" tIns="0" rIns="0" bIns="0" rtlCol="0" anchor="t"/>
          <a:lstStyle/>
          <a:p>
            <a:pPr marL="0" indent="0" algn="l">
              <a:lnSpc>
                <a:spcPts val="4950"/>
              </a:lnSpc>
              <a:buNone/>
            </a:pPr>
            <a:r>
              <a:rPr lang="en-US" sz="3950" dirty="0">
                <a:solidFill>
                  <a:srgbClr val="FFD9BE"/>
                </a:solidFill>
                <a:latin typeface="Quattrocento" pitchFamily="34" charset="0"/>
                <a:ea typeface="Quattrocento" pitchFamily="34" charset="-122"/>
                <a:cs typeface="Quattrocento" pitchFamily="34" charset="-120"/>
              </a:rPr>
              <a:t>Introduction: The Growing Concern of Depression</a:t>
            </a:r>
            <a:endParaRPr lang="en-US" sz="3950" dirty="0"/>
          </a:p>
        </p:txBody>
      </p:sp>
      <p:sp>
        <p:nvSpPr>
          <p:cNvPr id="4" name="Text 1"/>
          <p:cNvSpPr/>
          <p:nvPr/>
        </p:nvSpPr>
        <p:spPr>
          <a:xfrm>
            <a:off x="6238637" y="2348508"/>
            <a:ext cx="7639526" cy="1719263"/>
          </a:xfrm>
          <a:prstGeom prst="rect">
            <a:avLst/>
          </a:prstGeom>
          <a:noFill/>
          <a:ln/>
        </p:spPr>
        <p:txBody>
          <a:bodyPr wrap="square" lIns="0" tIns="0" rIns="0" bIns="0" rtlCol="0" anchor="t"/>
          <a:lstStyle/>
          <a:p>
            <a:pPr marL="0" indent="0" algn="l">
              <a:lnSpc>
                <a:spcPts val="2700"/>
              </a:lnSpc>
              <a:buNone/>
            </a:pPr>
            <a:r>
              <a:rPr lang="en-US" sz="1650" dirty="0">
                <a:solidFill>
                  <a:srgbClr val="F9EEE7"/>
                </a:solidFill>
                <a:latin typeface="Quattrocento" pitchFamily="34" charset="0"/>
                <a:ea typeface="Quattrocento" pitchFamily="34" charset="-122"/>
                <a:cs typeface="Quattrocento" pitchFamily="34" charset="-120"/>
              </a:rPr>
              <a:t>Depression is a prevalent mental health disorder characterized by persistent sadness and impaired daily functioning. Among university students, stressors like academic demands and financial pressures contribute to high rates of depressive symptoms, with studies suggesting 30-60% experience these symptoms.</a:t>
            </a:r>
            <a:endParaRPr lang="en-US" sz="1650" dirty="0"/>
          </a:p>
        </p:txBody>
      </p:sp>
      <p:sp>
        <p:nvSpPr>
          <p:cNvPr id="5" name="Text 2"/>
          <p:cNvSpPr/>
          <p:nvPr/>
        </p:nvSpPr>
        <p:spPr>
          <a:xfrm>
            <a:off x="6238637" y="4309586"/>
            <a:ext cx="7639526" cy="1375410"/>
          </a:xfrm>
          <a:prstGeom prst="rect">
            <a:avLst/>
          </a:prstGeom>
          <a:noFill/>
          <a:ln/>
        </p:spPr>
        <p:txBody>
          <a:bodyPr wrap="square" lIns="0" tIns="0" rIns="0" bIns="0" rtlCol="0" anchor="t"/>
          <a:lstStyle/>
          <a:p>
            <a:pPr marL="0" indent="0" algn="l">
              <a:lnSpc>
                <a:spcPts val="2700"/>
              </a:lnSpc>
              <a:buNone/>
            </a:pPr>
            <a:r>
              <a:rPr lang="en-US" sz="1650" dirty="0">
                <a:solidFill>
                  <a:srgbClr val="F9EEE7"/>
                </a:solidFill>
                <a:latin typeface="Quattrocento" pitchFamily="34" charset="0"/>
                <a:ea typeface="Quattrocento" pitchFamily="34" charset="-122"/>
                <a:cs typeface="Quattrocento" pitchFamily="34" charset="-120"/>
              </a:rPr>
              <a:t>This analysis uses machine learning to develop a classification model for detecting depression, leveraging a dataset with 259 rows after filtering incomplete entries. The goal is to identify at-risk students for early intervention, providing insights into key features and practical advice.</a:t>
            </a:r>
            <a:endParaRPr lang="en-US" sz="1650" dirty="0"/>
          </a:p>
        </p:txBody>
      </p:sp>
      <p:pic>
        <p:nvPicPr>
          <p:cNvPr id="6" name="Image 1" descr="preencoded.png"/>
          <p:cNvPicPr>
            <a:picLocks noChangeAspect="1"/>
          </p:cNvPicPr>
          <p:nvPr/>
        </p:nvPicPr>
        <p:blipFill>
          <a:blip r:embed="rId4"/>
          <a:stretch>
            <a:fillRect/>
          </a:stretch>
        </p:blipFill>
        <p:spPr>
          <a:xfrm>
            <a:off x="6238637" y="5926812"/>
            <a:ext cx="537329" cy="537329"/>
          </a:xfrm>
          <a:prstGeom prst="rect">
            <a:avLst/>
          </a:prstGeom>
        </p:spPr>
      </p:pic>
      <p:sp>
        <p:nvSpPr>
          <p:cNvPr id="7" name="Text 3"/>
          <p:cNvSpPr/>
          <p:nvPr/>
        </p:nvSpPr>
        <p:spPr>
          <a:xfrm>
            <a:off x="6238637" y="6679049"/>
            <a:ext cx="2528888" cy="316111"/>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Quattrocento" pitchFamily="34" charset="0"/>
                <a:ea typeface="Quattrocento" pitchFamily="34" charset="-122"/>
                <a:cs typeface="Quattrocento" pitchFamily="34" charset="-120"/>
              </a:rPr>
              <a:t>Persistent Sadness</a:t>
            </a:r>
            <a:endParaRPr lang="en-US" sz="1950" dirty="0"/>
          </a:p>
        </p:txBody>
      </p:sp>
      <p:sp>
        <p:nvSpPr>
          <p:cNvPr id="8" name="Text 4"/>
          <p:cNvSpPr/>
          <p:nvPr/>
        </p:nvSpPr>
        <p:spPr>
          <a:xfrm>
            <a:off x="6238637" y="7124105"/>
            <a:ext cx="3658553" cy="343853"/>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Quattrocento" pitchFamily="34" charset="0"/>
                <a:ea typeface="Quattrocento" pitchFamily="34" charset="-122"/>
                <a:cs typeface="Quattrocento" pitchFamily="34" charset="-120"/>
              </a:rPr>
              <a:t>A key symptom of depression.</a:t>
            </a:r>
            <a:endParaRPr lang="en-US" sz="1650" dirty="0"/>
          </a:p>
        </p:txBody>
      </p:sp>
      <p:pic>
        <p:nvPicPr>
          <p:cNvPr id="9" name="Image 2" descr="preencoded.png"/>
          <p:cNvPicPr>
            <a:picLocks noChangeAspect="1"/>
          </p:cNvPicPr>
          <p:nvPr/>
        </p:nvPicPr>
        <p:blipFill>
          <a:blip r:embed="rId5"/>
          <a:stretch>
            <a:fillRect/>
          </a:stretch>
        </p:blipFill>
        <p:spPr>
          <a:xfrm>
            <a:off x="10219611" y="5926812"/>
            <a:ext cx="537329" cy="537329"/>
          </a:xfrm>
          <a:prstGeom prst="rect">
            <a:avLst/>
          </a:prstGeom>
        </p:spPr>
      </p:pic>
      <p:sp>
        <p:nvSpPr>
          <p:cNvPr id="10" name="Text 5"/>
          <p:cNvSpPr/>
          <p:nvPr/>
        </p:nvSpPr>
        <p:spPr>
          <a:xfrm>
            <a:off x="10219611" y="6679049"/>
            <a:ext cx="2528888" cy="316111"/>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Quattrocento" pitchFamily="34" charset="0"/>
                <a:ea typeface="Quattrocento" pitchFamily="34" charset="-122"/>
                <a:cs typeface="Quattrocento" pitchFamily="34" charset="-120"/>
              </a:rPr>
              <a:t>Academic Stress</a:t>
            </a:r>
            <a:endParaRPr lang="en-US" sz="1950" dirty="0"/>
          </a:p>
        </p:txBody>
      </p:sp>
      <p:sp>
        <p:nvSpPr>
          <p:cNvPr id="11" name="Text 6"/>
          <p:cNvSpPr/>
          <p:nvPr/>
        </p:nvSpPr>
        <p:spPr>
          <a:xfrm>
            <a:off x="10219611" y="7124105"/>
            <a:ext cx="3658553" cy="343853"/>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Quattrocento" pitchFamily="34" charset="0"/>
                <a:ea typeface="Quattrocento" pitchFamily="34" charset="-122"/>
                <a:cs typeface="Quattrocento" pitchFamily="34" charset="-120"/>
              </a:rPr>
              <a:t>A major factor for university students.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15089" y="726400"/>
            <a:ext cx="7713821" cy="1201817"/>
          </a:xfrm>
          <a:prstGeom prst="rect">
            <a:avLst/>
          </a:prstGeom>
          <a:noFill/>
          <a:ln/>
        </p:spPr>
        <p:txBody>
          <a:bodyPr wrap="square" lIns="0" tIns="0" rIns="0" bIns="0" rtlCol="0" anchor="t"/>
          <a:lstStyle/>
          <a:p>
            <a:pPr marL="0" indent="0" algn="l">
              <a:lnSpc>
                <a:spcPts val="4700"/>
              </a:lnSpc>
              <a:buNone/>
            </a:pPr>
            <a:r>
              <a:rPr lang="en-US" sz="3750" dirty="0">
                <a:solidFill>
                  <a:srgbClr val="FFD9BE"/>
                </a:solidFill>
                <a:latin typeface="Quattrocento" pitchFamily="34" charset="0"/>
                <a:ea typeface="Quattrocento" pitchFamily="34" charset="-122"/>
                <a:cs typeface="Quattrocento" pitchFamily="34" charset="-120"/>
              </a:rPr>
              <a:t>Dataset Overview: Features and Depression Prevalence</a:t>
            </a:r>
            <a:endParaRPr lang="en-US" sz="3750" dirty="0"/>
          </a:p>
        </p:txBody>
      </p:sp>
      <p:sp>
        <p:nvSpPr>
          <p:cNvPr id="4" name="Text 1"/>
          <p:cNvSpPr/>
          <p:nvPr/>
        </p:nvSpPr>
        <p:spPr>
          <a:xfrm>
            <a:off x="715089" y="2234684"/>
            <a:ext cx="7713821" cy="1307306"/>
          </a:xfrm>
          <a:prstGeom prst="rect">
            <a:avLst/>
          </a:prstGeom>
          <a:noFill/>
          <a:ln/>
        </p:spPr>
        <p:txBody>
          <a:bodyPr wrap="squar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The dataset includes 5,581 samples with 15 features and a binary target variable (Depression). Key features include demographics (Gender, Age, Degree), academic factors (Academic Pressure, CGPA), lifestyle factors (Sleep Duration, Dietary Habits), and mental health indicators (Suicidal Thoughts, Family History).</a:t>
            </a:r>
            <a:endParaRPr lang="en-US" sz="1600" dirty="0"/>
          </a:p>
        </p:txBody>
      </p:sp>
      <p:sp>
        <p:nvSpPr>
          <p:cNvPr id="5" name="Text 2"/>
          <p:cNvSpPr/>
          <p:nvPr/>
        </p:nvSpPr>
        <p:spPr>
          <a:xfrm>
            <a:off x="715089" y="3771781"/>
            <a:ext cx="7713821" cy="980480"/>
          </a:xfrm>
          <a:prstGeom prst="rect">
            <a:avLst/>
          </a:prstGeom>
          <a:noFill/>
          <a:ln/>
        </p:spPr>
        <p:txBody>
          <a:bodyPr wrap="squar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The dataset shows 54.8% of students (142/259) report depression, indicating a significant prevalence. Irrelevant features like "City" and "id" were dropped, focusing on predictive variables.</a:t>
            </a:r>
            <a:endParaRPr lang="en-US" sz="1600" dirty="0"/>
          </a:p>
        </p:txBody>
      </p:sp>
      <p:sp>
        <p:nvSpPr>
          <p:cNvPr id="6" name="Shape 3"/>
          <p:cNvSpPr/>
          <p:nvPr/>
        </p:nvSpPr>
        <p:spPr>
          <a:xfrm>
            <a:off x="715089" y="4982051"/>
            <a:ext cx="3754755" cy="1158359"/>
          </a:xfrm>
          <a:prstGeom prst="roundRect">
            <a:avLst>
              <a:gd name="adj" fmla="val 2646"/>
            </a:avLst>
          </a:prstGeom>
          <a:solidFill>
            <a:srgbClr val="315251"/>
          </a:solidFill>
          <a:ln/>
        </p:spPr>
      </p:sp>
      <p:sp>
        <p:nvSpPr>
          <p:cNvPr id="7" name="Text 4"/>
          <p:cNvSpPr/>
          <p:nvPr/>
        </p:nvSpPr>
        <p:spPr>
          <a:xfrm>
            <a:off x="919401" y="5186363"/>
            <a:ext cx="2403634" cy="300395"/>
          </a:xfrm>
          <a:prstGeom prst="rect">
            <a:avLst/>
          </a:prstGeom>
          <a:noFill/>
          <a:ln/>
        </p:spPr>
        <p:txBody>
          <a:bodyPr wrap="none" lIns="0" tIns="0" rIns="0" bIns="0" rtlCol="0" anchor="t"/>
          <a:lstStyle/>
          <a:p>
            <a:pPr marL="0" indent="0" algn="l">
              <a:lnSpc>
                <a:spcPts val="2350"/>
              </a:lnSpc>
              <a:buNone/>
            </a:pPr>
            <a:r>
              <a:rPr lang="en-US" sz="1850" dirty="0">
                <a:solidFill>
                  <a:srgbClr val="F9EEE7"/>
                </a:solidFill>
                <a:latin typeface="Quattrocento" pitchFamily="34" charset="0"/>
                <a:ea typeface="Quattrocento" pitchFamily="34" charset="-122"/>
                <a:cs typeface="Quattrocento" pitchFamily="34" charset="-120"/>
              </a:rPr>
              <a:t>Demographics</a:t>
            </a:r>
            <a:endParaRPr lang="en-US" sz="1850" dirty="0"/>
          </a:p>
        </p:txBody>
      </p:sp>
      <p:sp>
        <p:nvSpPr>
          <p:cNvPr id="8" name="Text 5"/>
          <p:cNvSpPr/>
          <p:nvPr/>
        </p:nvSpPr>
        <p:spPr>
          <a:xfrm>
            <a:off x="919401" y="5609273"/>
            <a:ext cx="3346133" cy="326827"/>
          </a:xfrm>
          <a:prstGeom prst="rect">
            <a:avLst/>
          </a:prstGeom>
          <a:noFill/>
          <a:ln/>
        </p:spPr>
        <p:txBody>
          <a:bodyPr wrap="non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Gender, Age, Degree</a:t>
            </a:r>
            <a:endParaRPr lang="en-US" sz="1600" dirty="0"/>
          </a:p>
        </p:txBody>
      </p:sp>
      <p:sp>
        <p:nvSpPr>
          <p:cNvPr id="9" name="Shape 6"/>
          <p:cNvSpPr/>
          <p:nvPr/>
        </p:nvSpPr>
        <p:spPr>
          <a:xfrm>
            <a:off x="4674156" y="4982051"/>
            <a:ext cx="3754755" cy="1158359"/>
          </a:xfrm>
          <a:prstGeom prst="roundRect">
            <a:avLst>
              <a:gd name="adj" fmla="val 2646"/>
            </a:avLst>
          </a:prstGeom>
          <a:solidFill>
            <a:srgbClr val="315251"/>
          </a:solidFill>
          <a:ln/>
        </p:spPr>
      </p:sp>
      <p:sp>
        <p:nvSpPr>
          <p:cNvPr id="10" name="Text 7"/>
          <p:cNvSpPr/>
          <p:nvPr/>
        </p:nvSpPr>
        <p:spPr>
          <a:xfrm>
            <a:off x="4878467" y="5186363"/>
            <a:ext cx="2403634" cy="300395"/>
          </a:xfrm>
          <a:prstGeom prst="rect">
            <a:avLst/>
          </a:prstGeom>
          <a:noFill/>
          <a:ln/>
        </p:spPr>
        <p:txBody>
          <a:bodyPr wrap="none" lIns="0" tIns="0" rIns="0" bIns="0" rtlCol="0" anchor="t"/>
          <a:lstStyle/>
          <a:p>
            <a:pPr marL="0" indent="0" algn="l">
              <a:lnSpc>
                <a:spcPts val="2350"/>
              </a:lnSpc>
              <a:buNone/>
            </a:pPr>
            <a:r>
              <a:rPr lang="en-US" sz="1850" dirty="0">
                <a:solidFill>
                  <a:srgbClr val="F9EEE7"/>
                </a:solidFill>
                <a:latin typeface="Quattrocento" pitchFamily="34" charset="0"/>
                <a:ea typeface="Quattrocento" pitchFamily="34" charset="-122"/>
                <a:cs typeface="Quattrocento" pitchFamily="34" charset="-120"/>
              </a:rPr>
              <a:t>Academic Factors</a:t>
            </a:r>
            <a:endParaRPr lang="en-US" sz="1850" dirty="0"/>
          </a:p>
        </p:txBody>
      </p:sp>
      <p:sp>
        <p:nvSpPr>
          <p:cNvPr id="11" name="Text 8"/>
          <p:cNvSpPr/>
          <p:nvPr/>
        </p:nvSpPr>
        <p:spPr>
          <a:xfrm>
            <a:off x="4878467" y="5609273"/>
            <a:ext cx="3346133" cy="326827"/>
          </a:xfrm>
          <a:prstGeom prst="rect">
            <a:avLst/>
          </a:prstGeom>
          <a:noFill/>
          <a:ln/>
        </p:spPr>
        <p:txBody>
          <a:bodyPr wrap="non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Academic Pressure, CGPA</a:t>
            </a:r>
            <a:endParaRPr lang="en-US" sz="1600" dirty="0"/>
          </a:p>
        </p:txBody>
      </p:sp>
      <p:sp>
        <p:nvSpPr>
          <p:cNvPr id="12" name="Shape 9"/>
          <p:cNvSpPr/>
          <p:nvPr/>
        </p:nvSpPr>
        <p:spPr>
          <a:xfrm>
            <a:off x="715089" y="6344722"/>
            <a:ext cx="7713821" cy="1158359"/>
          </a:xfrm>
          <a:prstGeom prst="roundRect">
            <a:avLst>
              <a:gd name="adj" fmla="val 2646"/>
            </a:avLst>
          </a:prstGeom>
          <a:solidFill>
            <a:srgbClr val="315251"/>
          </a:solidFill>
          <a:ln/>
        </p:spPr>
      </p:sp>
      <p:sp>
        <p:nvSpPr>
          <p:cNvPr id="13" name="Text 10"/>
          <p:cNvSpPr/>
          <p:nvPr/>
        </p:nvSpPr>
        <p:spPr>
          <a:xfrm>
            <a:off x="919401" y="6549033"/>
            <a:ext cx="2403634" cy="300395"/>
          </a:xfrm>
          <a:prstGeom prst="rect">
            <a:avLst/>
          </a:prstGeom>
          <a:noFill/>
          <a:ln/>
        </p:spPr>
        <p:txBody>
          <a:bodyPr wrap="none" lIns="0" tIns="0" rIns="0" bIns="0" rtlCol="0" anchor="t"/>
          <a:lstStyle/>
          <a:p>
            <a:pPr marL="0" indent="0" algn="l">
              <a:lnSpc>
                <a:spcPts val="2350"/>
              </a:lnSpc>
              <a:buNone/>
            </a:pPr>
            <a:r>
              <a:rPr lang="en-US" sz="1850" dirty="0">
                <a:solidFill>
                  <a:srgbClr val="F9EEE7"/>
                </a:solidFill>
                <a:latin typeface="Quattrocento" pitchFamily="34" charset="0"/>
                <a:ea typeface="Quattrocento" pitchFamily="34" charset="-122"/>
                <a:cs typeface="Quattrocento" pitchFamily="34" charset="-120"/>
              </a:rPr>
              <a:t>Lifestyle Factors</a:t>
            </a:r>
            <a:endParaRPr lang="en-US" sz="1850" dirty="0"/>
          </a:p>
        </p:txBody>
      </p:sp>
      <p:sp>
        <p:nvSpPr>
          <p:cNvPr id="14" name="Text 11"/>
          <p:cNvSpPr/>
          <p:nvPr/>
        </p:nvSpPr>
        <p:spPr>
          <a:xfrm>
            <a:off x="919401" y="6971943"/>
            <a:ext cx="7305199" cy="326827"/>
          </a:xfrm>
          <a:prstGeom prst="rect">
            <a:avLst/>
          </a:prstGeom>
          <a:noFill/>
          <a:ln/>
        </p:spPr>
        <p:txBody>
          <a:bodyPr wrap="non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Sleep Duration, Dietary Habits</a:t>
            </a:r>
            <a:endParaRPr lang="en-US" sz="1600" dirty="0"/>
          </a:p>
        </p:txBody>
      </p:sp>
      <p:pic>
        <p:nvPicPr>
          <p:cNvPr id="1026" name="Picture 2" descr="https://cdn.gamma.app/egc2283z48rh9x0/generated-images/vEs1tHbU-IMImapSOpkr3.jpg"/>
          <p:cNvPicPr>
            <a:picLocks noChangeAspect="1" noChangeArrowheads="1"/>
          </p:cNvPicPr>
          <p:nvPr/>
        </p:nvPicPr>
        <p:blipFill rotWithShape="1">
          <a:blip r:embed="rId3">
            <a:extLst>
              <a:ext uri="{28A0092B-C50C-407E-A947-70E740481C1C}">
                <a14:useLocalDpi xmlns:a14="http://schemas.microsoft.com/office/drawing/2010/main" val="0"/>
              </a:ext>
            </a:extLst>
          </a:blip>
          <a:srcRect l="6608" t="14035" r="6328" b="15775"/>
          <a:stretch/>
        </p:blipFill>
        <p:spPr bwMode="auto">
          <a:xfrm>
            <a:off x="8552538" y="0"/>
            <a:ext cx="6077862"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36124" y="807601"/>
            <a:ext cx="7844552" cy="1092041"/>
          </a:xfrm>
          <a:prstGeom prst="rect">
            <a:avLst/>
          </a:prstGeom>
          <a:noFill/>
          <a:ln/>
        </p:spPr>
        <p:txBody>
          <a:bodyPr wrap="square" lIns="0" tIns="0" rIns="0" bIns="0" rtlCol="0" anchor="t"/>
          <a:lstStyle/>
          <a:p>
            <a:pPr marL="0" indent="0" algn="l">
              <a:lnSpc>
                <a:spcPts val="4250"/>
              </a:lnSpc>
              <a:buNone/>
            </a:pPr>
            <a:r>
              <a:rPr lang="en-US" sz="3400" dirty="0">
                <a:solidFill>
                  <a:srgbClr val="FFD9BE"/>
                </a:solidFill>
                <a:latin typeface="Quattrocento" pitchFamily="34" charset="0"/>
                <a:ea typeface="Quattrocento" pitchFamily="34" charset="-122"/>
                <a:cs typeface="Quattrocento" pitchFamily="34" charset="-120"/>
              </a:rPr>
              <a:t>Data Preprocessing: Preparing for Modeling</a:t>
            </a:r>
            <a:endParaRPr lang="en-US" sz="3400" dirty="0"/>
          </a:p>
        </p:txBody>
      </p:sp>
      <p:sp>
        <p:nvSpPr>
          <p:cNvPr id="4" name="Text 1"/>
          <p:cNvSpPr/>
          <p:nvPr/>
        </p:nvSpPr>
        <p:spPr>
          <a:xfrm>
            <a:off x="6136124" y="2178010"/>
            <a:ext cx="7844552" cy="890826"/>
          </a:xfrm>
          <a:prstGeom prst="rect">
            <a:avLst/>
          </a:prstGeom>
          <a:noFill/>
          <a:ln/>
        </p:spPr>
        <p:txBody>
          <a:bodyPr wrap="square" lIns="0" tIns="0" rIns="0" bIns="0" rtlCol="0" anchor="t"/>
          <a:lstStyle/>
          <a:p>
            <a:pPr marL="0" indent="0" algn="l">
              <a:lnSpc>
                <a:spcPts val="2300"/>
              </a:lnSpc>
              <a:buNone/>
            </a:pPr>
            <a:r>
              <a:rPr lang="en-US" sz="1450" dirty="0">
                <a:solidFill>
                  <a:srgbClr val="F9EEE7"/>
                </a:solidFill>
                <a:latin typeface="Quattrocento" pitchFamily="34" charset="0"/>
                <a:ea typeface="Quattrocento" pitchFamily="34" charset="-122"/>
                <a:cs typeface="Quattrocento" pitchFamily="34" charset="-120"/>
              </a:rPr>
              <a:t>Data preprocessing steps included encoding categorical variables using LabelEncoder for features like Gender and Sleep Duration. Numerical features such as Age, Academic Pressure, and CGPA were scaled using StandardScaler to ensure optimal model performance.</a:t>
            </a:r>
            <a:endParaRPr lang="en-US" sz="1450" dirty="0"/>
          </a:p>
        </p:txBody>
      </p:sp>
      <p:sp>
        <p:nvSpPr>
          <p:cNvPr id="5" name="Text 2"/>
          <p:cNvSpPr/>
          <p:nvPr/>
        </p:nvSpPr>
        <p:spPr>
          <a:xfrm>
            <a:off x="6136124" y="3277672"/>
            <a:ext cx="7844552" cy="593884"/>
          </a:xfrm>
          <a:prstGeom prst="rect">
            <a:avLst/>
          </a:prstGeom>
          <a:noFill/>
          <a:ln/>
        </p:spPr>
        <p:txBody>
          <a:bodyPr wrap="square" lIns="0" tIns="0" rIns="0" bIns="0" rtlCol="0" anchor="t"/>
          <a:lstStyle/>
          <a:p>
            <a:pPr marL="0" indent="0" algn="l">
              <a:lnSpc>
                <a:spcPts val="2300"/>
              </a:lnSpc>
              <a:buNone/>
            </a:pPr>
            <a:r>
              <a:rPr lang="en-US" sz="1450" dirty="0">
                <a:solidFill>
                  <a:srgbClr val="F9EEE7"/>
                </a:solidFill>
                <a:latin typeface="Quattrocento" pitchFamily="34" charset="0"/>
                <a:ea typeface="Quattrocento" pitchFamily="34" charset="-122"/>
                <a:cs typeface="Quattrocento" pitchFamily="34" charset="-120"/>
              </a:rPr>
              <a:t>The data was split into training and testing sets (80-20) using train_test_split, stratifying by the target variable to maintain the proportion of depressed vs. non-depressed students.</a:t>
            </a:r>
            <a:endParaRPr lang="en-US" sz="1450" dirty="0"/>
          </a:p>
        </p:txBody>
      </p:sp>
      <p:pic>
        <p:nvPicPr>
          <p:cNvPr id="6" name="Image 1" descr="preencoded.png"/>
          <p:cNvPicPr>
            <a:picLocks noChangeAspect="1"/>
          </p:cNvPicPr>
          <p:nvPr/>
        </p:nvPicPr>
        <p:blipFill>
          <a:blip r:embed="rId4"/>
          <a:stretch>
            <a:fillRect/>
          </a:stretch>
        </p:blipFill>
        <p:spPr>
          <a:xfrm>
            <a:off x="6136124" y="4080391"/>
            <a:ext cx="928211" cy="1113830"/>
          </a:xfrm>
          <a:prstGeom prst="rect">
            <a:avLst/>
          </a:prstGeom>
        </p:spPr>
      </p:pic>
      <p:sp>
        <p:nvSpPr>
          <p:cNvPr id="7" name="Text 3"/>
          <p:cNvSpPr/>
          <p:nvPr/>
        </p:nvSpPr>
        <p:spPr>
          <a:xfrm>
            <a:off x="7342703" y="4266009"/>
            <a:ext cx="2183963" cy="272891"/>
          </a:xfrm>
          <a:prstGeom prst="rect">
            <a:avLst/>
          </a:prstGeom>
          <a:noFill/>
          <a:ln/>
        </p:spPr>
        <p:txBody>
          <a:bodyPr wrap="none" lIns="0" tIns="0" rIns="0" bIns="0" rtlCol="0" anchor="t"/>
          <a:lstStyle/>
          <a:p>
            <a:pPr marL="0" indent="0" algn="l">
              <a:lnSpc>
                <a:spcPts val="2100"/>
              </a:lnSpc>
              <a:buNone/>
            </a:pPr>
            <a:r>
              <a:rPr lang="en-US" sz="1700" dirty="0">
                <a:solidFill>
                  <a:srgbClr val="F9EEE7"/>
                </a:solidFill>
                <a:latin typeface="Quattrocento" pitchFamily="34" charset="0"/>
                <a:ea typeface="Quattrocento" pitchFamily="34" charset="-122"/>
                <a:cs typeface="Quattrocento" pitchFamily="34" charset="-120"/>
              </a:rPr>
              <a:t>Encoding</a:t>
            </a:r>
            <a:endParaRPr lang="en-US" sz="1700" dirty="0"/>
          </a:p>
        </p:txBody>
      </p:sp>
      <p:sp>
        <p:nvSpPr>
          <p:cNvPr id="8" name="Text 4"/>
          <p:cNvSpPr/>
          <p:nvPr/>
        </p:nvSpPr>
        <p:spPr>
          <a:xfrm>
            <a:off x="7342703" y="4650224"/>
            <a:ext cx="6637973" cy="296942"/>
          </a:xfrm>
          <a:prstGeom prst="rect">
            <a:avLst/>
          </a:prstGeom>
          <a:noFill/>
          <a:ln/>
        </p:spPr>
        <p:txBody>
          <a:bodyPr wrap="none" lIns="0" tIns="0" rIns="0" bIns="0" rtlCol="0" anchor="t"/>
          <a:lstStyle/>
          <a:p>
            <a:pPr marL="0" indent="0" algn="l">
              <a:lnSpc>
                <a:spcPts val="2300"/>
              </a:lnSpc>
              <a:buNone/>
            </a:pPr>
            <a:r>
              <a:rPr lang="en-US" sz="1450" dirty="0">
                <a:solidFill>
                  <a:srgbClr val="F9EEE7"/>
                </a:solidFill>
                <a:latin typeface="Quattrocento" pitchFamily="34" charset="0"/>
                <a:ea typeface="Quattrocento" pitchFamily="34" charset="-122"/>
                <a:cs typeface="Quattrocento" pitchFamily="34" charset="-120"/>
              </a:rPr>
              <a:t>Convert categorical data.</a:t>
            </a:r>
            <a:endParaRPr lang="en-US" sz="1450" dirty="0"/>
          </a:p>
        </p:txBody>
      </p:sp>
      <p:pic>
        <p:nvPicPr>
          <p:cNvPr id="9" name="Image 2" descr="preencoded.png"/>
          <p:cNvPicPr>
            <a:picLocks noChangeAspect="1"/>
          </p:cNvPicPr>
          <p:nvPr/>
        </p:nvPicPr>
        <p:blipFill>
          <a:blip r:embed="rId5"/>
          <a:stretch>
            <a:fillRect/>
          </a:stretch>
        </p:blipFill>
        <p:spPr>
          <a:xfrm>
            <a:off x="6136124" y="5194221"/>
            <a:ext cx="928211" cy="1113830"/>
          </a:xfrm>
          <a:prstGeom prst="rect">
            <a:avLst/>
          </a:prstGeom>
        </p:spPr>
      </p:pic>
      <p:sp>
        <p:nvSpPr>
          <p:cNvPr id="10" name="Text 5"/>
          <p:cNvSpPr/>
          <p:nvPr/>
        </p:nvSpPr>
        <p:spPr>
          <a:xfrm>
            <a:off x="7342703" y="5379839"/>
            <a:ext cx="2183963" cy="272891"/>
          </a:xfrm>
          <a:prstGeom prst="rect">
            <a:avLst/>
          </a:prstGeom>
          <a:noFill/>
          <a:ln/>
        </p:spPr>
        <p:txBody>
          <a:bodyPr wrap="none" lIns="0" tIns="0" rIns="0" bIns="0" rtlCol="0" anchor="t"/>
          <a:lstStyle/>
          <a:p>
            <a:pPr marL="0" indent="0" algn="l">
              <a:lnSpc>
                <a:spcPts val="2100"/>
              </a:lnSpc>
              <a:buNone/>
            </a:pPr>
            <a:r>
              <a:rPr lang="en-US" sz="1700" dirty="0">
                <a:solidFill>
                  <a:srgbClr val="F9EEE7"/>
                </a:solidFill>
                <a:latin typeface="Quattrocento" pitchFamily="34" charset="0"/>
                <a:ea typeface="Quattrocento" pitchFamily="34" charset="-122"/>
                <a:cs typeface="Quattrocento" pitchFamily="34" charset="-120"/>
              </a:rPr>
              <a:t>Scaling</a:t>
            </a:r>
            <a:endParaRPr lang="en-US" sz="1700" dirty="0"/>
          </a:p>
        </p:txBody>
      </p:sp>
      <p:sp>
        <p:nvSpPr>
          <p:cNvPr id="11" name="Text 6"/>
          <p:cNvSpPr/>
          <p:nvPr/>
        </p:nvSpPr>
        <p:spPr>
          <a:xfrm>
            <a:off x="7342703" y="5764054"/>
            <a:ext cx="6637973" cy="296942"/>
          </a:xfrm>
          <a:prstGeom prst="rect">
            <a:avLst/>
          </a:prstGeom>
          <a:noFill/>
          <a:ln/>
        </p:spPr>
        <p:txBody>
          <a:bodyPr wrap="none" lIns="0" tIns="0" rIns="0" bIns="0" rtlCol="0" anchor="t"/>
          <a:lstStyle/>
          <a:p>
            <a:pPr marL="0" indent="0" algn="l">
              <a:lnSpc>
                <a:spcPts val="2300"/>
              </a:lnSpc>
              <a:buNone/>
            </a:pPr>
            <a:r>
              <a:rPr lang="en-US" sz="1450" dirty="0">
                <a:solidFill>
                  <a:srgbClr val="F9EEE7"/>
                </a:solidFill>
                <a:latin typeface="Quattrocento" pitchFamily="34" charset="0"/>
                <a:ea typeface="Quattrocento" pitchFamily="34" charset="-122"/>
                <a:cs typeface="Quattrocento" pitchFamily="34" charset="-120"/>
              </a:rPr>
              <a:t>Normalize numerical data.</a:t>
            </a:r>
            <a:endParaRPr lang="en-US" sz="1450" dirty="0"/>
          </a:p>
        </p:txBody>
      </p:sp>
      <p:pic>
        <p:nvPicPr>
          <p:cNvPr id="12" name="Image 3" descr="preencoded.png"/>
          <p:cNvPicPr>
            <a:picLocks noChangeAspect="1"/>
          </p:cNvPicPr>
          <p:nvPr/>
        </p:nvPicPr>
        <p:blipFill>
          <a:blip r:embed="rId6"/>
          <a:stretch>
            <a:fillRect/>
          </a:stretch>
        </p:blipFill>
        <p:spPr>
          <a:xfrm>
            <a:off x="6136124" y="6308050"/>
            <a:ext cx="928211" cy="1113830"/>
          </a:xfrm>
          <a:prstGeom prst="rect">
            <a:avLst/>
          </a:prstGeom>
        </p:spPr>
      </p:pic>
      <p:sp>
        <p:nvSpPr>
          <p:cNvPr id="13" name="Text 7"/>
          <p:cNvSpPr/>
          <p:nvPr/>
        </p:nvSpPr>
        <p:spPr>
          <a:xfrm>
            <a:off x="7342703" y="6493669"/>
            <a:ext cx="2183963" cy="272891"/>
          </a:xfrm>
          <a:prstGeom prst="rect">
            <a:avLst/>
          </a:prstGeom>
          <a:noFill/>
          <a:ln/>
        </p:spPr>
        <p:txBody>
          <a:bodyPr wrap="none" lIns="0" tIns="0" rIns="0" bIns="0" rtlCol="0" anchor="t"/>
          <a:lstStyle/>
          <a:p>
            <a:pPr marL="0" indent="0" algn="l">
              <a:lnSpc>
                <a:spcPts val="2100"/>
              </a:lnSpc>
              <a:buNone/>
            </a:pPr>
            <a:r>
              <a:rPr lang="en-US" sz="1700" dirty="0">
                <a:solidFill>
                  <a:srgbClr val="F9EEE7"/>
                </a:solidFill>
                <a:latin typeface="Quattrocento" pitchFamily="34" charset="0"/>
                <a:ea typeface="Quattrocento" pitchFamily="34" charset="-122"/>
                <a:cs typeface="Quattrocento" pitchFamily="34" charset="-120"/>
              </a:rPr>
              <a:t>Splitting</a:t>
            </a:r>
            <a:endParaRPr lang="en-US" sz="1700" dirty="0"/>
          </a:p>
        </p:txBody>
      </p:sp>
      <p:sp>
        <p:nvSpPr>
          <p:cNvPr id="14" name="Text 8"/>
          <p:cNvSpPr/>
          <p:nvPr/>
        </p:nvSpPr>
        <p:spPr>
          <a:xfrm>
            <a:off x="7342703" y="6877883"/>
            <a:ext cx="6637973" cy="296942"/>
          </a:xfrm>
          <a:prstGeom prst="rect">
            <a:avLst/>
          </a:prstGeom>
          <a:noFill/>
          <a:ln/>
        </p:spPr>
        <p:txBody>
          <a:bodyPr wrap="none" lIns="0" tIns="0" rIns="0" bIns="0" rtlCol="0" anchor="t"/>
          <a:lstStyle/>
          <a:p>
            <a:pPr marL="0" indent="0" algn="l">
              <a:lnSpc>
                <a:spcPts val="2300"/>
              </a:lnSpc>
              <a:buNone/>
            </a:pPr>
            <a:r>
              <a:rPr lang="en-US" sz="1450" dirty="0">
                <a:solidFill>
                  <a:srgbClr val="F9EEE7"/>
                </a:solidFill>
                <a:latin typeface="Quattrocento" pitchFamily="34" charset="0"/>
                <a:ea typeface="Quattrocento" pitchFamily="34" charset="-122"/>
                <a:cs typeface="Quattrocento" pitchFamily="34" charset="-120"/>
              </a:rPr>
              <a:t>Divide data for training and testing.</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230154"/>
            <a:ext cx="12954952" cy="1408033"/>
          </a:xfrm>
          <a:prstGeom prst="rect">
            <a:avLst/>
          </a:prstGeom>
          <a:noFill/>
          <a:ln/>
        </p:spPr>
        <p:txBody>
          <a:bodyPr wrap="squar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Methodology: Classification Models and Hyperparameter Tuning</a:t>
            </a:r>
            <a:endParaRPr lang="en-US" sz="4400" dirty="0"/>
          </a:p>
        </p:txBody>
      </p:sp>
      <p:sp>
        <p:nvSpPr>
          <p:cNvPr id="3" name="Text 1"/>
          <p:cNvSpPr/>
          <p:nvPr/>
        </p:nvSpPr>
        <p:spPr>
          <a:xfrm>
            <a:off x="837724" y="3116937"/>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Three classification models were implemented: Logistic Regression (baseline), Random Forest Classifier, and XGBoost Classifier. GridSearchCV was used to optimize hyperparameters such as n_estimators, max_depth, min_samples_split, and min_samples_leaf.</a:t>
            </a:r>
            <a:endParaRPr lang="en-US" sz="1850" dirty="0"/>
          </a:p>
        </p:txBody>
      </p:sp>
      <p:sp>
        <p:nvSpPr>
          <p:cNvPr id="4" name="Text 2"/>
          <p:cNvSpPr/>
          <p:nvPr/>
        </p:nvSpPr>
        <p:spPr>
          <a:xfrm>
            <a:off x="837724" y="4535210"/>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The models were tuned to capture non-linear relationships and improve performance, with a focus on achieving optimal results for depression detection.</a:t>
            </a:r>
            <a:endParaRPr lang="en-US" sz="1850" dirty="0"/>
          </a:p>
        </p:txBody>
      </p:sp>
      <p:sp>
        <p:nvSpPr>
          <p:cNvPr id="5" name="Text 3"/>
          <p:cNvSpPr/>
          <p:nvPr/>
        </p:nvSpPr>
        <p:spPr>
          <a:xfrm>
            <a:off x="837724" y="580977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Quattrocento" pitchFamily="34" charset="0"/>
                <a:ea typeface="Quattrocento" pitchFamily="34" charset="-122"/>
                <a:cs typeface="Quattrocento" pitchFamily="34" charset="-120"/>
              </a:rPr>
              <a:t>Logistic Regression</a:t>
            </a:r>
            <a:endParaRPr lang="en-US" sz="2200" dirty="0"/>
          </a:p>
        </p:txBody>
      </p:sp>
      <p:sp>
        <p:nvSpPr>
          <p:cNvPr id="6" name="Text 4"/>
          <p:cNvSpPr/>
          <p:nvPr/>
        </p:nvSpPr>
        <p:spPr>
          <a:xfrm>
            <a:off x="837724" y="6401038"/>
            <a:ext cx="3928586"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Simple baseline model.</a:t>
            </a:r>
            <a:endParaRPr lang="en-US" sz="1850" dirty="0"/>
          </a:p>
        </p:txBody>
      </p:sp>
      <p:sp>
        <p:nvSpPr>
          <p:cNvPr id="7" name="Text 5"/>
          <p:cNvSpPr/>
          <p:nvPr/>
        </p:nvSpPr>
        <p:spPr>
          <a:xfrm>
            <a:off x="5357813" y="580977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Quattrocento" pitchFamily="34" charset="0"/>
                <a:ea typeface="Quattrocento" pitchFamily="34" charset="-122"/>
                <a:cs typeface="Quattrocento" pitchFamily="34" charset="-120"/>
              </a:rPr>
              <a:t>Random Forest</a:t>
            </a:r>
            <a:endParaRPr lang="en-US" sz="2200" dirty="0"/>
          </a:p>
        </p:txBody>
      </p:sp>
      <p:sp>
        <p:nvSpPr>
          <p:cNvPr id="8" name="Text 6"/>
          <p:cNvSpPr/>
          <p:nvPr/>
        </p:nvSpPr>
        <p:spPr>
          <a:xfrm>
            <a:off x="5357813" y="6401038"/>
            <a:ext cx="3928586"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Captures non-linear relationships.</a:t>
            </a:r>
            <a:endParaRPr lang="en-US" sz="1850" dirty="0"/>
          </a:p>
        </p:txBody>
      </p:sp>
      <p:sp>
        <p:nvSpPr>
          <p:cNvPr id="9" name="Text 7"/>
          <p:cNvSpPr/>
          <p:nvPr/>
        </p:nvSpPr>
        <p:spPr>
          <a:xfrm>
            <a:off x="9877901" y="580977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Quattrocento" pitchFamily="34" charset="0"/>
                <a:ea typeface="Quattrocento" pitchFamily="34" charset="-122"/>
                <a:cs typeface="Quattrocento" pitchFamily="34" charset="-120"/>
              </a:rPr>
              <a:t>XGBoost</a:t>
            </a:r>
            <a:endParaRPr lang="en-US" sz="2200" dirty="0"/>
          </a:p>
        </p:txBody>
      </p:sp>
      <p:sp>
        <p:nvSpPr>
          <p:cNvPr id="10" name="Text 8"/>
          <p:cNvSpPr/>
          <p:nvPr/>
        </p:nvSpPr>
        <p:spPr>
          <a:xfrm>
            <a:off x="9877901" y="6401038"/>
            <a:ext cx="3928586"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Advanced boosting model.</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188369"/>
          </a:xfrm>
          <a:prstGeom prst="rect">
            <a:avLst/>
          </a:prstGeom>
        </p:spPr>
      </p:pic>
      <p:sp>
        <p:nvSpPr>
          <p:cNvPr id="3" name="Text 0"/>
          <p:cNvSpPr/>
          <p:nvPr/>
        </p:nvSpPr>
        <p:spPr>
          <a:xfrm>
            <a:off x="612696" y="2671405"/>
            <a:ext cx="9352002" cy="514945"/>
          </a:xfrm>
          <a:prstGeom prst="rect">
            <a:avLst/>
          </a:prstGeom>
          <a:noFill/>
          <a:ln/>
        </p:spPr>
        <p:txBody>
          <a:bodyPr wrap="none" lIns="0" tIns="0" rIns="0" bIns="0" rtlCol="0" anchor="t"/>
          <a:lstStyle/>
          <a:p>
            <a:pPr marL="0" indent="0" algn="l">
              <a:lnSpc>
                <a:spcPts val="4050"/>
              </a:lnSpc>
              <a:buNone/>
            </a:pPr>
            <a:r>
              <a:rPr lang="en-US" sz="3200" dirty="0">
                <a:solidFill>
                  <a:srgbClr val="FFD9BE"/>
                </a:solidFill>
                <a:latin typeface="Quattrocento" pitchFamily="34" charset="0"/>
                <a:ea typeface="Quattrocento" pitchFamily="34" charset="-122"/>
                <a:cs typeface="Quattrocento" pitchFamily="34" charset="-120"/>
              </a:rPr>
              <a:t>Evaluation Metrics: Recall, AUC-ROC, and F1-Score</a:t>
            </a:r>
            <a:endParaRPr lang="en-US" sz="3200" dirty="0"/>
          </a:p>
        </p:txBody>
      </p:sp>
      <p:sp>
        <p:nvSpPr>
          <p:cNvPr id="4" name="Text 1"/>
          <p:cNvSpPr/>
          <p:nvPr/>
        </p:nvSpPr>
        <p:spPr>
          <a:xfrm>
            <a:off x="612696" y="3448883"/>
            <a:ext cx="13405009" cy="560070"/>
          </a:xfrm>
          <a:prstGeom prst="rect">
            <a:avLst/>
          </a:prstGeom>
          <a:noFill/>
          <a:ln/>
        </p:spPr>
        <p:txBody>
          <a:bodyPr wrap="square" lIns="0" tIns="0" rIns="0" bIns="0" rtlCol="0" anchor="t"/>
          <a:lstStyle/>
          <a:p>
            <a:pPr marL="0" indent="0" algn="l">
              <a:lnSpc>
                <a:spcPts val="2200"/>
              </a:lnSpc>
              <a:buNone/>
            </a:pPr>
            <a:r>
              <a:rPr lang="en-US" sz="1350" dirty="0">
                <a:solidFill>
                  <a:srgbClr val="F9EEE7"/>
                </a:solidFill>
                <a:latin typeface="Quattrocento" pitchFamily="34" charset="0"/>
                <a:ea typeface="Quattrocento" pitchFamily="34" charset="-122"/>
                <a:cs typeface="Quattrocento" pitchFamily="34" charset="-120"/>
              </a:rPr>
              <a:t>Evaluation metrics focused on recall to reduce false negatives, ensuring depressed students are not missed. The AUC-ROC score measured the model's ability to distinguish between classes, and the F1-score balanced precision and recall for overall performance.</a:t>
            </a:r>
            <a:endParaRPr lang="en-US" sz="1350" dirty="0"/>
          </a:p>
        </p:txBody>
      </p:sp>
      <p:sp>
        <p:nvSpPr>
          <p:cNvPr id="5" name="Text 2"/>
          <p:cNvSpPr/>
          <p:nvPr/>
        </p:nvSpPr>
        <p:spPr>
          <a:xfrm>
            <a:off x="612696" y="4205883"/>
            <a:ext cx="13405009" cy="280035"/>
          </a:xfrm>
          <a:prstGeom prst="rect">
            <a:avLst/>
          </a:prstGeom>
          <a:noFill/>
          <a:ln/>
        </p:spPr>
        <p:txBody>
          <a:bodyPr wrap="none" lIns="0" tIns="0" rIns="0" bIns="0" rtlCol="0" anchor="t"/>
          <a:lstStyle/>
          <a:p>
            <a:pPr marL="0" indent="0" algn="l">
              <a:lnSpc>
                <a:spcPts val="2200"/>
              </a:lnSpc>
              <a:buNone/>
            </a:pPr>
            <a:r>
              <a:rPr lang="en-US" sz="1350" dirty="0">
                <a:solidFill>
                  <a:srgbClr val="F9EEE7"/>
                </a:solidFill>
                <a:latin typeface="Quattrocento" pitchFamily="34" charset="0"/>
                <a:ea typeface="Quattrocento" pitchFamily="34" charset="-122"/>
                <a:cs typeface="Quattrocento" pitchFamily="34" charset="-120"/>
              </a:rPr>
              <a:t>Given the sensitivity of depression detection, these metrics were crucial in assessing the effectiveness of the models.</a:t>
            </a:r>
            <a:endParaRPr lang="en-US" sz="1350" dirty="0"/>
          </a:p>
        </p:txBody>
      </p:sp>
      <p:sp>
        <p:nvSpPr>
          <p:cNvPr id="6" name="Shape 3"/>
          <p:cNvSpPr/>
          <p:nvPr/>
        </p:nvSpPr>
        <p:spPr>
          <a:xfrm>
            <a:off x="7303770" y="4682847"/>
            <a:ext cx="22860" cy="3063597"/>
          </a:xfrm>
          <a:prstGeom prst="roundRect">
            <a:avLst>
              <a:gd name="adj" fmla="val 114875"/>
            </a:avLst>
          </a:prstGeom>
          <a:solidFill>
            <a:srgbClr val="4A6B6A"/>
          </a:solidFill>
          <a:ln/>
        </p:spPr>
      </p:sp>
      <p:sp>
        <p:nvSpPr>
          <p:cNvPr id="7" name="Shape 4"/>
          <p:cNvSpPr/>
          <p:nvPr/>
        </p:nvSpPr>
        <p:spPr>
          <a:xfrm>
            <a:off x="6615946" y="5065276"/>
            <a:ext cx="525185" cy="22860"/>
          </a:xfrm>
          <a:prstGeom prst="roundRect">
            <a:avLst>
              <a:gd name="adj" fmla="val 114875"/>
            </a:avLst>
          </a:prstGeom>
          <a:solidFill>
            <a:srgbClr val="4A6B6A"/>
          </a:solidFill>
          <a:ln/>
        </p:spPr>
      </p:sp>
      <p:sp>
        <p:nvSpPr>
          <p:cNvPr id="8" name="Shape 5"/>
          <p:cNvSpPr/>
          <p:nvPr/>
        </p:nvSpPr>
        <p:spPr>
          <a:xfrm>
            <a:off x="7118271" y="4879777"/>
            <a:ext cx="393859" cy="393859"/>
          </a:xfrm>
          <a:prstGeom prst="roundRect">
            <a:avLst>
              <a:gd name="adj" fmla="val 6667"/>
            </a:avLst>
          </a:prstGeom>
          <a:solidFill>
            <a:srgbClr val="315251"/>
          </a:solidFill>
          <a:ln/>
        </p:spPr>
      </p:sp>
      <p:sp>
        <p:nvSpPr>
          <p:cNvPr id="9" name="Text 6"/>
          <p:cNvSpPr/>
          <p:nvPr/>
        </p:nvSpPr>
        <p:spPr>
          <a:xfrm>
            <a:off x="7191673" y="4922282"/>
            <a:ext cx="247055" cy="308848"/>
          </a:xfrm>
          <a:prstGeom prst="rect">
            <a:avLst/>
          </a:prstGeom>
          <a:noFill/>
          <a:ln/>
        </p:spPr>
        <p:txBody>
          <a:bodyPr wrap="none" lIns="0" tIns="0" rIns="0" bIns="0" rtlCol="0" anchor="t"/>
          <a:lstStyle/>
          <a:p>
            <a:pPr marL="0" indent="0" algn="ctr">
              <a:lnSpc>
                <a:spcPts val="1900"/>
              </a:lnSpc>
              <a:buNone/>
            </a:pPr>
            <a:r>
              <a:rPr lang="en-US" sz="1900" dirty="0">
                <a:solidFill>
                  <a:srgbClr val="F9EEE7"/>
                </a:solidFill>
                <a:latin typeface="Quattrocento" pitchFamily="34" charset="0"/>
                <a:ea typeface="Quattrocento" pitchFamily="34" charset="-122"/>
                <a:cs typeface="Quattrocento" pitchFamily="34" charset="-120"/>
              </a:rPr>
              <a:t>1</a:t>
            </a:r>
            <a:endParaRPr lang="en-US" sz="1900" dirty="0"/>
          </a:p>
        </p:txBody>
      </p:sp>
      <p:sp>
        <p:nvSpPr>
          <p:cNvPr id="10" name="Text 7"/>
          <p:cNvSpPr/>
          <p:nvPr/>
        </p:nvSpPr>
        <p:spPr>
          <a:xfrm>
            <a:off x="4380309" y="4857869"/>
            <a:ext cx="2059543" cy="257413"/>
          </a:xfrm>
          <a:prstGeom prst="rect">
            <a:avLst/>
          </a:prstGeom>
          <a:noFill/>
          <a:ln/>
        </p:spPr>
        <p:txBody>
          <a:bodyPr wrap="none" lIns="0" tIns="0" rIns="0" bIns="0" rtlCol="0" anchor="t"/>
          <a:lstStyle/>
          <a:p>
            <a:pPr marL="0" indent="0" algn="r">
              <a:lnSpc>
                <a:spcPts val="2000"/>
              </a:lnSpc>
              <a:buNone/>
            </a:pPr>
            <a:r>
              <a:rPr lang="en-US" sz="1600" dirty="0">
                <a:solidFill>
                  <a:srgbClr val="F9EEE7"/>
                </a:solidFill>
                <a:latin typeface="Quattrocento" pitchFamily="34" charset="0"/>
                <a:ea typeface="Quattrocento" pitchFamily="34" charset="-122"/>
                <a:cs typeface="Quattrocento" pitchFamily="34" charset="-120"/>
              </a:rPr>
              <a:t>Recall</a:t>
            </a:r>
            <a:endParaRPr lang="en-US" sz="1600" dirty="0"/>
          </a:p>
        </p:txBody>
      </p:sp>
      <p:sp>
        <p:nvSpPr>
          <p:cNvPr id="11" name="Text 8"/>
          <p:cNvSpPr/>
          <p:nvPr/>
        </p:nvSpPr>
        <p:spPr>
          <a:xfrm>
            <a:off x="612696" y="5220295"/>
            <a:ext cx="5827157" cy="280035"/>
          </a:xfrm>
          <a:prstGeom prst="rect">
            <a:avLst/>
          </a:prstGeom>
          <a:noFill/>
          <a:ln/>
        </p:spPr>
        <p:txBody>
          <a:bodyPr wrap="none" lIns="0" tIns="0" rIns="0" bIns="0" rtlCol="0" anchor="t"/>
          <a:lstStyle/>
          <a:p>
            <a:pPr marL="0" indent="0" algn="r">
              <a:lnSpc>
                <a:spcPts val="2200"/>
              </a:lnSpc>
              <a:buNone/>
            </a:pPr>
            <a:r>
              <a:rPr lang="en-US" sz="1350" dirty="0">
                <a:solidFill>
                  <a:srgbClr val="F9EEE7"/>
                </a:solidFill>
                <a:latin typeface="Quattrocento" pitchFamily="34" charset="0"/>
                <a:ea typeface="Quattrocento" pitchFamily="34" charset="-122"/>
                <a:cs typeface="Quattrocento" pitchFamily="34" charset="-120"/>
              </a:rPr>
              <a:t>Minimize false negatives.</a:t>
            </a:r>
            <a:endParaRPr lang="en-US" sz="1350" dirty="0"/>
          </a:p>
        </p:txBody>
      </p:sp>
      <p:sp>
        <p:nvSpPr>
          <p:cNvPr id="12" name="Shape 9"/>
          <p:cNvSpPr/>
          <p:nvPr/>
        </p:nvSpPr>
        <p:spPr>
          <a:xfrm>
            <a:off x="7489269" y="5940504"/>
            <a:ext cx="525185" cy="22860"/>
          </a:xfrm>
          <a:prstGeom prst="roundRect">
            <a:avLst>
              <a:gd name="adj" fmla="val 114875"/>
            </a:avLst>
          </a:prstGeom>
          <a:solidFill>
            <a:srgbClr val="4A6B6A"/>
          </a:solidFill>
          <a:ln/>
        </p:spPr>
      </p:sp>
      <p:sp>
        <p:nvSpPr>
          <p:cNvPr id="13" name="Shape 10"/>
          <p:cNvSpPr/>
          <p:nvPr/>
        </p:nvSpPr>
        <p:spPr>
          <a:xfrm>
            <a:off x="7118271" y="5755005"/>
            <a:ext cx="393859" cy="393859"/>
          </a:xfrm>
          <a:prstGeom prst="roundRect">
            <a:avLst>
              <a:gd name="adj" fmla="val 6667"/>
            </a:avLst>
          </a:prstGeom>
          <a:solidFill>
            <a:srgbClr val="315251"/>
          </a:solidFill>
          <a:ln/>
        </p:spPr>
      </p:sp>
      <p:sp>
        <p:nvSpPr>
          <p:cNvPr id="14" name="Text 11"/>
          <p:cNvSpPr/>
          <p:nvPr/>
        </p:nvSpPr>
        <p:spPr>
          <a:xfrm>
            <a:off x="7191673" y="5797510"/>
            <a:ext cx="247055" cy="308848"/>
          </a:xfrm>
          <a:prstGeom prst="rect">
            <a:avLst/>
          </a:prstGeom>
          <a:noFill/>
          <a:ln/>
        </p:spPr>
        <p:txBody>
          <a:bodyPr wrap="none" lIns="0" tIns="0" rIns="0" bIns="0" rtlCol="0" anchor="t"/>
          <a:lstStyle/>
          <a:p>
            <a:pPr marL="0" indent="0" algn="ctr">
              <a:lnSpc>
                <a:spcPts val="1900"/>
              </a:lnSpc>
              <a:buNone/>
            </a:pPr>
            <a:r>
              <a:rPr lang="en-US" sz="1900" dirty="0">
                <a:solidFill>
                  <a:srgbClr val="F9EEE7"/>
                </a:solidFill>
                <a:latin typeface="Quattrocento" pitchFamily="34" charset="0"/>
                <a:ea typeface="Quattrocento" pitchFamily="34" charset="-122"/>
                <a:cs typeface="Quattrocento" pitchFamily="34" charset="-120"/>
              </a:rPr>
              <a:t>2</a:t>
            </a:r>
            <a:endParaRPr lang="en-US" sz="1900" dirty="0"/>
          </a:p>
        </p:txBody>
      </p:sp>
      <p:sp>
        <p:nvSpPr>
          <p:cNvPr id="15" name="Text 12"/>
          <p:cNvSpPr/>
          <p:nvPr/>
        </p:nvSpPr>
        <p:spPr>
          <a:xfrm>
            <a:off x="8190548" y="5733098"/>
            <a:ext cx="2059543" cy="257413"/>
          </a:xfrm>
          <a:prstGeom prst="rect">
            <a:avLst/>
          </a:prstGeom>
          <a:noFill/>
          <a:ln/>
        </p:spPr>
        <p:txBody>
          <a:bodyPr wrap="none" lIns="0" tIns="0" rIns="0" bIns="0" rtlCol="0" anchor="t"/>
          <a:lstStyle/>
          <a:p>
            <a:pPr marL="0" indent="0" algn="l">
              <a:lnSpc>
                <a:spcPts val="2000"/>
              </a:lnSpc>
              <a:buNone/>
            </a:pPr>
            <a:r>
              <a:rPr lang="en-US" sz="1600" dirty="0">
                <a:solidFill>
                  <a:srgbClr val="F9EEE7"/>
                </a:solidFill>
                <a:latin typeface="Quattrocento" pitchFamily="34" charset="0"/>
                <a:ea typeface="Quattrocento" pitchFamily="34" charset="-122"/>
                <a:cs typeface="Quattrocento" pitchFamily="34" charset="-120"/>
              </a:rPr>
              <a:t>AUC-ROC</a:t>
            </a:r>
            <a:endParaRPr lang="en-US" sz="1600" dirty="0"/>
          </a:p>
        </p:txBody>
      </p:sp>
      <p:sp>
        <p:nvSpPr>
          <p:cNvPr id="16" name="Text 13"/>
          <p:cNvSpPr/>
          <p:nvPr/>
        </p:nvSpPr>
        <p:spPr>
          <a:xfrm>
            <a:off x="8190548" y="6095524"/>
            <a:ext cx="5827157" cy="280035"/>
          </a:xfrm>
          <a:prstGeom prst="rect">
            <a:avLst/>
          </a:prstGeom>
          <a:noFill/>
          <a:ln/>
        </p:spPr>
        <p:txBody>
          <a:bodyPr wrap="none" lIns="0" tIns="0" rIns="0" bIns="0" rtlCol="0" anchor="t"/>
          <a:lstStyle/>
          <a:p>
            <a:pPr marL="0" indent="0" algn="l">
              <a:lnSpc>
                <a:spcPts val="2200"/>
              </a:lnSpc>
              <a:buNone/>
            </a:pPr>
            <a:r>
              <a:rPr lang="en-US" sz="1350" dirty="0">
                <a:solidFill>
                  <a:srgbClr val="F9EEE7"/>
                </a:solidFill>
                <a:latin typeface="Quattrocento" pitchFamily="34" charset="0"/>
                <a:ea typeface="Quattrocento" pitchFamily="34" charset="-122"/>
                <a:cs typeface="Quattrocento" pitchFamily="34" charset="-120"/>
              </a:rPr>
              <a:t>Measure class distinction.</a:t>
            </a:r>
            <a:endParaRPr lang="en-US" sz="1350" dirty="0"/>
          </a:p>
        </p:txBody>
      </p:sp>
      <p:sp>
        <p:nvSpPr>
          <p:cNvPr id="17" name="Shape 14"/>
          <p:cNvSpPr/>
          <p:nvPr/>
        </p:nvSpPr>
        <p:spPr>
          <a:xfrm>
            <a:off x="6615946" y="6728222"/>
            <a:ext cx="525185" cy="22860"/>
          </a:xfrm>
          <a:prstGeom prst="roundRect">
            <a:avLst>
              <a:gd name="adj" fmla="val 114875"/>
            </a:avLst>
          </a:prstGeom>
          <a:solidFill>
            <a:srgbClr val="4A6B6A"/>
          </a:solidFill>
          <a:ln/>
        </p:spPr>
      </p:sp>
      <p:sp>
        <p:nvSpPr>
          <p:cNvPr id="18" name="Shape 15"/>
          <p:cNvSpPr/>
          <p:nvPr/>
        </p:nvSpPr>
        <p:spPr>
          <a:xfrm>
            <a:off x="7118271" y="6542723"/>
            <a:ext cx="393859" cy="393859"/>
          </a:xfrm>
          <a:prstGeom prst="roundRect">
            <a:avLst>
              <a:gd name="adj" fmla="val 6667"/>
            </a:avLst>
          </a:prstGeom>
          <a:solidFill>
            <a:srgbClr val="315251"/>
          </a:solidFill>
          <a:ln/>
        </p:spPr>
      </p:sp>
      <p:sp>
        <p:nvSpPr>
          <p:cNvPr id="19" name="Text 16"/>
          <p:cNvSpPr/>
          <p:nvPr/>
        </p:nvSpPr>
        <p:spPr>
          <a:xfrm>
            <a:off x="7191673" y="6585228"/>
            <a:ext cx="247055" cy="308848"/>
          </a:xfrm>
          <a:prstGeom prst="rect">
            <a:avLst/>
          </a:prstGeom>
          <a:noFill/>
          <a:ln/>
        </p:spPr>
        <p:txBody>
          <a:bodyPr wrap="none" lIns="0" tIns="0" rIns="0" bIns="0" rtlCol="0" anchor="t"/>
          <a:lstStyle/>
          <a:p>
            <a:pPr marL="0" indent="0" algn="ctr">
              <a:lnSpc>
                <a:spcPts val="1900"/>
              </a:lnSpc>
              <a:buNone/>
            </a:pPr>
            <a:r>
              <a:rPr lang="en-US" sz="1900" dirty="0">
                <a:solidFill>
                  <a:srgbClr val="F9EEE7"/>
                </a:solidFill>
                <a:latin typeface="Quattrocento" pitchFamily="34" charset="0"/>
                <a:ea typeface="Quattrocento" pitchFamily="34" charset="-122"/>
                <a:cs typeface="Quattrocento" pitchFamily="34" charset="-120"/>
              </a:rPr>
              <a:t>3</a:t>
            </a:r>
            <a:endParaRPr lang="en-US" sz="1900" dirty="0"/>
          </a:p>
        </p:txBody>
      </p:sp>
      <p:sp>
        <p:nvSpPr>
          <p:cNvPr id="20" name="Text 17"/>
          <p:cNvSpPr/>
          <p:nvPr/>
        </p:nvSpPr>
        <p:spPr>
          <a:xfrm>
            <a:off x="4380309" y="6520815"/>
            <a:ext cx="2059543" cy="257413"/>
          </a:xfrm>
          <a:prstGeom prst="rect">
            <a:avLst/>
          </a:prstGeom>
          <a:noFill/>
          <a:ln/>
        </p:spPr>
        <p:txBody>
          <a:bodyPr wrap="none" lIns="0" tIns="0" rIns="0" bIns="0" rtlCol="0" anchor="t"/>
          <a:lstStyle/>
          <a:p>
            <a:pPr marL="0" indent="0" algn="r">
              <a:lnSpc>
                <a:spcPts val="2000"/>
              </a:lnSpc>
              <a:buNone/>
            </a:pPr>
            <a:r>
              <a:rPr lang="en-US" sz="1600" dirty="0">
                <a:solidFill>
                  <a:srgbClr val="F9EEE7"/>
                </a:solidFill>
                <a:latin typeface="Quattrocento" pitchFamily="34" charset="0"/>
                <a:ea typeface="Quattrocento" pitchFamily="34" charset="-122"/>
                <a:cs typeface="Quattrocento" pitchFamily="34" charset="-120"/>
              </a:rPr>
              <a:t>F1-Score</a:t>
            </a:r>
            <a:endParaRPr lang="en-US" sz="1600" dirty="0"/>
          </a:p>
        </p:txBody>
      </p:sp>
      <p:sp>
        <p:nvSpPr>
          <p:cNvPr id="21" name="Text 18"/>
          <p:cNvSpPr/>
          <p:nvPr/>
        </p:nvSpPr>
        <p:spPr>
          <a:xfrm>
            <a:off x="612696" y="6883241"/>
            <a:ext cx="5827157" cy="280035"/>
          </a:xfrm>
          <a:prstGeom prst="rect">
            <a:avLst/>
          </a:prstGeom>
          <a:noFill/>
          <a:ln/>
        </p:spPr>
        <p:txBody>
          <a:bodyPr wrap="none" lIns="0" tIns="0" rIns="0" bIns="0" rtlCol="0" anchor="t"/>
          <a:lstStyle/>
          <a:p>
            <a:pPr marL="0" indent="0" algn="r">
              <a:lnSpc>
                <a:spcPts val="2200"/>
              </a:lnSpc>
              <a:buNone/>
            </a:pPr>
            <a:r>
              <a:rPr lang="en-US" sz="1350" dirty="0">
                <a:solidFill>
                  <a:srgbClr val="F9EEE7"/>
                </a:solidFill>
                <a:latin typeface="Quattrocento" pitchFamily="34" charset="0"/>
                <a:ea typeface="Quattrocento" pitchFamily="34" charset="-122"/>
                <a:cs typeface="Quattrocento" pitchFamily="34" charset="-120"/>
              </a:rPr>
              <a:t>Balance precision and recall.</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92693" y="465653"/>
            <a:ext cx="7343418" cy="498038"/>
          </a:xfrm>
          <a:prstGeom prst="rect">
            <a:avLst/>
          </a:prstGeom>
          <a:noFill/>
          <a:ln/>
        </p:spPr>
        <p:txBody>
          <a:bodyPr wrap="none" lIns="0" tIns="0" rIns="0" bIns="0" rtlCol="0" anchor="t"/>
          <a:lstStyle/>
          <a:p>
            <a:pPr marL="0" indent="0" algn="l">
              <a:lnSpc>
                <a:spcPts val="3900"/>
              </a:lnSpc>
              <a:buNone/>
            </a:pPr>
            <a:r>
              <a:rPr lang="en-US" sz="3100" dirty="0">
                <a:solidFill>
                  <a:srgbClr val="FFD9BE"/>
                </a:solidFill>
                <a:latin typeface="Quattrocento" pitchFamily="34" charset="0"/>
                <a:ea typeface="Quattrocento" pitchFamily="34" charset="-122"/>
                <a:cs typeface="Quattrocento" pitchFamily="34" charset="-120"/>
              </a:rPr>
              <a:t>Results: Model Performance Comparison</a:t>
            </a:r>
            <a:endParaRPr lang="en-US" sz="3100" dirty="0"/>
          </a:p>
        </p:txBody>
      </p:sp>
      <p:sp>
        <p:nvSpPr>
          <p:cNvPr id="3" name="Text 1"/>
          <p:cNvSpPr/>
          <p:nvPr/>
        </p:nvSpPr>
        <p:spPr>
          <a:xfrm>
            <a:off x="592693" y="1302306"/>
            <a:ext cx="13445014" cy="541734"/>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latin typeface="Quattrocento" pitchFamily="34" charset="0"/>
                <a:ea typeface="Quattrocento" pitchFamily="34" charset="-122"/>
                <a:cs typeface="Quattrocento" pitchFamily="34" charset="-120"/>
              </a:rPr>
              <a:t>The tuned Random Forest model achieved the highest recall (0.89), making it the best for detecting depression cases. Logistic Regression had the highest AUC-ROC (0.835), indicating strong discrimination. Overall, the models demonstrated promising performance in detecting depression.</a:t>
            </a:r>
            <a:endParaRPr lang="en-US" sz="1300" dirty="0"/>
          </a:p>
        </p:txBody>
      </p:sp>
      <p:sp>
        <p:nvSpPr>
          <p:cNvPr id="4" name="Text 2"/>
          <p:cNvSpPr/>
          <p:nvPr/>
        </p:nvSpPr>
        <p:spPr>
          <a:xfrm>
            <a:off x="592693" y="2034540"/>
            <a:ext cx="13445014" cy="270867"/>
          </a:xfrm>
          <a:prstGeom prst="rect">
            <a:avLst/>
          </a:prstGeom>
          <a:noFill/>
          <a:ln/>
        </p:spPr>
        <p:txBody>
          <a:bodyPr wrap="none" lIns="0" tIns="0" rIns="0" bIns="0" rtlCol="0" anchor="t"/>
          <a:lstStyle/>
          <a:p>
            <a:pPr marL="0" indent="0" algn="l">
              <a:lnSpc>
                <a:spcPts val="2100"/>
              </a:lnSpc>
              <a:buNone/>
            </a:pPr>
            <a:r>
              <a:rPr lang="en-US" sz="1300" dirty="0">
                <a:solidFill>
                  <a:srgbClr val="F9EEE7"/>
                </a:solidFill>
                <a:latin typeface="Quattrocento" pitchFamily="34" charset="0"/>
                <a:ea typeface="Quattrocento" pitchFamily="34" charset="-122"/>
                <a:cs typeface="Quattrocento" pitchFamily="34" charset="-120"/>
              </a:rPr>
              <a:t>These results highlight the potential of machine learning in identifying at-risk students and providing timely support.</a:t>
            </a:r>
            <a:endParaRPr lang="en-US" sz="1300" dirty="0"/>
          </a:p>
        </p:txBody>
      </p:sp>
      <p:pic>
        <p:nvPicPr>
          <p:cNvPr id="5" name="Image 0" descr="preencoded.png"/>
          <p:cNvPicPr>
            <a:picLocks noChangeAspect="1"/>
          </p:cNvPicPr>
          <p:nvPr/>
        </p:nvPicPr>
        <p:blipFill>
          <a:blip r:embed="rId3"/>
          <a:stretch>
            <a:fillRect/>
          </a:stretch>
        </p:blipFill>
        <p:spPr>
          <a:xfrm>
            <a:off x="592693" y="2495907"/>
            <a:ext cx="9512379" cy="4818698"/>
          </a:xfrm>
          <a:prstGeom prst="rect">
            <a:avLst/>
          </a:prstGeom>
        </p:spPr>
      </p:pic>
      <p:sp>
        <p:nvSpPr>
          <p:cNvPr id="6" name="Shape 3"/>
          <p:cNvSpPr/>
          <p:nvPr/>
        </p:nvSpPr>
        <p:spPr>
          <a:xfrm>
            <a:off x="1920478" y="7314605"/>
            <a:ext cx="169307" cy="169307"/>
          </a:xfrm>
          <a:prstGeom prst="roundRect">
            <a:avLst>
              <a:gd name="adj" fmla="val 10802"/>
            </a:avLst>
          </a:prstGeom>
          <a:solidFill>
            <a:srgbClr val="D9491C"/>
          </a:solidFill>
          <a:ln/>
        </p:spPr>
      </p:sp>
      <p:sp>
        <p:nvSpPr>
          <p:cNvPr id="7" name="Text 4"/>
          <p:cNvSpPr/>
          <p:nvPr/>
        </p:nvSpPr>
        <p:spPr>
          <a:xfrm>
            <a:off x="2150745" y="7314605"/>
            <a:ext cx="705683" cy="169307"/>
          </a:xfrm>
          <a:prstGeom prst="rect">
            <a:avLst/>
          </a:prstGeom>
          <a:noFill/>
          <a:ln/>
        </p:spPr>
        <p:txBody>
          <a:bodyPr wrap="none" lIns="0" tIns="0" rIns="0" bIns="0" rtlCol="0" anchor="t"/>
          <a:lstStyle/>
          <a:p>
            <a:pPr marL="0" indent="0" algn="l">
              <a:lnSpc>
                <a:spcPts val="1300"/>
              </a:lnSpc>
              <a:buNone/>
            </a:pPr>
            <a:r>
              <a:rPr lang="en-US" sz="1300" dirty="0">
                <a:solidFill>
                  <a:srgbClr val="F9EEE7"/>
                </a:solidFill>
                <a:latin typeface="Quattrocento" pitchFamily="34" charset="0"/>
                <a:ea typeface="Quattrocento" pitchFamily="34" charset="-122"/>
                <a:cs typeface="Quattrocento" pitchFamily="34" charset="-120"/>
              </a:rPr>
              <a:t>Precision</a:t>
            </a:r>
            <a:endParaRPr lang="en-US" sz="1300" dirty="0"/>
          </a:p>
        </p:txBody>
      </p:sp>
      <p:sp>
        <p:nvSpPr>
          <p:cNvPr id="8" name="Shape 5"/>
          <p:cNvSpPr/>
          <p:nvPr/>
        </p:nvSpPr>
        <p:spPr>
          <a:xfrm>
            <a:off x="3797022" y="7314605"/>
            <a:ext cx="169307" cy="169307"/>
          </a:xfrm>
          <a:prstGeom prst="roundRect">
            <a:avLst>
              <a:gd name="adj" fmla="val 10802"/>
            </a:avLst>
          </a:prstGeom>
          <a:solidFill>
            <a:srgbClr val="E86F49"/>
          </a:solidFill>
          <a:ln/>
        </p:spPr>
      </p:sp>
      <p:sp>
        <p:nvSpPr>
          <p:cNvPr id="9" name="Text 6"/>
          <p:cNvSpPr/>
          <p:nvPr/>
        </p:nvSpPr>
        <p:spPr>
          <a:xfrm>
            <a:off x="4027289" y="7314605"/>
            <a:ext cx="457200" cy="169307"/>
          </a:xfrm>
          <a:prstGeom prst="rect">
            <a:avLst/>
          </a:prstGeom>
          <a:noFill/>
          <a:ln/>
        </p:spPr>
        <p:txBody>
          <a:bodyPr wrap="none" lIns="0" tIns="0" rIns="0" bIns="0" rtlCol="0" anchor="t"/>
          <a:lstStyle/>
          <a:p>
            <a:pPr marL="0" indent="0" algn="l">
              <a:lnSpc>
                <a:spcPts val="1300"/>
              </a:lnSpc>
              <a:buNone/>
            </a:pPr>
            <a:r>
              <a:rPr lang="en-US" sz="1300" dirty="0">
                <a:solidFill>
                  <a:srgbClr val="F9EEE7"/>
                </a:solidFill>
                <a:latin typeface="Quattrocento" pitchFamily="34" charset="0"/>
                <a:ea typeface="Quattrocento" pitchFamily="34" charset="-122"/>
                <a:cs typeface="Quattrocento" pitchFamily="34" charset="-120"/>
              </a:rPr>
              <a:t>Recall</a:t>
            </a:r>
            <a:endParaRPr lang="en-US" sz="1300" dirty="0"/>
          </a:p>
        </p:txBody>
      </p:sp>
      <p:sp>
        <p:nvSpPr>
          <p:cNvPr id="10" name="Shape 7"/>
          <p:cNvSpPr/>
          <p:nvPr/>
        </p:nvSpPr>
        <p:spPr>
          <a:xfrm>
            <a:off x="6111835" y="7314605"/>
            <a:ext cx="169307" cy="169307"/>
          </a:xfrm>
          <a:prstGeom prst="roundRect">
            <a:avLst>
              <a:gd name="adj" fmla="val 10802"/>
            </a:avLst>
          </a:prstGeom>
          <a:solidFill>
            <a:srgbClr val="EF997E"/>
          </a:solidFill>
          <a:ln/>
        </p:spPr>
      </p:sp>
      <p:sp>
        <p:nvSpPr>
          <p:cNvPr id="11" name="Text 8"/>
          <p:cNvSpPr/>
          <p:nvPr/>
        </p:nvSpPr>
        <p:spPr>
          <a:xfrm>
            <a:off x="6342102" y="7314605"/>
            <a:ext cx="659963" cy="169307"/>
          </a:xfrm>
          <a:prstGeom prst="rect">
            <a:avLst/>
          </a:prstGeom>
          <a:noFill/>
          <a:ln/>
        </p:spPr>
        <p:txBody>
          <a:bodyPr wrap="none" lIns="0" tIns="0" rIns="0" bIns="0" rtlCol="0" anchor="t"/>
          <a:lstStyle/>
          <a:p>
            <a:pPr marL="0" indent="0" algn="l">
              <a:lnSpc>
                <a:spcPts val="1300"/>
              </a:lnSpc>
              <a:buNone/>
            </a:pPr>
            <a:r>
              <a:rPr lang="en-US" sz="1300" dirty="0">
                <a:solidFill>
                  <a:srgbClr val="F9EEE7"/>
                </a:solidFill>
                <a:latin typeface="Quattrocento" pitchFamily="34" charset="0"/>
                <a:ea typeface="Quattrocento" pitchFamily="34" charset="-122"/>
                <a:cs typeface="Quattrocento" pitchFamily="34" charset="-120"/>
              </a:rPr>
              <a:t>F1-Score</a:t>
            </a:r>
            <a:endParaRPr lang="en-US" sz="1300" dirty="0"/>
          </a:p>
        </p:txBody>
      </p:sp>
      <p:sp>
        <p:nvSpPr>
          <p:cNvPr id="12" name="Shape 9"/>
          <p:cNvSpPr/>
          <p:nvPr/>
        </p:nvSpPr>
        <p:spPr>
          <a:xfrm>
            <a:off x="7841218" y="7314605"/>
            <a:ext cx="169307" cy="169307"/>
          </a:xfrm>
          <a:prstGeom prst="roundRect">
            <a:avLst>
              <a:gd name="adj" fmla="val 10802"/>
            </a:avLst>
          </a:prstGeom>
          <a:solidFill>
            <a:srgbClr val="F5C3B3"/>
          </a:solidFill>
          <a:ln/>
        </p:spPr>
      </p:sp>
      <p:sp>
        <p:nvSpPr>
          <p:cNvPr id="13" name="Text 10"/>
          <p:cNvSpPr/>
          <p:nvPr/>
        </p:nvSpPr>
        <p:spPr>
          <a:xfrm>
            <a:off x="8071485" y="7314605"/>
            <a:ext cx="761762" cy="169307"/>
          </a:xfrm>
          <a:prstGeom prst="rect">
            <a:avLst/>
          </a:prstGeom>
          <a:noFill/>
          <a:ln/>
        </p:spPr>
        <p:txBody>
          <a:bodyPr wrap="none" lIns="0" tIns="0" rIns="0" bIns="0" rtlCol="0" anchor="t"/>
          <a:lstStyle/>
          <a:p>
            <a:pPr marL="0" indent="0" algn="l">
              <a:lnSpc>
                <a:spcPts val="1300"/>
              </a:lnSpc>
              <a:buNone/>
            </a:pPr>
            <a:r>
              <a:rPr lang="en-US" sz="1300" dirty="0">
                <a:solidFill>
                  <a:srgbClr val="F9EEE7"/>
                </a:solidFill>
                <a:latin typeface="Quattrocento" pitchFamily="34" charset="0"/>
                <a:ea typeface="Quattrocento" pitchFamily="34" charset="-122"/>
                <a:cs typeface="Quattrocento" pitchFamily="34" charset="-120"/>
              </a:rPr>
              <a:t>AUC-ROC</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43319"/>
          </a:xfrm>
          <a:prstGeom prst="rect">
            <a:avLst/>
          </a:prstGeom>
        </p:spPr>
      </p:pic>
      <p:sp>
        <p:nvSpPr>
          <p:cNvPr id="3" name="Text 0"/>
          <p:cNvSpPr/>
          <p:nvPr/>
        </p:nvSpPr>
        <p:spPr>
          <a:xfrm>
            <a:off x="768072" y="3348752"/>
            <a:ext cx="11258550" cy="645438"/>
          </a:xfrm>
          <a:prstGeom prst="rect">
            <a:avLst/>
          </a:prstGeom>
          <a:noFill/>
          <a:ln/>
        </p:spPr>
        <p:txBody>
          <a:bodyPr wrap="none" lIns="0" tIns="0" rIns="0" bIns="0" rtlCol="0" anchor="t"/>
          <a:lstStyle/>
          <a:p>
            <a:pPr marL="0" indent="0" algn="l">
              <a:lnSpc>
                <a:spcPts val="5050"/>
              </a:lnSpc>
              <a:buNone/>
            </a:pPr>
            <a:r>
              <a:rPr lang="en-US" sz="4050" dirty="0">
                <a:solidFill>
                  <a:srgbClr val="FFD9BE"/>
                </a:solidFill>
                <a:latin typeface="Quattrocento" pitchFamily="34" charset="0"/>
                <a:ea typeface="Quattrocento" pitchFamily="34" charset="-122"/>
                <a:cs typeface="Quattrocento" pitchFamily="34" charset="-120"/>
              </a:rPr>
              <a:t>Conclusion: Potential and Ethical Considerations</a:t>
            </a:r>
            <a:endParaRPr lang="en-US" sz="4050" dirty="0"/>
          </a:p>
        </p:txBody>
      </p:sp>
      <p:sp>
        <p:nvSpPr>
          <p:cNvPr id="4" name="Text 1"/>
          <p:cNvSpPr/>
          <p:nvPr/>
        </p:nvSpPr>
        <p:spPr>
          <a:xfrm>
            <a:off x="768072" y="4323278"/>
            <a:ext cx="13094256" cy="1052989"/>
          </a:xfrm>
          <a:prstGeom prst="rect">
            <a:avLst/>
          </a:prstGeom>
          <a:noFill/>
          <a:ln/>
        </p:spPr>
        <p:txBody>
          <a:bodyPr wrap="square" lIns="0" tIns="0" rIns="0" bIns="0" rtlCol="0" anchor="t"/>
          <a:lstStyle/>
          <a:p>
            <a:pPr marL="0" indent="0" algn="l">
              <a:lnSpc>
                <a:spcPts val="2750"/>
              </a:lnSpc>
              <a:buNone/>
            </a:pPr>
            <a:r>
              <a:rPr lang="en-US" sz="1700" dirty="0">
                <a:solidFill>
                  <a:srgbClr val="F9EEE7"/>
                </a:solidFill>
                <a:latin typeface="Quattrocento" pitchFamily="34" charset="0"/>
                <a:ea typeface="Quattrocento" pitchFamily="34" charset="-122"/>
                <a:cs typeface="Quattrocento" pitchFamily="34" charset="-120"/>
              </a:rPr>
              <a:t>This analysis demonstrates the potential of machine learning in detecting depression among university students, with the tuned Random Forest model achieving 89% recall. Key features like suicidal thoughts, academic pressure, and financial stress highlight areas for intervention.</a:t>
            </a:r>
            <a:endParaRPr lang="en-US" sz="1700" dirty="0"/>
          </a:p>
        </p:txBody>
      </p:sp>
      <p:sp>
        <p:nvSpPr>
          <p:cNvPr id="5" name="Text 2"/>
          <p:cNvSpPr/>
          <p:nvPr/>
        </p:nvSpPr>
        <p:spPr>
          <a:xfrm>
            <a:off x="768072" y="5623084"/>
            <a:ext cx="13094256" cy="701993"/>
          </a:xfrm>
          <a:prstGeom prst="rect">
            <a:avLst/>
          </a:prstGeom>
          <a:noFill/>
          <a:ln/>
        </p:spPr>
        <p:txBody>
          <a:bodyPr wrap="square" lIns="0" tIns="0" rIns="0" bIns="0" rtlCol="0" anchor="t"/>
          <a:lstStyle/>
          <a:p>
            <a:pPr marL="0" indent="0" algn="l">
              <a:lnSpc>
                <a:spcPts val="2750"/>
              </a:lnSpc>
              <a:buNone/>
            </a:pPr>
            <a:r>
              <a:rPr lang="en-US" sz="1700" dirty="0">
                <a:solidFill>
                  <a:srgbClr val="F9EEE7"/>
                </a:solidFill>
                <a:latin typeface="Quattrocento" pitchFamily="34" charset="0"/>
                <a:ea typeface="Quattrocento" pitchFamily="34" charset="-122"/>
                <a:cs typeface="Quattrocento" pitchFamily="34" charset="-120"/>
              </a:rPr>
              <a:t>Ethical considerations and data limitations suggest further research and cautious application in real-world settings. Future improvements include exploring deep learning, handling class imbalance, and collecting more data.</a:t>
            </a:r>
            <a:endParaRPr lang="en-US" sz="1700" dirty="0"/>
          </a:p>
        </p:txBody>
      </p:sp>
      <p:sp>
        <p:nvSpPr>
          <p:cNvPr id="6" name="Shape 3"/>
          <p:cNvSpPr/>
          <p:nvPr/>
        </p:nvSpPr>
        <p:spPr>
          <a:xfrm>
            <a:off x="768072" y="6818709"/>
            <a:ext cx="493752" cy="493752"/>
          </a:xfrm>
          <a:prstGeom prst="roundRect">
            <a:avLst>
              <a:gd name="adj" fmla="val 6667"/>
            </a:avLst>
          </a:prstGeom>
          <a:solidFill>
            <a:srgbClr val="315251"/>
          </a:solidFill>
          <a:ln/>
        </p:spPr>
      </p:sp>
      <p:sp>
        <p:nvSpPr>
          <p:cNvPr id="7" name="Text 4"/>
          <p:cNvSpPr/>
          <p:nvPr/>
        </p:nvSpPr>
        <p:spPr>
          <a:xfrm>
            <a:off x="859988" y="6871930"/>
            <a:ext cx="309801" cy="387191"/>
          </a:xfrm>
          <a:prstGeom prst="rect">
            <a:avLst/>
          </a:prstGeom>
          <a:noFill/>
          <a:ln/>
        </p:spPr>
        <p:txBody>
          <a:bodyPr wrap="none" lIns="0" tIns="0" rIns="0" bIns="0" rtlCol="0" anchor="t"/>
          <a:lstStyle/>
          <a:p>
            <a:pPr marL="0" indent="0" algn="ctr">
              <a:lnSpc>
                <a:spcPts val="2400"/>
              </a:lnSpc>
              <a:buNone/>
            </a:pPr>
            <a:r>
              <a:rPr lang="en-US" sz="2400" dirty="0">
                <a:solidFill>
                  <a:srgbClr val="F9EEE7"/>
                </a:solidFill>
                <a:latin typeface="Quattrocento" pitchFamily="34" charset="0"/>
                <a:ea typeface="Quattrocento" pitchFamily="34" charset="-122"/>
                <a:cs typeface="Quattrocento" pitchFamily="34" charset="-120"/>
              </a:rPr>
              <a:t>1</a:t>
            </a:r>
            <a:endParaRPr lang="en-US" sz="2400" dirty="0"/>
          </a:p>
        </p:txBody>
      </p:sp>
      <p:sp>
        <p:nvSpPr>
          <p:cNvPr id="8" name="Text 5"/>
          <p:cNvSpPr/>
          <p:nvPr/>
        </p:nvSpPr>
        <p:spPr>
          <a:xfrm>
            <a:off x="1481257" y="6818709"/>
            <a:ext cx="2605326" cy="322778"/>
          </a:xfrm>
          <a:prstGeom prst="rect">
            <a:avLst/>
          </a:prstGeom>
          <a:noFill/>
          <a:ln/>
        </p:spPr>
        <p:txBody>
          <a:bodyPr wrap="none" lIns="0" tIns="0" rIns="0" bIns="0" rtlCol="0" anchor="t"/>
          <a:lstStyle/>
          <a:p>
            <a:pPr marL="0" indent="0" algn="l">
              <a:lnSpc>
                <a:spcPts val="2500"/>
              </a:lnSpc>
              <a:buNone/>
            </a:pPr>
            <a:r>
              <a:rPr lang="en-US" sz="2000" dirty="0">
                <a:solidFill>
                  <a:srgbClr val="F9EEE7"/>
                </a:solidFill>
                <a:latin typeface="Quattrocento" pitchFamily="34" charset="0"/>
                <a:ea typeface="Quattrocento" pitchFamily="34" charset="-122"/>
                <a:cs typeface="Quattrocento" pitchFamily="34" charset="-120"/>
              </a:rPr>
              <a:t>Ethical Considerations</a:t>
            </a:r>
            <a:endParaRPr lang="en-US" sz="2000" dirty="0"/>
          </a:p>
        </p:txBody>
      </p:sp>
      <p:sp>
        <p:nvSpPr>
          <p:cNvPr id="9" name="Text 6"/>
          <p:cNvSpPr/>
          <p:nvPr/>
        </p:nvSpPr>
        <p:spPr>
          <a:xfrm>
            <a:off x="1481257" y="7273052"/>
            <a:ext cx="5724287" cy="350996"/>
          </a:xfrm>
          <a:prstGeom prst="rect">
            <a:avLst/>
          </a:prstGeom>
          <a:noFill/>
          <a:ln/>
        </p:spPr>
        <p:txBody>
          <a:bodyPr wrap="none" lIns="0" tIns="0" rIns="0" bIns="0" rtlCol="0" anchor="t"/>
          <a:lstStyle/>
          <a:p>
            <a:pPr marL="0" indent="0" algn="l">
              <a:lnSpc>
                <a:spcPts val="2750"/>
              </a:lnSpc>
              <a:buNone/>
            </a:pPr>
            <a:r>
              <a:rPr lang="en-US" sz="1700" dirty="0">
                <a:solidFill>
                  <a:srgbClr val="F9EEE7"/>
                </a:solidFill>
                <a:latin typeface="Quattrocento" pitchFamily="34" charset="0"/>
                <a:ea typeface="Quattrocento" pitchFamily="34" charset="-122"/>
                <a:cs typeface="Quattrocento" pitchFamily="34" charset="-120"/>
              </a:rPr>
              <a:t>Privacy and bias in data.</a:t>
            </a:r>
            <a:endParaRPr lang="en-US" sz="1700" dirty="0"/>
          </a:p>
        </p:txBody>
      </p:sp>
      <p:sp>
        <p:nvSpPr>
          <p:cNvPr id="10" name="Shape 7"/>
          <p:cNvSpPr/>
          <p:nvPr/>
        </p:nvSpPr>
        <p:spPr>
          <a:xfrm>
            <a:off x="7424976" y="6818709"/>
            <a:ext cx="493752" cy="493752"/>
          </a:xfrm>
          <a:prstGeom prst="roundRect">
            <a:avLst>
              <a:gd name="adj" fmla="val 6667"/>
            </a:avLst>
          </a:prstGeom>
          <a:solidFill>
            <a:srgbClr val="315251"/>
          </a:solidFill>
          <a:ln/>
        </p:spPr>
      </p:sp>
      <p:sp>
        <p:nvSpPr>
          <p:cNvPr id="11" name="Text 8"/>
          <p:cNvSpPr/>
          <p:nvPr/>
        </p:nvSpPr>
        <p:spPr>
          <a:xfrm>
            <a:off x="7516892" y="6871930"/>
            <a:ext cx="309801" cy="387191"/>
          </a:xfrm>
          <a:prstGeom prst="rect">
            <a:avLst/>
          </a:prstGeom>
          <a:noFill/>
          <a:ln/>
        </p:spPr>
        <p:txBody>
          <a:bodyPr wrap="none" lIns="0" tIns="0" rIns="0" bIns="0" rtlCol="0" anchor="t"/>
          <a:lstStyle/>
          <a:p>
            <a:pPr marL="0" indent="0" algn="ctr">
              <a:lnSpc>
                <a:spcPts val="2400"/>
              </a:lnSpc>
              <a:buNone/>
            </a:pPr>
            <a:r>
              <a:rPr lang="en-US" sz="2400" dirty="0">
                <a:solidFill>
                  <a:srgbClr val="F9EEE7"/>
                </a:solidFill>
                <a:latin typeface="Quattrocento" pitchFamily="34" charset="0"/>
                <a:ea typeface="Quattrocento" pitchFamily="34" charset="-122"/>
                <a:cs typeface="Quattrocento" pitchFamily="34" charset="-120"/>
              </a:rPr>
              <a:t>2</a:t>
            </a:r>
            <a:endParaRPr lang="en-US" sz="2400" dirty="0"/>
          </a:p>
        </p:txBody>
      </p:sp>
      <p:sp>
        <p:nvSpPr>
          <p:cNvPr id="12" name="Text 9"/>
          <p:cNvSpPr/>
          <p:nvPr/>
        </p:nvSpPr>
        <p:spPr>
          <a:xfrm>
            <a:off x="8138160" y="6818709"/>
            <a:ext cx="2581870" cy="322778"/>
          </a:xfrm>
          <a:prstGeom prst="rect">
            <a:avLst/>
          </a:prstGeom>
          <a:noFill/>
          <a:ln/>
        </p:spPr>
        <p:txBody>
          <a:bodyPr wrap="none" lIns="0" tIns="0" rIns="0" bIns="0" rtlCol="0" anchor="t"/>
          <a:lstStyle/>
          <a:p>
            <a:pPr marL="0" indent="0" algn="l">
              <a:lnSpc>
                <a:spcPts val="2500"/>
              </a:lnSpc>
              <a:buNone/>
            </a:pPr>
            <a:r>
              <a:rPr lang="en-US" sz="2000" dirty="0">
                <a:solidFill>
                  <a:srgbClr val="F9EEE7"/>
                </a:solidFill>
                <a:latin typeface="Quattrocento" pitchFamily="34" charset="0"/>
                <a:ea typeface="Quattrocento" pitchFamily="34" charset="-122"/>
                <a:cs typeface="Quattrocento" pitchFamily="34" charset="-120"/>
              </a:rPr>
              <a:t>Future Improvements</a:t>
            </a:r>
            <a:endParaRPr lang="en-US" sz="2000" dirty="0"/>
          </a:p>
        </p:txBody>
      </p:sp>
      <p:sp>
        <p:nvSpPr>
          <p:cNvPr id="13" name="Text 10"/>
          <p:cNvSpPr/>
          <p:nvPr/>
        </p:nvSpPr>
        <p:spPr>
          <a:xfrm>
            <a:off x="8138160" y="7273052"/>
            <a:ext cx="5724287" cy="350996"/>
          </a:xfrm>
          <a:prstGeom prst="rect">
            <a:avLst/>
          </a:prstGeom>
          <a:noFill/>
          <a:ln/>
        </p:spPr>
        <p:txBody>
          <a:bodyPr wrap="none" lIns="0" tIns="0" rIns="0" bIns="0" rtlCol="0" anchor="t"/>
          <a:lstStyle/>
          <a:p>
            <a:pPr marL="0" indent="0" algn="l">
              <a:lnSpc>
                <a:spcPts val="2750"/>
              </a:lnSpc>
              <a:buNone/>
            </a:pPr>
            <a:r>
              <a:rPr lang="en-US" sz="1700" dirty="0">
                <a:solidFill>
                  <a:srgbClr val="F9EEE7"/>
                </a:solidFill>
                <a:latin typeface="Quattrocento" pitchFamily="34" charset="0"/>
                <a:ea typeface="Quattrocento" pitchFamily="34" charset="-122"/>
                <a:cs typeface="Quattrocento" pitchFamily="34" charset="-120"/>
              </a:rPr>
              <a:t>Deep learning and more data.</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723</Words>
  <Application>Microsoft Office PowerPoint</Application>
  <PresentationFormat>Custom</PresentationFormat>
  <Paragraphs>73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Quattrocento</vt:lpstr>
      <vt:lpstr>Calibri</vt:lpstr>
      <vt:lpstr>Quattrocento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3</cp:revision>
  <dcterms:created xsi:type="dcterms:W3CDTF">2025-03-15T04:35:46Z</dcterms:created>
  <dcterms:modified xsi:type="dcterms:W3CDTF">2025-03-15T04:40:37Z</dcterms:modified>
</cp:coreProperties>
</file>