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9" r:id="rId2"/>
    <p:sldId id="260" r:id="rId3"/>
    <p:sldId id="261" r:id="rId4"/>
    <p:sldId id="262" r:id="rId5"/>
    <p:sldId id="264" r:id="rId6"/>
    <p:sldId id="263" r:id="rId7"/>
    <p:sldId id="266" r:id="rId8"/>
    <p:sldId id="267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5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1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4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7562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34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5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93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471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3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8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2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1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5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47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circuit board pattern">
            <a:extLst>
              <a:ext uri="{FF2B5EF4-FFF2-40B4-BE49-F238E27FC236}">
                <a16:creationId xmlns:a16="http://schemas.microsoft.com/office/drawing/2014/main" id="{312B85BB-B1DA-D62B-D05A-855C02F08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0" r="-2" b="-2"/>
          <a:stretch/>
        </p:blipFill>
        <p:spPr>
          <a:xfrm>
            <a:off x="20" y="14387"/>
            <a:ext cx="12191981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12B8B-56D6-46BF-92CE-BB2B7CA22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910" y="2341919"/>
            <a:ext cx="3945147" cy="2377373"/>
          </a:xfrm>
        </p:spPr>
        <p:txBody>
          <a:bodyPr>
            <a:normAutofit/>
          </a:bodyPr>
          <a:lstStyle/>
          <a:p>
            <a:pPr algn="l"/>
            <a:r>
              <a:rPr lang="en-US" sz="37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LM 35 HEAT</a:t>
            </a:r>
            <a:br>
              <a:rPr lang="en-US" sz="37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37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SENSOR</a:t>
            </a:r>
            <a:br>
              <a:rPr lang="en-US" sz="37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37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6BB4F-2EF7-448A-B8B0-F2A019258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963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BA954-C52F-2063-4382-F75F4FB25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041" y="289794"/>
            <a:ext cx="30003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00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14187E-9C3E-FA6A-EE0A-586AC6C8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 !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ACE57-6D14-B669-40FF-BDC7A29A0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3763" cy="1286010"/>
          </a:xfrm>
        </p:spPr>
        <p:txBody>
          <a:bodyPr>
            <a:noAutofit/>
          </a:bodyPr>
          <a:lstStyle/>
          <a:p>
            <a:r>
              <a:rPr lang="en-US" sz="1800" dirty="0" err="1">
                <a:latin typeface="+mj-lt"/>
              </a:rPr>
              <a:t>Umer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Naem</a:t>
            </a:r>
            <a:r>
              <a:rPr lang="en-US" sz="1800" dirty="0">
                <a:latin typeface="+mj-lt"/>
              </a:rPr>
              <a:t> 21K-4927 </a:t>
            </a:r>
          </a:p>
          <a:p>
            <a:r>
              <a:rPr lang="en-US" sz="1800" dirty="0" err="1">
                <a:latin typeface="+mj-lt"/>
              </a:rPr>
              <a:t>Ishma</a:t>
            </a:r>
            <a:r>
              <a:rPr lang="en-US" sz="1800" dirty="0">
                <a:latin typeface="+mj-lt"/>
              </a:rPr>
              <a:t> Hafeez 21K-4688 </a:t>
            </a:r>
          </a:p>
          <a:p>
            <a:r>
              <a:rPr lang="en-US" sz="1800" dirty="0">
                <a:latin typeface="+mj-lt"/>
              </a:rPr>
              <a:t>Bilal Abdul 21K-4522</a:t>
            </a:r>
            <a:endParaRPr lang="en-PK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78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circuit board pattern">
            <a:extLst>
              <a:ext uri="{FF2B5EF4-FFF2-40B4-BE49-F238E27FC236}">
                <a16:creationId xmlns:a16="http://schemas.microsoft.com/office/drawing/2014/main" id="{312B85BB-B1DA-D62B-D05A-855C02F08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0" r="-2" b="-2"/>
          <a:stretch/>
        </p:blipFill>
        <p:spPr>
          <a:xfrm>
            <a:off x="19" y="10"/>
            <a:ext cx="12191981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401384B-86D8-47DC-E61F-CCE3DAD1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LM 35 Pin Configuration</a:t>
            </a:r>
            <a:endParaRPr lang="en-PK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6BB4F-2EF7-448A-B8B0-F2A019258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DEC44D-735C-7260-3926-32C119EA4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504" y="1873452"/>
            <a:ext cx="5230394" cy="391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4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circuit board pattern">
            <a:extLst>
              <a:ext uri="{FF2B5EF4-FFF2-40B4-BE49-F238E27FC236}">
                <a16:creationId xmlns:a16="http://schemas.microsoft.com/office/drawing/2014/main" id="{312B85BB-B1DA-D62B-D05A-855C02F08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0" r="-2" b="-2"/>
          <a:stretch/>
        </p:blipFill>
        <p:spPr>
          <a:xfrm>
            <a:off x="19" y="10"/>
            <a:ext cx="12191981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401384B-86D8-47DC-E61F-CCE3DAD1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>
                <a:solidFill>
                  <a:schemeClr val="bg1"/>
                </a:solidFill>
                <a:highlight>
                  <a:srgbClr val="C0C0C0"/>
                </a:highlight>
              </a:rPr>
              <a:t>Introduction to LM 35 sensor</a:t>
            </a:r>
            <a:endParaRPr lang="en-PK" sz="4400" b="1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6BB4F-2EF7-448A-B8B0-F2A019258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44" y="2053132"/>
            <a:ext cx="10822613" cy="3618375"/>
          </a:xfrm>
        </p:spPr>
        <p:txBody>
          <a:bodyPr>
            <a:normAutofit fontScale="92500"/>
          </a:bodyPr>
          <a:lstStyle/>
          <a:p>
            <a:pPr>
              <a:buClr>
                <a:srgbClr val="002060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highlight>
                  <a:srgbClr val="C0C0C0"/>
                </a:highlight>
              </a:rPr>
              <a:t>LM 35 IS A BASIC TEMPERATURE SENSOR THAT CAN BE USED FOR EXPERIMENTAL PURPOSES.</a:t>
            </a:r>
          </a:p>
          <a:p>
            <a:pPr>
              <a:buClr>
                <a:srgbClr val="002060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highlight>
                  <a:srgbClr val="C0C0C0"/>
                </a:highlight>
              </a:rPr>
              <a:t>IT CAN GIVE READINGS IN CENTIGRADE ASWELL AS FAREINHEIT SINCE THE  OUTPUT VOLTAGE IS LINEARLY PROPORTIONAL TO TEMPERATURE.</a:t>
            </a:r>
          </a:p>
          <a:p>
            <a:pPr>
              <a:buClr>
                <a:srgbClr val="002060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highlight>
                  <a:srgbClr val="C0C0C0"/>
                </a:highlight>
              </a:rPr>
              <a:t>SUITABLE FORMULA ARE USED TO CONVERT THE VOLTAGE READINGS INTO CENTIGRADES OR FAREINHEIT  AS FOR 10mV THERE WILL BE 1 DEGGREE CHANGE IN TEMPERATURE.</a:t>
            </a:r>
          </a:p>
          <a:p>
            <a:pPr marL="36900" indent="0">
              <a:buClr>
                <a:srgbClr val="002060"/>
              </a:buClr>
              <a:buSzPct val="90000"/>
              <a:buNone/>
            </a:pPr>
            <a:endParaRPr lang="en-US" sz="2800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>
              <a:buClr>
                <a:srgbClr val="002060"/>
              </a:buClr>
              <a:buSzPct val="90000"/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8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circuit board pattern">
            <a:extLst>
              <a:ext uri="{FF2B5EF4-FFF2-40B4-BE49-F238E27FC236}">
                <a16:creationId xmlns:a16="http://schemas.microsoft.com/office/drawing/2014/main" id="{312B85BB-B1DA-D62B-D05A-855C02F08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0" r="-2" b="-2"/>
          <a:stretch/>
        </p:blipFill>
        <p:spPr>
          <a:xfrm>
            <a:off x="20" y="14387"/>
            <a:ext cx="12191981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7DC4AE-74F7-943C-6B50-FCD796D3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6BB4F-2EF7-448A-B8B0-F2A019258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576713" y="1782758"/>
            <a:ext cx="25962548" cy="73305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</a:t>
            </a:r>
          </a:p>
        </p:txBody>
      </p:sp>
      <p:pic>
        <p:nvPicPr>
          <p:cNvPr id="2050" name="Picture 2" descr="Principle of working&#10;• A temperature sensor measures the&#10;hotness or coolness of an object.&#10;• The sensor's working base is ...">
            <a:extLst>
              <a:ext uri="{FF2B5EF4-FFF2-40B4-BE49-F238E27FC236}">
                <a16:creationId xmlns:a16="http://schemas.microsoft.com/office/drawing/2014/main" id="{B72B6C95-A157-8FE6-2578-4EFFED414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50" y="623981"/>
            <a:ext cx="7643004" cy="563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66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circuit board pattern">
            <a:extLst>
              <a:ext uri="{FF2B5EF4-FFF2-40B4-BE49-F238E27FC236}">
                <a16:creationId xmlns:a16="http://schemas.microsoft.com/office/drawing/2014/main" id="{312B85BB-B1DA-D62B-D05A-855C02F08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0" r="-2" b="-2"/>
          <a:stretch/>
        </p:blipFill>
        <p:spPr>
          <a:xfrm>
            <a:off x="20" y="14387"/>
            <a:ext cx="12191981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7DC4AE-74F7-943C-6B50-FCD796D3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PK" dirty="0">
              <a:solidFill>
                <a:schemeClr val="bg1"/>
              </a:solidFill>
              <a:highlight>
                <a:srgbClr val="C0C0C0"/>
              </a:highlight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6BB4F-2EF7-448A-B8B0-F2A019258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576713" y="1782758"/>
            <a:ext cx="25962548" cy="73305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AEFD91-7BFB-951F-35F1-0B9435258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2" y="251013"/>
            <a:ext cx="9635084" cy="721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circuit board pattern">
            <a:extLst>
              <a:ext uri="{FF2B5EF4-FFF2-40B4-BE49-F238E27FC236}">
                <a16:creationId xmlns:a16="http://schemas.microsoft.com/office/drawing/2014/main" id="{312B85BB-B1DA-D62B-D05A-855C02F08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0" r="-2" b="-2"/>
          <a:stretch/>
        </p:blipFill>
        <p:spPr>
          <a:xfrm>
            <a:off x="20" y="14387"/>
            <a:ext cx="12191981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7DC4AE-74F7-943C-6B50-FCD796D3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LM 35 CONNECTION WITH ARDUINO</a:t>
            </a:r>
            <a:endParaRPr lang="en-PK" dirty="0">
              <a:solidFill>
                <a:schemeClr val="bg1"/>
              </a:solidFill>
              <a:highlight>
                <a:srgbClr val="C0C0C0"/>
              </a:highlight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6BB4F-2EF7-448A-B8B0-F2A019258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576713" y="1782758"/>
            <a:ext cx="25962548" cy="73305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DAA9C2-4BF6-B386-81B7-D83F05FAB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641" y="2062099"/>
            <a:ext cx="7602070" cy="47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7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circuit board pattern">
            <a:extLst>
              <a:ext uri="{FF2B5EF4-FFF2-40B4-BE49-F238E27FC236}">
                <a16:creationId xmlns:a16="http://schemas.microsoft.com/office/drawing/2014/main" id="{312B85BB-B1DA-D62B-D05A-855C02F08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0" r="-2" b="-2"/>
          <a:stretch/>
        </p:blipFill>
        <p:spPr>
          <a:xfrm>
            <a:off x="20" y="14387"/>
            <a:ext cx="12191981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7DC4AE-74F7-943C-6B50-FCD796D3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95" y="206281"/>
            <a:ext cx="10353762" cy="13110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ARDUINO CODE</a:t>
            </a:r>
            <a:endParaRPr lang="en-PK" dirty="0">
              <a:solidFill>
                <a:schemeClr val="bg1"/>
              </a:solidFill>
              <a:highlight>
                <a:srgbClr val="C0C0C0"/>
              </a:highlight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6BB4F-2EF7-448A-B8B0-F2A019258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576713" y="1782758"/>
            <a:ext cx="25962548" cy="73305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8B2EAE-28E0-9798-DA8E-2FBECB44C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513" y="1290919"/>
            <a:ext cx="7385364" cy="540486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13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circuit board pattern">
            <a:extLst>
              <a:ext uri="{FF2B5EF4-FFF2-40B4-BE49-F238E27FC236}">
                <a16:creationId xmlns:a16="http://schemas.microsoft.com/office/drawing/2014/main" id="{312B85BB-B1DA-D62B-D05A-855C02F08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0" r="-2" b="-2"/>
          <a:stretch/>
        </p:blipFill>
        <p:spPr>
          <a:xfrm>
            <a:off x="20" y="14387"/>
            <a:ext cx="12191981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7DC4AE-74F7-943C-6B50-FCD796D3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Output on serial monitor</a:t>
            </a:r>
            <a:endParaRPr lang="en-PK" dirty="0">
              <a:solidFill>
                <a:schemeClr val="bg1"/>
              </a:solidFill>
              <a:highlight>
                <a:srgbClr val="C0C0C0"/>
              </a:highlight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6BB4F-2EF7-448A-B8B0-F2A019258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576713" y="1782758"/>
            <a:ext cx="25962548" cy="73305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8A217-E26E-C1DF-DEEE-EB6A2F9D0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709" y="1782758"/>
            <a:ext cx="5576047" cy="492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5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circuit board pattern">
            <a:extLst>
              <a:ext uri="{FF2B5EF4-FFF2-40B4-BE49-F238E27FC236}">
                <a16:creationId xmlns:a16="http://schemas.microsoft.com/office/drawing/2014/main" id="{312B85BB-B1DA-D62B-D05A-855C02F08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0" r="-2" b="-2"/>
          <a:stretch/>
        </p:blipFill>
        <p:spPr>
          <a:xfrm>
            <a:off x="20" y="14387"/>
            <a:ext cx="12191981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7DC4AE-74F7-943C-6B50-FCD796D3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PROJECT DIAGRAM</a:t>
            </a:r>
            <a:endParaRPr lang="en-PK" dirty="0">
              <a:solidFill>
                <a:schemeClr val="bg1"/>
              </a:solidFill>
              <a:highlight>
                <a:srgbClr val="C0C0C0"/>
              </a:highlight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6BB4F-2EF7-448A-B8B0-F2A019258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576713" y="1782758"/>
            <a:ext cx="25962548" cy="73305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BF0AE3-28A6-D495-F7F8-F394F1C14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129" y="1878735"/>
            <a:ext cx="7082117" cy="425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43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107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Bookman Old Style</vt:lpstr>
      <vt:lpstr>Franklin Gothic Book</vt:lpstr>
      <vt:lpstr>Wingdings</vt:lpstr>
      <vt:lpstr>Wingdings 2</vt:lpstr>
      <vt:lpstr>SlateVTI</vt:lpstr>
      <vt:lpstr>LM 35 HEAT SENSOR Project</vt:lpstr>
      <vt:lpstr>LM 35 Pin Configuration</vt:lpstr>
      <vt:lpstr>Introduction to LM 35 sensor</vt:lpstr>
      <vt:lpstr>PowerPoint Presentation</vt:lpstr>
      <vt:lpstr>PowerPoint Presentation</vt:lpstr>
      <vt:lpstr>LM 35 CONNECTION WITH ARDUINO</vt:lpstr>
      <vt:lpstr>ARDUINO CODE</vt:lpstr>
      <vt:lpstr>Output on serial monitor</vt:lpstr>
      <vt:lpstr>PROJECT DIAGRAM</vt:lpstr>
      <vt:lpstr>THANKYOU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 design</dc:title>
  <dc:creator>Umer</dc:creator>
  <cp:lastModifiedBy>K214522 Bilal Abdul Shakoor</cp:lastModifiedBy>
  <cp:revision>10</cp:revision>
  <dcterms:created xsi:type="dcterms:W3CDTF">2022-05-26T04:06:45Z</dcterms:created>
  <dcterms:modified xsi:type="dcterms:W3CDTF">2022-05-26T06:45:28Z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2020-03-13T04:15:13Z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4ddf67fa-94c4-4d54-a3db-00003dcf17f4</vt:lpwstr>
  </property>
  <property fmtid="{D5CDD505-2E9C-101B-9397-08002B2CF9AE}" pid="8" name="MSIP_Label_f42aa342-8706-4288-bd11-ebb85995028c_ContentBits">
    <vt:lpwstr>0</vt:lpwstr>
  </property>
</Properties>
</file>