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Cooper Hewitt Bold" charset="1" panose="00000000000000000000"/>
      <p:regular r:id="rId16"/>
    </p:embeddedFont>
    <p:embeddedFont>
      <p:font typeface="Open Sauce" charset="1" panose="00000500000000000000"/>
      <p:regular r:id="rId17"/>
    </p:embeddedFont>
    <p:embeddedFont>
      <p:font typeface="Open Sauce Bold" charset="1" panose="00000800000000000000"/>
      <p:regular r:id="rId18"/>
    </p:embeddedFont>
    <p:embeddedFont>
      <p:font typeface="Canva Sans Bold" charset="1" panose="020B0803030501040103"/>
      <p:regular r:id="rId19"/>
    </p:embeddedFont>
    <p:embeddedFont>
      <p:font typeface="Canva Sans" charset="1" panose="020B05030305010401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97525" cy="10287000"/>
            <a:chOff x="0" y="0"/>
            <a:chExt cx="24396700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043385" cy="13716000"/>
              <a:chOff x="0" y="0"/>
              <a:chExt cx="206101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06101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206101">
                    <a:moveTo>
                      <a:pt x="0" y="0"/>
                    </a:moveTo>
                    <a:lnTo>
                      <a:pt x="206101" y="0"/>
                    </a:lnTo>
                    <a:lnTo>
                      <a:pt x="206101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76200"/>
                <a:ext cx="206101" cy="27855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2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3353315" y="0"/>
              <a:ext cx="1043385" cy="13716000"/>
              <a:chOff x="0" y="0"/>
              <a:chExt cx="206101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06101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206101">
                    <a:moveTo>
                      <a:pt x="0" y="0"/>
                    </a:moveTo>
                    <a:lnTo>
                      <a:pt x="206101" y="0"/>
                    </a:lnTo>
                    <a:lnTo>
                      <a:pt x="206101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76200"/>
                <a:ext cx="206101" cy="27855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2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-5400000">
              <a:off x="11670307" y="-11670307"/>
              <a:ext cx="1043385" cy="24384000"/>
              <a:chOff x="0" y="0"/>
              <a:chExt cx="206101" cy="481659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06101" cy="4816592"/>
              </a:xfrm>
              <a:custGeom>
                <a:avLst/>
                <a:gdLst/>
                <a:ahLst/>
                <a:cxnLst/>
                <a:rect r="r" b="b" t="t" l="l"/>
                <a:pathLst>
                  <a:path h="4816592" w="206101">
                    <a:moveTo>
                      <a:pt x="0" y="0"/>
                    </a:moveTo>
                    <a:lnTo>
                      <a:pt x="206101" y="0"/>
                    </a:lnTo>
                    <a:lnTo>
                      <a:pt x="206101" y="4816592"/>
                    </a:lnTo>
                    <a:lnTo>
                      <a:pt x="0" y="481659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76200"/>
                <a:ext cx="206101" cy="489279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24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-5400000">
              <a:off x="11670307" y="1002307"/>
              <a:ext cx="1043385" cy="24384000"/>
              <a:chOff x="0" y="0"/>
              <a:chExt cx="206101" cy="4816593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06101" cy="4816592"/>
              </a:xfrm>
              <a:custGeom>
                <a:avLst/>
                <a:gdLst/>
                <a:ahLst/>
                <a:cxnLst/>
                <a:rect r="r" b="b" t="t" l="l"/>
                <a:pathLst>
                  <a:path h="4816592" w="206101">
                    <a:moveTo>
                      <a:pt x="0" y="0"/>
                    </a:moveTo>
                    <a:lnTo>
                      <a:pt x="206101" y="0"/>
                    </a:lnTo>
                    <a:lnTo>
                      <a:pt x="206101" y="4816592"/>
                    </a:lnTo>
                    <a:lnTo>
                      <a:pt x="0" y="481659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76200"/>
                <a:ext cx="206101" cy="489279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24"/>
                  </a:lnSpc>
                </a:pPr>
              </a:p>
            </p:txBody>
          </p:sp>
        </p:grpSp>
      </p:grpSp>
      <p:sp>
        <p:nvSpPr>
          <p:cNvPr name="TextBox 15" id="15"/>
          <p:cNvSpPr txBox="true"/>
          <p:nvPr/>
        </p:nvSpPr>
        <p:spPr>
          <a:xfrm rot="0">
            <a:off x="2049333" y="2825750"/>
            <a:ext cx="9079930" cy="4807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01"/>
              </a:lnSpc>
            </a:pPr>
            <a:r>
              <a:rPr lang="en-US" sz="8901" b="true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SPACE </a:t>
            </a:r>
          </a:p>
          <a:p>
            <a:pPr algn="l">
              <a:lnSpc>
                <a:spcPts val="8901"/>
              </a:lnSpc>
            </a:pPr>
            <a:r>
              <a:rPr lang="en-US" sz="8901" b="true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EFFICIENT</a:t>
            </a:r>
          </a:p>
          <a:p>
            <a:pPr algn="l">
              <a:lnSpc>
                <a:spcPts val="8901"/>
              </a:lnSpc>
            </a:pPr>
            <a:r>
              <a:rPr lang="en-US" sz="8901" b="true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DOCUMENT</a:t>
            </a:r>
          </a:p>
          <a:p>
            <a:pPr algn="l">
              <a:lnSpc>
                <a:spcPts val="8901"/>
              </a:lnSpc>
            </a:pPr>
            <a:r>
              <a:rPr lang="en-US" b="true" sz="8901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FINGERPRINTING</a:t>
            </a:r>
          </a:p>
        </p:txBody>
      </p:sp>
      <p:sp>
        <p:nvSpPr>
          <p:cNvPr name="AutoShape 16" id="16"/>
          <p:cNvSpPr/>
          <p:nvPr/>
        </p:nvSpPr>
        <p:spPr>
          <a:xfrm flipV="true">
            <a:off x="11957442" y="1897380"/>
            <a:ext cx="0" cy="649224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7" id="17"/>
          <p:cNvSpPr txBox="true"/>
          <p:nvPr/>
        </p:nvSpPr>
        <p:spPr>
          <a:xfrm rot="0">
            <a:off x="12449978" y="4568298"/>
            <a:ext cx="2519363" cy="429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Presented by: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449978" y="1925955"/>
            <a:ext cx="3497927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Data Structures II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449978" y="5067300"/>
            <a:ext cx="408882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Group 21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688224" y="5851525"/>
            <a:ext cx="2519363" cy="180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Simra Shamim</a:t>
            </a: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Arsal Jangda</a:t>
            </a: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Bilal Ahmed</a:t>
            </a: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Qazi Mustafa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97525" cy="10287000"/>
            <a:chOff x="0" y="0"/>
            <a:chExt cx="24396700" cy="1371600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043385" cy="13716000"/>
              <a:chOff x="0" y="0"/>
              <a:chExt cx="206101" cy="270933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206101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206101">
                    <a:moveTo>
                      <a:pt x="0" y="0"/>
                    </a:moveTo>
                    <a:lnTo>
                      <a:pt x="206101" y="0"/>
                    </a:lnTo>
                    <a:lnTo>
                      <a:pt x="206101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FFF4EA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76200"/>
                <a:ext cx="206101" cy="27855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24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23353315" y="0"/>
              <a:ext cx="1043385" cy="13716000"/>
              <a:chOff x="0" y="0"/>
              <a:chExt cx="206101" cy="270933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06101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206101">
                    <a:moveTo>
                      <a:pt x="0" y="0"/>
                    </a:moveTo>
                    <a:lnTo>
                      <a:pt x="206101" y="0"/>
                    </a:lnTo>
                    <a:lnTo>
                      <a:pt x="206101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FFF4EA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76200"/>
                <a:ext cx="206101" cy="27855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24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-5400000">
              <a:off x="11670307" y="-11670307"/>
              <a:ext cx="1043385" cy="24384000"/>
              <a:chOff x="0" y="0"/>
              <a:chExt cx="206101" cy="481659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06101" cy="4816592"/>
              </a:xfrm>
              <a:custGeom>
                <a:avLst/>
                <a:gdLst/>
                <a:ahLst/>
                <a:cxnLst/>
                <a:rect r="r" b="b" t="t" l="l"/>
                <a:pathLst>
                  <a:path h="4816592" w="206101">
                    <a:moveTo>
                      <a:pt x="0" y="0"/>
                    </a:moveTo>
                    <a:lnTo>
                      <a:pt x="206101" y="0"/>
                    </a:lnTo>
                    <a:lnTo>
                      <a:pt x="206101" y="4816592"/>
                    </a:lnTo>
                    <a:lnTo>
                      <a:pt x="0" y="4816592"/>
                    </a:lnTo>
                    <a:close/>
                  </a:path>
                </a:pathLst>
              </a:custGeom>
              <a:solidFill>
                <a:srgbClr val="FFF4EA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76200"/>
                <a:ext cx="206101" cy="489279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24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-5400000">
              <a:off x="11670307" y="1002307"/>
              <a:ext cx="1043385" cy="24384000"/>
              <a:chOff x="0" y="0"/>
              <a:chExt cx="206101" cy="4816593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06101" cy="4816592"/>
              </a:xfrm>
              <a:custGeom>
                <a:avLst/>
                <a:gdLst/>
                <a:ahLst/>
                <a:cxnLst/>
                <a:rect r="r" b="b" t="t" l="l"/>
                <a:pathLst>
                  <a:path h="4816592" w="206101">
                    <a:moveTo>
                      <a:pt x="0" y="0"/>
                    </a:moveTo>
                    <a:lnTo>
                      <a:pt x="206101" y="0"/>
                    </a:lnTo>
                    <a:lnTo>
                      <a:pt x="206101" y="4816592"/>
                    </a:lnTo>
                    <a:lnTo>
                      <a:pt x="0" y="4816592"/>
                    </a:lnTo>
                    <a:close/>
                  </a:path>
                </a:pathLst>
              </a:custGeom>
              <a:solidFill>
                <a:srgbClr val="FFF4EA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76200"/>
                <a:ext cx="206101" cy="489279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24"/>
                  </a:lnSpc>
                </a:pPr>
              </a:p>
            </p:txBody>
          </p:sp>
        </p:grpSp>
      </p:grpSp>
      <p:sp>
        <p:nvSpPr>
          <p:cNvPr name="TextBox 16" id="16"/>
          <p:cNvSpPr txBox="true"/>
          <p:nvPr/>
        </p:nvSpPr>
        <p:spPr>
          <a:xfrm rot="0">
            <a:off x="5368484" y="2895600"/>
            <a:ext cx="7551033" cy="434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00"/>
              </a:lnSpc>
            </a:pPr>
            <a:r>
              <a:rPr lang="en-US" b="true" sz="1500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THANK YOU</a:t>
            </a:r>
          </a:p>
        </p:txBody>
      </p:sp>
      <p:grpSp>
        <p:nvGrpSpPr>
          <p:cNvPr name="Group 17" id="17"/>
          <p:cNvGrpSpPr/>
          <p:nvPr/>
        </p:nvGrpSpPr>
        <p:grpSpPr>
          <a:xfrm rot="-5400000">
            <a:off x="8752731" y="-8752731"/>
            <a:ext cx="782539" cy="18288000"/>
            <a:chOff x="0" y="0"/>
            <a:chExt cx="206101" cy="481659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06101" cy="4816592"/>
            </a:xfrm>
            <a:custGeom>
              <a:avLst/>
              <a:gdLst/>
              <a:ahLst/>
              <a:cxnLst/>
              <a:rect r="r" b="b" t="t" l="l"/>
              <a:pathLst>
                <a:path h="4816592" w="206101">
                  <a:moveTo>
                    <a:pt x="0" y="0"/>
                  </a:moveTo>
                  <a:lnTo>
                    <a:pt x="206101" y="0"/>
                  </a:lnTo>
                  <a:lnTo>
                    <a:pt x="206101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FFF4EA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206101" cy="4892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97525" cy="10287000"/>
            <a:chOff x="0" y="0"/>
            <a:chExt cx="24396700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043385" cy="13716000"/>
              <a:chOff x="0" y="0"/>
              <a:chExt cx="206101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06101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206101">
                    <a:moveTo>
                      <a:pt x="0" y="0"/>
                    </a:moveTo>
                    <a:lnTo>
                      <a:pt x="206101" y="0"/>
                    </a:lnTo>
                    <a:lnTo>
                      <a:pt x="206101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FFF4EA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76200"/>
                <a:ext cx="206101" cy="27855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2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3353315" y="0"/>
              <a:ext cx="1043385" cy="13716000"/>
              <a:chOff x="0" y="0"/>
              <a:chExt cx="206101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06101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206101">
                    <a:moveTo>
                      <a:pt x="0" y="0"/>
                    </a:moveTo>
                    <a:lnTo>
                      <a:pt x="206101" y="0"/>
                    </a:lnTo>
                    <a:lnTo>
                      <a:pt x="206101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FFF4EA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76200"/>
                <a:ext cx="206101" cy="27855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2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-5400000">
              <a:off x="11670307" y="-11670307"/>
              <a:ext cx="1043385" cy="24384000"/>
              <a:chOff x="0" y="0"/>
              <a:chExt cx="206101" cy="481659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06101" cy="4816592"/>
              </a:xfrm>
              <a:custGeom>
                <a:avLst/>
                <a:gdLst/>
                <a:ahLst/>
                <a:cxnLst/>
                <a:rect r="r" b="b" t="t" l="l"/>
                <a:pathLst>
                  <a:path h="4816592" w="206101">
                    <a:moveTo>
                      <a:pt x="0" y="0"/>
                    </a:moveTo>
                    <a:lnTo>
                      <a:pt x="206101" y="0"/>
                    </a:lnTo>
                    <a:lnTo>
                      <a:pt x="206101" y="4816592"/>
                    </a:lnTo>
                    <a:lnTo>
                      <a:pt x="0" y="481659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76200"/>
                <a:ext cx="206101" cy="489279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24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-5400000">
              <a:off x="11670307" y="1002307"/>
              <a:ext cx="1043385" cy="24384000"/>
              <a:chOff x="0" y="0"/>
              <a:chExt cx="206101" cy="4816593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06101" cy="4816592"/>
              </a:xfrm>
              <a:custGeom>
                <a:avLst/>
                <a:gdLst/>
                <a:ahLst/>
                <a:cxnLst/>
                <a:rect r="r" b="b" t="t" l="l"/>
                <a:pathLst>
                  <a:path h="4816592" w="206101">
                    <a:moveTo>
                      <a:pt x="0" y="0"/>
                    </a:moveTo>
                    <a:lnTo>
                      <a:pt x="206101" y="0"/>
                    </a:lnTo>
                    <a:lnTo>
                      <a:pt x="206101" y="4816592"/>
                    </a:lnTo>
                    <a:lnTo>
                      <a:pt x="0" y="4816592"/>
                    </a:lnTo>
                    <a:close/>
                  </a:path>
                </a:pathLst>
              </a:custGeom>
              <a:solidFill>
                <a:srgbClr val="FFF4EA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76200"/>
                <a:ext cx="206101" cy="489279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24"/>
                  </a:lnSpc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-5400000">
            <a:off x="8535318" y="-8115300"/>
            <a:ext cx="1217365" cy="18288000"/>
            <a:chOff x="0" y="0"/>
            <a:chExt cx="320623" cy="481659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20623" cy="4816592"/>
            </a:xfrm>
            <a:custGeom>
              <a:avLst/>
              <a:gdLst/>
              <a:ahLst/>
              <a:cxnLst/>
              <a:rect r="r" b="b" t="t" l="l"/>
              <a:pathLst>
                <a:path h="4816592" w="320623">
                  <a:moveTo>
                    <a:pt x="0" y="0"/>
                  </a:moveTo>
                  <a:lnTo>
                    <a:pt x="320623" y="0"/>
                  </a:lnTo>
                  <a:lnTo>
                    <a:pt x="320623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76200"/>
              <a:ext cx="320623" cy="4892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128139" y="324768"/>
            <a:ext cx="14031721" cy="147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b="true" sz="9100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PROJECT OVERVIEW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18972" y="2272357"/>
            <a:ext cx="17050057" cy="7181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Detecting plagiarism an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 content similarity is essential in academia and industry, where manual verification is infeasible for large datasets. This project provides an efficient, scalable, and user-friendly solution for identifying document similarity, leveraging advanced data structures and algorithms.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Real-World Relevance: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Academic plagiarism detection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Copyright enforcement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Large-scale content deduplication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Scientific research originality check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0080" y="2698915"/>
            <a:ext cx="5574329" cy="6772335"/>
            <a:chOff x="0" y="0"/>
            <a:chExt cx="1468136" cy="17836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68136" cy="1783660"/>
            </a:xfrm>
            <a:custGeom>
              <a:avLst/>
              <a:gdLst/>
              <a:ahLst/>
              <a:cxnLst/>
              <a:rect r="r" b="b" t="t" l="l"/>
              <a:pathLst>
                <a:path h="1783660" w="1468136">
                  <a:moveTo>
                    <a:pt x="27777" y="0"/>
                  </a:moveTo>
                  <a:lnTo>
                    <a:pt x="1440359" y="0"/>
                  </a:lnTo>
                  <a:cubicBezTo>
                    <a:pt x="1455700" y="0"/>
                    <a:pt x="1468136" y="12436"/>
                    <a:pt x="1468136" y="27777"/>
                  </a:cubicBezTo>
                  <a:lnTo>
                    <a:pt x="1468136" y="1755883"/>
                  </a:lnTo>
                  <a:cubicBezTo>
                    <a:pt x="1468136" y="1771224"/>
                    <a:pt x="1455700" y="1783660"/>
                    <a:pt x="1440359" y="1783660"/>
                  </a:cubicBezTo>
                  <a:lnTo>
                    <a:pt x="27777" y="1783660"/>
                  </a:lnTo>
                  <a:cubicBezTo>
                    <a:pt x="12436" y="1783660"/>
                    <a:pt x="0" y="1771224"/>
                    <a:pt x="0" y="1755883"/>
                  </a:cubicBezTo>
                  <a:lnTo>
                    <a:pt x="0" y="27777"/>
                  </a:lnTo>
                  <a:cubicBezTo>
                    <a:pt x="0" y="12436"/>
                    <a:pt x="12436" y="0"/>
                    <a:pt x="2777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1468136" cy="18598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10080" y="1568039"/>
            <a:ext cx="5574329" cy="918613"/>
            <a:chOff x="0" y="0"/>
            <a:chExt cx="1468136" cy="24193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68136" cy="241939"/>
            </a:xfrm>
            <a:custGeom>
              <a:avLst/>
              <a:gdLst/>
              <a:ahLst/>
              <a:cxnLst/>
              <a:rect r="r" b="b" t="t" l="l"/>
              <a:pathLst>
                <a:path h="241939" w="1468136">
                  <a:moveTo>
                    <a:pt x="27777" y="0"/>
                  </a:moveTo>
                  <a:lnTo>
                    <a:pt x="1440359" y="0"/>
                  </a:lnTo>
                  <a:cubicBezTo>
                    <a:pt x="1455700" y="0"/>
                    <a:pt x="1468136" y="12436"/>
                    <a:pt x="1468136" y="27777"/>
                  </a:cubicBezTo>
                  <a:lnTo>
                    <a:pt x="1468136" y="214162"/>
                  </a:lnTo>
                  <a:cubicBezTo>
                    <a:pt x="1468136" y="229503"/>
                    <a:pt x="1455700" y="241939"/>
                    <a:pt x="1440359" y="241939"/>
                  </a:cubicBezTo>
                  <a:lnTo>
                    <a:pt x="27777" y="241939"/>
                  </a:lnTo>
                  <a:cubicBezTo>
                    <a:pt x="12436" y="241939"/>
                    <a:pt x="0" y="229503"/>
                    <a:pt x="0" y="214162"/>
                  </a:cubicBezTo>
                  <a:lnTo>
                    <a:pt x="0" y="27777"/>
                  </a:lnTo>
                  <a:cubicBezTo>
                    <a:pt x="0" y="12436"/>
                    <a:pt x="12436" y="0"/>
                    <a:pt x="27777" y="0"/>
                  </a:cubicBezTo>
                  <a:close/>
                </a:path>
              </a:pathLst>
            </a:custGeom>
            <a:solidFill>
              <a:srgbClr val="000000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1468136" cy="3181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5400000">
            <a:off x="8752731" y="-8752731"/>
            <a:ext cx="782539" cy="18288000"/>
            <a:chOff x="0" y="0"/>
            <a:chExt cx="206101" cy="48165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6101" cy="4816592"/>
            </a:xfrm>
            <a:custGeom>
              <a:avLst/>
              <a:gdLst/>
              <a:ahLst/>
              <a:cxnLst/>
              <a:rect r="r" b="b" t="t" l="l"/>
              <a:pathLst>
                <a:path h="4816592" w="206101">
                  <a:moveTo>
                    <a:pt x="0" y="0"/>
                  </a:moveTo>
                  <a:lnTo>
                    <a:pt x="206101" y="0"/>
                  </a:lnTo>
                  <a:lnTo>
                    <a:pt x="206101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206101" cy="4892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8752731" y="-8115300"/>
            <a:ext cx="782539" cy="18288000"/>
            <a:chOff x="0" y="0"/>
            <a:chExt cx="206101" cy="481659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6101" cy="4816592"/>
            </a:xfrm>
            <a:custGeom>
              <a:avLst/>
              <a:gdLst/>
              <a:ahLst/>
              <a:cxnLst/>
              <a:rect r="r" b="b" t="t" l="l"/>
              <a:pathLst>
                <a:path h="4816592" w="206101">
                  <a:moveTo>
                    <a:pt x="0" y="0"/>
                  </a:moveTo>
                  <a:lnTo>
                    <a:pt x="206101" y="0"/>
                  </a:lnTo>
                  <a:lnTo>
                    <a:pt x="206101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206101" cy="4892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8752731" y="752436"/>
            <a:ext cx="782539" cy="18288000"/>
            <a:chOff x="0" y="0"/>
            <a:chExt cx="206101" cy="481659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6101" cy="4816592"/>
            </a:xfrm>
            <a:custGeom>
              <a:avLst/>
              <a:gdLst/>
              <a:ahLst/>
              <a:cxnLst/>
              <a:rect r="r" b="b" t="t" l="l"/>
              <a:pathLst>
                <a:path h="4816592" w="206101">
                  <a:moveTo>
                    <a:pt x="0" y="0"/>
                  </a:moveTo>
                  <a:lnTo>
                    <a:pt x="206101" y="0"/>
                  </a:lnTo>
                  <a:lnTo>
                    <a:pt x="206101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206101" cy="4892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2387887" y="2070422"/>
            <a:ext cx="5686740" cy="2938918"/>
          </a:xfrm>
          <a:custGeom>
            <a:avLst/>
            <a:gdLst/>
            <a:ahLst/>
            <a:cxnLst/>
            <a:rect r="r" b="b" t="t" l="l"/>
            <a:pathLst>
              <a:path h="2938918" w="5686740">
                <a:moveTo>
                  <a:pt x="0" y="0"/>
                </a:moveTo>
                <a:lnTo>
                  <a:pt x="5686740" y="0"/>
                </a:lnTo>
                <a:lnTo>
                  <a:pt x="5686740" y="2938918"/>
                </a:lnTo>
                <a:lnTo>
                  <a:pt x="0" y="29389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068191" y="2070967"/>
            <a:ext cx="6138721" cy="2938373"/>
          </a:xfrm>
          <a:custGeom>
            <a:avLst/>
            <a:gdLst/>
            <a:ahLst/>
            <a:cxnLst/>
            <a:rect r="r" b="b" t="t" l="l"/>
            <a:pathLst>
              <a:path h="2938373" w="6138721">
                <a:moveTo>
                  <a:pt x="0" y="0"/>
                </a:moveTo>
                <a:lnTo>
                  <a:pt x="6138721" y="0"/>
                </a:lnTo>
                <a:lnTo>
                  <a:pt x="6138721" y="2938373"/>
                </a:lnTo>
                <a:lnTo>
                  <a:pt x="0" y="29383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382355" y="5476065"/>
            <a:ext cx="8011065" cy="3112733"/>
          </a:xfrm>
          <a:custGeom>
            <a:avLst/>
            <a:gdLst/>
            <a:ahLst/>
            <a:cxnLst/>
            <a:rect r="r" b="b" t="t" l="l"/>
            <a:pathLst>
              <a:path h="3112733" w="8011065">
                <a:moveTo>
                  <a:pt x="0" y="0"/>
                </a:moveTo>
                <a:lnTo>
                  <a:pt x="8011064" y="0"/>
                </a:lnTo>
                <a:lnTo>
                  <a:pt x="8011064" y="3112733"/>
                </a:lnTo>
                <a:lnTo>
                  <a:pt x="0" y="31127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0" id="20"/>
          <p:cNvSpPr txBox="true"/>
          <p:nvPr/>
        </p:nvSpPr>
        <p:spPr>
          <a:xfrm rot="0">
            <a:off x="536130" y="2813275"/>
            <a:ext cx="5223166" cy="6657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200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Purpose:</a:t>
            </a:r>
            <a:r>
              <a:rPr lang="en-US" sz="2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A probabilistic data structure used for efficient membership testing with support for counting.</a:t>
            </a:r>
          </a:p>
          <a:p>
            <a:pPr algn="l">
              <a:lnSpc>
                <a:spcPts val="2640"/>
              </a:lnSpc>
            </a:pPr>
          </a:p>
          <a:p>
            <a:pPr algn="l">
              <a:lnSpc>
                <a:spcPts val="2640"/>
              </a:lnSpc>
            </a:pPr>
            <a:r>
              <a:rPr lang="en-US" sz="2200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Why Cho</a:t>
            </a:r>
            <a:r>
              <a:rPr lang="en-US" sz="2200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sen:</a:t>
            </a:r>
            <a:r>
              <a:rPr lang="en-US" sz="2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It allows for approximate set membership queries with low memory usage, making it ideal for large-scale datasets.</a:t>
            </a:r>
          </a:p>
          <a:p>
            <a:pPr algn="l">
              <a:lnSpc>
                <a:spcPts val="2640"/>
              </a:lnSpc>
            </a:pPr>
          </a:p>
          <a:p>
            <a:pPr algn="l">
              <a:lnSpc>
                <a:spcPts val="2640"/>
              </a:lnSpc>
            </a:pPr>
            <a:r>
              <a:rPr lang="en-US" sz="2200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How It Supports the Solution:</a:t>
            </a:r>
          </a:p>
          <a:p>
            <a:pPr algn="l" marL="474981" indent="-237491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Stores document signatures efficiently.</a:t>
            </a:r>
          </a:p>
          <a:p>
            <a:pPr algn="l" marL="474981" indent="-237491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Supports operations like adding elements, checking for possible containment, and removing elements.</a:t>
            </a:r>
          </a:p>
          <a:p>
            <a:pPr algn="l" marL="474981" indent="-237491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Reduces false positives while maintaining scalability</a:t>
            </a:r>
          </a:p>
          <a:p>
            <a:pPr algn="l">
              <a:lnSpc>
                <a:spcPts val="2640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595391" y="1732070"/>
            <a:ext cx="516390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Counting Bloom Filter (CBF)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860311" y="305544"/>
            <a:ext cx="14567377" cy="1298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KEY DATA STRUCTURES USED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0080" y="2698915"/>
            <a:ext cx="5574329" cy="4166100"/>
            <a:chOff x="0" y="0"/>
            <a:chExt cx="1468136" cy="10972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68136" cy="1097245"/>
            </a:xfrm>
            <a:custGeom>
              <a:avLst/>
              <a:gdLst/>
              <a:ahLst/>
              <a:cxnLst/>
              <a:rect r="r" b="b" t="t" l="l"/>
              <a:pathLst>
                <a:path h="1097245" w="1468136">
                  <a:moveTo>
                    <a:pt x="27777" y="0"/>
                  </a:moveTo>
                  <a:lnTo>
                    <a:pt x="1440359" y="0"/>
                  </a:lnTo>
                  <a:cubicBezTo>
                    <a:pt x="1455700" y="0"/>
                    <a:pt x="1468136" y="12436"/>
                    <a:pt x="1468136" y="27777"/>
                  </a:cubicBezTo>
                  <a:lnTo>
                    <a:pt x="1468136" y="1069467"/>
                  </a:lnTo>
                  <a:cubicBezTo>
                    <a:pt x="1468136" y="1084808"/>
                    <a:pt x="1455700" y="1097245"/>
                    <a:pt x="1440359" y="1097245"/>
                  </a:cubicBezTo>
                  <a:lnTo>
                    <a:pt x="27777" y="1097245"/>
                  </a:lnTo>
                  <a:cubicBezTo>
                    <a:pt x="12436" y="1097245"/>
                    <a:pt x="0" y="1084808"/>
                    <a:pt x="0" y="1069467"/>
                  </a:cubicBezTo>
                  <a:lnTo>
                    <a:pt x="0" y="27777"/>
                  </a:lnTo>
                  <a:cubicBezTo>
                    <a:pt x="0" y="12436"/>
                    <a:pt x="12436" y="0"/>
                    <a:pt x="2777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1468136" cy="11734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10080" y="1568039"/>
            <a:ext cx="5574329" cy="918613"/>
            <a:chOff x="0" y="0"/>
            <a:chExt cx="1468136" cy="24193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68136" cy="241939"/>
            </a:xfrm>
            <a:custGeom>
              <a:avLst/>
              <a:gdLst/>
              <a:ahLst/>
              <a:cxnLst/>
              <a:rect r="r" b="b" t="t" l="l"/>
              <a:pathLst>
                <a:path h="241939" w="1468136">
                  <a:moveTo>
                    <a:pt x="27777" y="0"/>
                  </a:moveTo>
                  <a:lnTo>
                    <a:pt x="1440359" y="0"/>
                  </a:lnTo>
                  <a:cubicBezTo>
                    <a:pt x="1455700" y="0"/>
                    <a:pt x="1468136" y="12436"/>
                    <a:pt x="1468136" y="27777"/>
                  </a:cubicBezTo>
                  <a:lnTo>
                    <a:pt x="1468136" y="214162"/>
                  </a:lnTo>
                  <a:cubicBezTo>
                    <a:pt x="1468136" y="229503"/>
                    <a:pt x="1455700" y="241939"/>
                    <a:pt x="1440359" y="241939"/>
                  </a:cubicBezTo>
                  <a:lnTo>
                    <a:pt x="27777" y="241939"/>
                  </a:lnTo>
                  <a:cubicBezTo>
                    <a:pt x="12436" y="241939"/>
                    <a:pt x="0" y="229503"/>
                    <a:pt x="0" y="214162"/>
                  </a:cubicBezTo>
                  <a:lnTo>
                    <a:pt x="0" y="27777"/>
                  </a:lnTo>
                  <a:cubicBezTo>
                    <a:pt x="0" y="12436"/>
                    <a:pt x="12436" y="0"/>
                    <a:pt x="27777" y="0"/>
                  </a:cubicBezTo>
                  <a:close/>
                </a:path>
              </a:pathLst>
            </a:custGeom>
            <a:solidFill>
              <a:srgbClr val="000000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1468136" cy="3181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5400000">
            <a:off x="8752731" y="-8752731"/>
            <a:ext cx="782539" cy="18288000"/>
            <a:chOff x="0" y="0"/>
            <a:chExt cx="206101" cy="48165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6101" cy="4816592"/>
            </a:xfrm>
            <a:custGeom>
              <a:avLst/>
              <a:gdLst/>
              <a:ahLst/>
              <a:cxnLst/>
              <a:rect r="r" b="b" t="t" l="l"/>
              <a:pathLst>
                <a:path h="4816592" w="206101">
                  <a:moveTo>
                    <a:pt x="0" y="0"/>
                  </a:moveTo>
                  <a:lnTo>
                    <a:pt x="206101" y="0"/>
                  </a:lnTo>
                  <a:lnTo>
                    <a:pt x="206101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206101" cy="4892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8752731" y="-8115300"/>
            <a:ext cx="782539" cy="18288000"/>
            <a:chOff x="0" y="0"/>
            <a:chExt cx="206101" cy="481659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6101" cy="4816592"/>
            </a:xfrm>
            <a:custGeom>
              <a:avLst/>
              <a:gdLst/>
              <a:ahLst/>
              <a:cxnLst/>
              <a:rect r="r" b="b" t="t" l="l"/>
              <a:pathLst>
                <a:path h="4816592" w="206101">
                  <a:moveTo>
                    <a:pt x="0" y="0"/>
                  </a:moveTo>
                  <a:lnTo>
                    <a:pt x="206101" y="0"/>
                  </a:lnTo>
                  <a:lnTo>
                    <a:pt x="206101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206101" cy="4892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8828931" y="828636"/>
            <a:ext cx="630139" cy="18288000"/>
            <a:chOff x="0" y="0"/>
            <a:chExt cx="165962" cy="481659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5962" cy="4816592"/>
            </a:xfrm>
            <a:custGeom>
              <a:avLst/>
              <a:gdLst/>
              <a:ahLst/>
              <a:cxnLst/>
              <a:rect r="r" b="b" t="t" l="l"/>
              <a:pathLst>
                <a:path h="4816592" w="165962">
                  <a:moveTo>
                    <a:pt x="0" y="0"/>
                  </a:moveTo>
                  <a:lnTo>
                    <a:pt x="165962" y="0"/>
                  </a:lnTo>
                  <a:lnTo>
                    <a:pt x="165962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165962" cy="4892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6459816" y="1798745"/>
            <a:ext cx="6600451" cy="2821693"/>
          </a:xfrm>
          <a:custGeom>
            <a:avLst/>
            <a:gdLst/>
            <a:ahLst/>
            <a:cxnLst/>
            <a:rect r="r" b="b" t="t" l="l"/>
            <a:pathLst>
              <a:path h="2821693" w="6600451">
                <a:moveTo>
                  <a:pt x="0" y="0"/>
                </a:moveTo>
                <a:lnTo>
                  <a:pt x="6600451" y="0"/>
                </a:lnTo>
                <a:lnTo>
                  <a:pt x="6600451" y="2821693"/>
                </a:lnTo>
                <a:lnTo>
                  <a:pt x="0" y="28216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6459816" y="4810938"/>
            <a:ext cx="6600451" cy="2854695"/>
          </a:xfrm>
          <a:custGeom>
            <a:avLst/>
            <a:gdLst/>
            <a:ahLst/>
            <a:cxnLst/>
            <a:rect r="r" b="b" t="t" l="l"/>
            <a:pathLst>
              <a:path h="2854695" w="6600451">
                <a:moveTo>
                  <a:pt x="0" y="0"/>
                </a:moveTo>
                <a:lnTo>
                  <a:pt x="6600451" y="0"/>
                </a:lnTo>
                <a:lnTo>
                  <a:pt x="6600451" y="2854695"/>
                </a:lnTo>
                <a:lnTo>
                  <a:pt x="0" y="28546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6459816" y="7729485"/>
            <a:ext cx="7678625" cy="1775682"/>
          </a:xfrm>
          <a:custGeom>
            <a:avLst/>
            <a:gdLst/>
            <a:ahLst/>
            <a:cxnLst/>
            <a:rect r="r" b="b" t="t" l="l"/>
            <a:pathLst>
              <a:path h="1775682" w="7678625">
                <a:moveTo>
                  <a:pt x="0" y="0"/>
                </a:moveTo>
                <a:lnTo>
                  <a:pt x="7678625" y="0"/>
                </a:lnTo>
                <a:lnTo>
                  <a:pt x="7678625" y="1775682"/>
                </a:lnTo>
                <a:lnTo>
                  <a:pt x="0" y="17756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3204367" y="1733358"/>
            <a:ext cx="4801196" cy="5866888"/>
            <a:chOff x="0" y="0"/>
            <a:chExt cx="1264513" cy="154518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64513" cy="1545189"/>
            </a:xfrm>
            <a:custGeom>
              <a:avLst/>
              <a:gdLst/>
              <a:ahLst/>
              <a:cxnLst/>
              <a:rect r="r" b="b" t="t" l="l"/>
              <a:pathLst>
                <a:path h="1545189" w="1264513">
                  <a:moveTo>
                    <a:pt x="32250" y="0"/>
                  </a:moveTo>
                  <a:lnTo>
                    <a:pt x="1232263" y="0"/>
                  </a:lnTo>
                  <a:cubicBezTo>
                    <a:pt x="1250074" y="0"/>
                    <a:pt x="1264513" y="14439"/>
                    <a:pt x="1264513" y="32250"/>
                  </a:cubicBezTo>
                  <a:lnTo>
                    <a:pt x="1264513" y="1512939"/>
                  </a:lnTo>
                  <a:cubicBezTo>
                    <a:pt x="1264513" y="1530750"/>
                    <a:pt x="1250074" y="1545189"/>
                    <a:pt x="1232263" y="1545189"/>
                  </a:cubicBezTo>
                  <a:lnTo>
                    <a:pt x="32250" y="1545189"/>
                  </a:lnTo>
                  <a:cubicBezTo>
                    <a:pt x="14439" y="1545189"/>
                    <a:pt x="0" y="1530750"/>
                    <a:pt x="0" y="1512939"/>
                  </a:cubicBezTo>
                  <a:lnTo>
                    <a:pt x="0" y="32250"/>
                  </a:lnTo>
                  <a:cubicBezTo>
                    <a:pt x="0" y="14439"/>
                    <a:pt x="14439" y="0"/>
                    <a:pt x="3225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1264513" cy="16213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3362579" y="1923685"/>
            <a:ext cx="4473440" cy="5028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4"/>
              </a:lnSpc>
            </a:pPr>
            <a:r>
              <a:rPr lang="en-US" sz="177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Hash Function in </a:t>
            </a:r>
            <a:r>
              <a:rPr lang="en-US" sz="1778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MinHash</a:t>
            </a:r>
            <a:r>
              <a:rPr lang="en-US" sz="177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:</a:t>
            </a:r>
          </a:p>
          <a:p>
            <a:pPr algn="l">
              <a:lnSpc>
                <a:spcPts val="2134"/>
              </a:lnSpc>
            </a:pPr>
          </a:p>
          <a:p>
            <a:pPr algn="l">
              <a:lnSpc>
                <a:spcPts val="2134"/>
              </a:lnSpc>
            </a:pPr>
          </a:p>
          <a:p>
            <a:pPr algn="l">
              <a:lnSpc>
                <a:spcPts val="2134"/>
              </a:lnSpc>
            </a:pPr>
            <a:r>
              <a:rPr lang="en-US" sz="177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This function ensures that each element in the set is mapped to a uniformly distributed hash value.</a:t>
            </a:r>
          </a:p>
          <a:p>
            <a:pPr algn="l">
              <a:lnSpc>
                <a:spcPts val="2134"/>
              </a:lnSpc>
            </a:pPr>
          </a:p>
          <a:p>
            <a:pPr algn="l">
              <a:lnSpc>
                <a:spcPts val="2134"/>
              </a:lnSpc>
            </a:pPr>
            <a:r>
              <a:rPr lang="en-US" sz="177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Jaccard Similarity:</a:t>
            </a:r>
          </a:p>
          <a:p>
            <a:pPr algn="l">
              <a:lnSpc>
                <a:spcPts val="2134"/>
              </a:lnSpc>
            </a:pPr>
          </a:p>
          <a:p>
            <a:pPr algn="l">
              <a:lnSpc>
                <a:spcPts val="2134"/>
              </a:lnSpc>
            </a:pPr>
            <a:r>
              <a:rPr lang="en-US" sz="177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The Jaccard Similarity between two sets A and B is approximated using MinHash signatures:</a:t>
            </a:r>
          </a:p>
          <a:p>
            <a:pPr algn="l">
              <a:lnSpc>
                <a:spcPts val="2134"/>
              </a:lnSpc>
            </a:pPr>
          </a:p>
          <a:p>
            <a:pPr algn="l">
              <a:lnSpc>
                <a:spcPts val="2134"/>
              </a:lnSpc>
            </a:pPr>
          </a:p>
          <a:p>
            <a:pPr algn="l">
              <a:lnSpc>
                <a:spcPts val="2134"/>
              </a:lnSpc>
            </a:pPr>
          </a:p>
          <a:p>
            <a:pPr algn="l">
              <a:lnSpc>
                <a:spcPts val="2134"/>
              </a:lnSpc>
            </a:pPr>
          </a:p>
          <a:p>
            <a:pPr algn="l">
              <a:lnSpc>
                <a:spcPts val="2134"/>
              </a:lnSpc>
            </a:pPr>
            <a:r>
              <a:rPr lang="en-US" sz="177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which in our context is:</a:t>
            </a:r>
          </a:p>
          <a:p>
            <a:pPr algn="l">
              <a:lnSpc>
                <a:spcPts val="2134"/>
              </a:lnSpc>
            </a:pPr>
          </a:p>
          <a:p>
            <a:pPr algn="l">
              <a:lnSpc>
                <a:spcPts val="2134"/>
              </a:lnSpc>
            </a:pP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14321979" y="2396568"/>
            <a:ext cx="2400449" cy="302347"/>
          </a:xfrm>
          <a:custGeom>
            <a:avLst/>
            <a:gdLst/>
            <a:ahLst/>
            <a:cxnLst/>
            <a:rect r="r" b="b" t="t" l="l"/>
            <a:pathLst>
              <a:path h="302347" w="2400449">
                <a:moveTo>
                  <a:pt x="0" y="0"/>
                </a:moveTo>
                <a:lnTo>
                  <a:pt x="2400449" y="0"/>
                </a:lnTo>
                <a:lnTo>
                  <a:pt x="2400449" y="302347"/>
                </a:lnTo>
                <a:lnTo>
                  <a:pt x="0" y="3023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4138441" y="6639679"/>
            <a:ext cx="3006728" cy="450673"/>
          </a:xfrm>
          <a:custGeom>
            <a:avLst/>
            <a:gdLst/>
            <a:ahLst/>
            <a:cxnLst/>
            <a:rect r="r" b="b" t="t" l="l"/>
            <a:pathLst>
              <a:path h="450673" w="3006728">
                <a:moveTo>
                  <a:pt x="0" y="0"/>
                </a:moveTo>
                <a:lnTo>
                  <a:pt x="3006729" y="0"/>
                </a:lnTo>
                <a:lnTo>
                  <a:pt x="3006729" y="450673"/>
                </a:lnTo>
                <a:lnTo>
                  <a:pt x="0" y="4506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4569543" y="5227895"/>
            <a:ext cx="2059512" cy="805896"/>
          </a:xfrm>
          <a:custGeom>
            <a:avLst/>
            <a:gdLst/>
            <a:ahLst/>
            <a:cxnLst/>
            <a:rect r="r" b="b" t="t" l="l"/>
            <a:pathLst>
              <a:path h="805896" w="2059512">
                <a:moveTo>
                  <a:pt x="0" y="0"/>
                </a:moveTo>
                <a:lnTo>
                  <a:pt x="2059512" y="0"/>
                </a:lnTo>
                <a:lnTo>
                  <a:pt x="2059512" y="805896"/>
                </a:lnTo>
                <a:lnTo>
                  <a:pt x="0" y="80589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536130" y="2813275"/>
            <a:ext cx="5223166" cy="432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200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Purpose:</a:t>
            </a:r>
            <a:r>
              <a:rPr lang="en-US" sz="2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A technique for estimating the Jaccard similarity between sets.</a:t>
            </a:r>
          </a:p>
          <a:p>
            <a:pPr algn="l">
              <a:lnSpc>
                <a:spcPts val="2640"/>
              </a:lnSpc>
            </a:pPr>
          </a:p>
          <a:p>
            <a:pPr algn="l">
              <a:lnSpc>
                <a:spcPts val="2640"/>
              </a:lnSpc>
            </a:pPr>
            <a:r>
              <a:rPr lang="en-US" sz="2200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Why Cho</a:t>
            </a:r>
            <a:r>
              <a:rPr lang="en-US" sz="2200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sen:</a:t>
            </a:r>
            <a:r>
              <a:rPr lang="en-US" sz="2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It provides a compact representation of sets, enabling efficient similarity comparisons.</a:t>
            </a:r>
          </a:p>
          <a:p>
            <a:pPr algn="l">
              <a:lnSpc>
                <a:spcPts val="2640"/>
              </a:lnSpc>
            </a:pPr>
          </a:p>
          <a:p>
            <a:pPr algn="l">
              <a:lnSpc>
                <a:spcPts val="2640"/>
              </a:lnSpc>
            </a:pPr>
            <a:r>
              <a:rPr lang="en-US" sz="2200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How It Supports the Solution:</a:t>
            </a:r>
          </a:p>
          <a:p>
            <a:pPr algn="l" marL="474981" indent="-237491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Generates fixed-length signatures for documents.</a:t>
            </a:r>
          </a:p>
          <a:p>
            <a:pPr algn="l" marL="474981" indent="-237491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F</a:t>
            </a:r>
            <a:r>
              <a:rPr lang="en-US" sz="2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acilitates fast similarity calculations between documents.</a:t>
            </a:r>
          </a:p>
          <a:p>
            <a:pPr algn="l">
              <a:lnSpc>
                <a:spcPts val="2640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595391" y="1732070"/>
            <a:ext cx="516390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MinHash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860311" y="305544"/>
            <a:ext cx="14567377" cy="1298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KEY DATA STRUCTURES USED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0080" y="2698915"/>
            <a:ext cx="5574329" cy="4664970"/>
            <a:chOff x="0" y="0"/>
            <a:chExt cx="1468136" cy="12286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68136" cy="1228634"/>
            </a:xfrm>
            <a:custGeom>
              <a:avLst/>
              <a:gdLst/>
              <a:ahLst/>
              <a:cxnLst/>
              <a:rect r="r" b="b" t="t" l="l"/>
              <a:pathLst>
                <a:path h="1228634" w="1468136">
                  <a:moveTo>
                    <a:pt x="27777" y="0"/>
                  </a:moveTo>
                  <a:lnTo>
                    <a:pt x="1440359" y="0"/>
                  </a:lnTo>
                  <a:cubicBezTo>
                    <a:pt x="1455700" y="0"/>
                    <a:pt x="1468136" y="12436"/>
                    <a:pt x="1468136" y="27777"/>
                  </a:cubicBezTo>
                  <a:lnTo>
                    <a:pt x="1468136" y="1200857"/>
                  </a:lnTo>
                  <a:cubicBezTo>
                    <a:pt x="1468136" y="1216198"/>
                    <a:pt x="1455700" y="1228634"/>
                    <a:pt x="1440359" y="1228634"/>
                  </a:cubicBezTo>
                  <a:lnTo>
                    <a:pt x="27777" y="1228634"/>
                  </a:lnTo>
                  <a:cubicBezTo>
                    <a:pt x="12436" y="1228634"/>
                    <a:pt x="0" y="1216198"/>
                    <a:pt x="0" y="1200857"/>
                  </a:cubicBezTo>
                  <a:lnTo>
                    <a:pt x="0" y="27777"/>
                  </a:lnTo>
                  <a:cubicBezTo>
                    <a:pt x="0" y="12436"/>
                    <a:pt x="12436" y="0"/>
                    <a:pt x="2777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1468136" cy="13048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10080" y="1568039"/>
            <a:ext cx="5574329" cy="918613"/>
            <a:chOff x="0" y="0"/>
            <a:chExt cx="1468136" cy="24193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68136" cy="241939"/>
            </a:xfrm>
            <a:custGeom>
              <a:avLst/>
              <a:gdLst/>
              <a:ahLst/>
              <a:cxnLst/>
              <a:rect r="r" b="b" t="t" l="l"/>
              <a:pathLst>
                <a:path h="241939" w="1468136">
                  <a:moveTo>
                    <a:pt x="27777" y="0"/>
                  </a:moveTo>
                  <a:lnTo>
                    <a:pt x="1440359" y="0"/>
                  </a:lnTo>
                  <a:cubicBezTo>
                    <a:pt x="1455700" y="0"/>
                    <a:pt x="1468136" y="12436"/>
                    <a:pt x="1468136" y="27777"/>
                  </a:cubicBezTo>
                  <a:lnTo>
                    <a:pt x="1468136" y="214162"/>
                  </a:lnTo>
                  <a:cubicBezTo>
                    <a:pt x="1468136" y="229503"/>
                    <a:pt x="1455700" y="241939"/>
                    <a:pt x="1440359" y="241939"/>
                  </a:cubicBezTo>
                  <a:lnTo>
                    <a:pt x="27777" y="241939"/>
                  </a:lnTo>
                  <a:cubicBezTo>
                    <a:pt x="12436" y="241939"/>
                    <a:pt x="0" y="229503"/>
                    <a:pt x="0" y="214162"/>
                  </a:cubicBezTo>
                  <a:lnTo>
                    <a:pt x="0" y="27777"/>
                  </a:lnTo>
                  <a:cubicBezTo>
                    <a:pt x="0" y="12436"/>
                    <a:pt x="12436" y="0"/>
                    <a:pt x="27777" y="0"/>
                  </a:cubicBezTo>
                  <a:close/>
                </a:path>
              </a:pathLst>
            </a:custGeom>
            <a:solidFill>
              <a:srgbClr val="000000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1468136" cy="3181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5400000">
            <a:off x="8752731" y="-8752731"/>
            <a:ext cx="782539" cy="18288000"/>
            <a:chOff x="0" y="0"/>
            <a:chExt cx="206101" cy="48165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6101" cy="4816592"/>
            </a:xfrm>
            <a:custGeom>
              <a:avLst/>
              <a:gdLst/>
              <a:ahLst/>
              <a:cxnLst/>
              <a:rect r="r" b="b" t="t" l="l"/>
              <a:pathLst>
                <a:path h="4816592" w="206101">
                  <a:moveTo>
                    <a:pt x="0" y="0"/>
                  </a:moveTo>
                  <a:lnTo>
                    <a:pt x="206101" y="0"/>
                  </a:lnTo>
                  <a:lnTo>
                    <a:pt x="206101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206101" cy="4892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8752731" y="-8115300"/>
            <a:ext cx="782539" cy="18288000"/>
            <a:chOff x="0" y="0"/>
            <a:chExt cx="206101" cy="481659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6101" cy="4816592"/>
            </a:xfrm>
            <a:custGeom>
              <a:avLst/>
              <a:gdLst/>
              <a:ahLst/>
              <a:cxnLst/>
              <a:rect r="r" b="b" t="t" l="l"/>
              <a:pathLst>
                <a:path h="4816592" w="206101">
                  <a:moveTo>
                    <a:pt x="0" y="0"/>
                  </a:moveTo>
                  <a:lnTo>
                    <a:pt x="206101" y="0"/>
                  </a:lnTo>
                  <a:lnTo>
                    <a:pt x="206101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206101" cy="4892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8924181" y="923886"/>
            <a:ext cx="439639" cy="18288000"/>
            <a:chOff x="0" y="0"/>
            <a:chExt cx="115790" cy="481659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5790" cy="4816592"/>
            </a:xfrm>
            <a:custGeom>
              <a:avLst/>
              <a:gdLst/>
              <a:ahLst/>
              <a:cxnLst/>
              <a:rect r="r" b="b" t="t" l="l"/>
              <a:pathLst>
                <a:path h="4816592" w="115790">
                  <a:moveTo>
                    <a:pt x="0" y="0"/>
                  </a:moveTo>
                  <a:lnTo>
                    <a:pt x="115790" y="0"/>
                  </a:lnTo>
                  <a:lnTo>
                    <a:pt x="115790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115790" cy="4892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810281" y="1757193"/>
            <a:ext cx="6195283" cy="6251837"/>
            <a:chOff x="0" y="0"/>
            <a:chExt cx="1631679" cy="164657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631679" cy="1646574"/>
            </a:xfrm>
            <a:custGeom>
              <a:avLst/>
              <a:gdLst/>
              <a:ahLst/>
              <a:cxnLst/>
              <a:rect r="r" b="b" t="t" l="l"/>
              <a:pathLst>
                <a:path h="1646574" w="1631679">
                  <a:moveTo>
                    <a:pt x="24993" y="0"/>
                  </a:moveTo>
                  <a:lnTo>
                    <a:pt x="1606687" y="0"/>
                  </a:lnTo>
                  <a:cubicBezTo>
                    <a:pt x="1620490" y="0"/>
                    <a:pt x="1631679" y="11190"/>
                    <a:pt x="1631679" y="24993"/>
                  </a:cubicBezTo>
                  <a:lnTo>
                    <a:pt x="1631679" y="1621582"/>
                  </a:lnTo>
                  <a:cubicBezTo>
                    <a:pt x="1631679" y="1635385"/>
                    <a:pt x="1620490" y="1646574"/>
                    <a:pt x="1606687" y="1646574"/>
                  </a:cubicBezTo>
                  <a:lnTo>
                    <a:pt x="24993" y="1646574"/>
                  </a:lnTo>
                  <a:cubicBezTo>
                    <a:pt x="11190" y="1646574"/>
                    <a:pt x="0" y="1635385"/>
                    <a:pt x="0" y="1621582"/>
                  </a:cubicBezTo>
                  <a:lnTo>
                    <a:pt x="0" y="24993"/>
                  </a:lnTo>
                  <a:cubicBezTo>
                    <a:pt x="0" y="11190"/>
                    <a:pt x="11190" y="0"/>
                    <a:pt x="2499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1631679" cy="17227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1986415" y="1975121"/>
            <a:ext cx="5843015" cy="5098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47"/>
              </a:lnSpc>
            </a:pPr>
            <a:r>
              <a:rPr lang="en-US" sz="178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The hash function used in </a:t>
            </a:r>
            <a:r>
              <a:rPr lang="en-US" sz="1789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Rabin-Karp</a:t>
            </a:r>
            <a:r>
              <a:rPr lang="en-US" sz="178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:</a:t>
            </a:r>
          </a:p>
          <a:p>
            <a:pPr algn="l">
              <a:lnSpc>
                <a:spcPts val="2147"/>
              </a:lnSpc>
            </a:pPr>
          </a:p>
          <a:p>
            <a:pPr algn="l">
              <a:lnSpc>
                <a:spcPts val="2147"/>
              </a:lnSpc>
            </a:pPr>
          </a:p>
          <a:p>
            <a:pPr algn="l">
              <a:lnSpc>
                <a:spcPts val="2147"/>
              </a:lnSpc>
            </a:pPr>
          </a:p>
          <a:p>
            <a:pPr algn="l">
              <a:lnSpc>
                <a:spcPts val="2147"/>
              </a:lnSpc>
            </a:pPr>
          </a:p>
          <a:p>
            <a:pPr algn="l">
              <a:lnSpc>
                <a:spcPts val="2147"/>
              </a:lnSpc>
            </a:pPr>
            <a:r>
              <a:rPr lang="en-US" sz="178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This function ensures that each k-gram is mapped to a unique hash value, enabling efficient substring matching.</a:t>
            </a:r>
          </a:p>
          <a:p>
            <a:pPr algn="l">
              <a:lnSpc>
                <a:spcPts val="2147"/>
              </a:lnSpc>
            </a:pPr>
          </a:p>
          <a:p>
            <a:pPr algn="l">
              <a:lnSpc>
                <a:spcPts val="2147"/>
              </a:lnSpc>
            </a:pPr>
            <a:r>
              <a:rPr lang="en-US" sz="178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Di</a:t>
            </a:r>
            <a:r>
              <a:rPr lang="en-US" sz="178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ce's Coefficient for Similarity:</a:t>
            </a:r>
          </a:p>
          <a:p>
            <a:pPr algn="l">
              <a:lnSpc>
                <a:spcPts val="2147"/>
              </a:lnSpc>
            </a:pPr>
          </a:p>
          <a:p>
            <a:pPr algn="l">
              <a:lnSpc>
                <a:spcPts val="2147"/>
              </a:lnSpc>
            </a:pPr>
          </a:p>
          <a:p>
            <a:pPr algn="l">
              <a:lnSpc>
                <a:spcPts val="2147"/>
              </a:lnSpc>
            </a:pPr>
          </a:p>
          <a:p>
            <a:pPr algn="l">
              <a:lnSpc>
                <a:spcPts val="2147"/>
              </a:lnSpc>
            </a:pPr>
          </a:p>
          <a:p>
            <a:pPr algn="l">
              <a:lnSpc>
                <a:spcPts val="2147"/>
              </a:lnSpc>
            </a:pPr>
          </a:p>
          <a:p>
            <a:pPr algn="l">
              <a:lnSpc>
                <a:spcPts val="2147"/>
              </a:lnSpc>
            </a:pPr>
            <a:r>
              <a:rPr lang="en-US" sz="178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This formula efficiently measures the similarity between two documents based on their hashed k-grams.</a:t>
            </a:r>
          </a:p>
          <a:p>
            <a:pPr algn="l">
              <a:lnSpc>
                <a:spcPts val="2147"/>
              </a:lnSpc>
            </a:pP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5969602" y="1798745"/>
            <a:ext cx="5631128" cy="4096646"/>
          </a:xfrm>
          <a:custGeom>
            <a:avLst/>
            <a:gdLst/>
            <a:ahLst/>
            <a:cxnLst/>
            <a:rect r="r" b="b" t="t" l="l"/>
            <a:pathLst>
              <a:path h="4096646" w="5631128">
                <a:moveTo>
                  <a:pt x="0" y="0"/>
                </a:moveTo>
                <a:lnTo>
                  <a:pt x="5631129" y="0"/>
                </a:lnTo>
                <a:lnTo>
                  <a:pt x="5631129" y="4096646"/>
                </a:lnTo>
                <a:lnTo>
                  <a:pt x="0" y="40966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5969602" y="5938541"/>
            <a:ext cx="5046694" cy="2070489"/>
          </a:xfrm>
          <a:custGeom>
            <a:avLst/>
            <a:gdLst/>
            <a:ahLst/>
            <a:cxnLst/>
            <a:rect r="r" b="b" t="t" l="l"/>
            <a:pathLst>
              <a:path h="2070489" w="5046694">
                <a:moveTo>
                  <a:pt x="0" y="0"/>
                </a:moveTo>
                <a:lnTo>
                  <a:pt x="5046695" y="0"/>
                </a:lnTo>
                <a:lnTo>
                  <a:pt x="5046695" y="2070489"/>
                </a:lnTo>
                <a:lnTo>
                  <a:pt x="0" y="20704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19" r="0" b="-119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3526838" y="5031400"/>
            <a:ext cx="2762168" cy="804175"/>
          </a:xfrm>
          <a:custGeom>
            <a:avLst/>
            <a:gdLst/>
            <a:ahLst/>
            <a:cxnLst/>
            <a:rect r="r" b="b" t="t" l="l"/>
            <a:pathLst>
              <a:path h="804175" w="2762168">
                <a:moveTo>
                  <a:pt x="0" y="0"/>
                </a:moveTo>
                <a:lnTo>
                  <a:pt x="2762168" y="0"/>
                </a:lnTo>
                <a:lnTo>
                  <a:pt x="2762168" y="804175"/>
                </a:lnTo>
                <a:lnTo>
                  <a:pt x="0" y="8041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310080" y="8100834"/>
            <a:ext cx="7667610" cy="1648536"/>
          </a:xfrm>
          <a:custGeom>
            <a:avLst/>
            <a:gdLst/>
            <a:ahLst/>
            <a:cxnLst/>
            <a:rect r="r" b="b" t="t" l="l"/>
            <a:pathLst>
              <a:path h="1648536" w="7667610">
                <a:moveTo>
                  <a:pt x="0" y="0"/>
                </a:moveTo>
                <a:lnTo>
                  <a:pt x="7667610" y="0"/>
                </a:lnTo>
                <a:lnTo>
                  <a:pt x="7667610" y="1648536"/>
                </a:lnTo>
                <a:lnTo>
                  <a:pt x="0" y="16485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3390468" y="2486651"/>
            <a:ext cx="3034908" cy="633182"/>
          </a:xfrm>
          <a:custGeom>
            <a:avLst/>
            <a:gdLst/>
            <a:ahLst/>
            <a:cxnLst/>
            <a:rect r="r" b="b" t="t" l="l"/>
            <a:pathLst>
              <a:path h="633182" w="3034908">
                <a:moveTo>
                  <a:pt x="0" y="0"/>
                </a:moveTo>
                <a:lnTo>
                  <a:pt x="3034908" y="0"/>
                </a:lnTo>
                <a:lnTo>
                  <a:pt x="3034908" y="633183"/>
                </a:lnTo>
                <a:lnTo>
                  <a:pt x="0" y="6331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536130" y="2813275"/>
            <a:ext cx="5223166" cy="465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200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Purpose: </a:t>
            </a:r>
            <a:r>
              <a:rPr lang="en-US" sz="2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 rolling hash algorithm used for substring matching and k-gram hashing.</a:t>
            </a:r>
          </a:p>
          <a:p>
            <a:pPr algn="l">
              <a:lnSpc>
                <a:spcPts val="2640"/>
              </a:lnSpc>
            </a:pPr>
          </a:p>
          <a:p>
            <a:pPr algn="l">
              <a:lnSpc>
                <a:spcPts val="2640"/>
              </a:lnSpc>
            </a:pPr>
            <a:r>
              <a:rPr lang="en-US" sz="2200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Why Cho</a:t>
            </a:r>
            <a:r>
              <a:rPr lang="en-US" sz="2200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sen: </a:t>
            </a:r>
            <a:r>
              <a:rPr lang="en-US" sz="2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Efficiently computes hashes for k-grams, which are critical for document comparison.</a:t>
            </a:r>
          </a:p>
          <a:p>
            <a:pPr algn="l">
              <a:lnSpc>
                <a:spcPts val="2640"/>
              </a:lnSpc>
            </a:pPr>
          </a:p>
          <a:p>
            <a:pPr algn="l">
              <a:lnSpc>
                <a:spcPts val="2640"/>
              </a:lnSpc>
            </a:pPr>
            <a:r>
              <a:rPr lang="en-US" sz="2200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How It Supports the Solution:</a:t>
            </a:r>
          </a:p>
          <a:p>
            <a:pPr algn="l" marL="474981" indent="-237491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Preprocesses documents into k-grams and computes their hashes.</a:t>
            </a:r>
          </a:p>
          <a:p>
            <a:pPr algn="l" marL="474981" indent="-237491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</a:t>
            </a:r>
            <a:r>
              <a:rPr lang="en-US" sz="2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alculates similarity scores using Dice's coefficient.</a:t>
            </a:r>
          </a:p>
          <a:p>
            <a:pPr algn="l">
              <a:lnSpc>
                <a:spcPts val="2640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595391" y="1732070"/>
            <a:ext cx="516390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Rabin Karp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860311" y="305544"/>
            <a:ext cx="14567377" cy="1298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KEY DATA STRUCTURES USED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986415" y="8111962"/>
            <a:ext cx="5574329" cy="1824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73228" indent="-186614" lvl="1">
              <a:lnSpc>
                <a:spcPts val="2074"/>
              </a:lnSpc>
              <a:buFont typeface="Arial"/>
              <a:buChar char="•"/>
            </a:pPr>
            <a:r>
              <a:rPr lang="en-US" sz="172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 = k-gram (length k substring)</a:t>
            </a:r>
          </a:p>
          <a:p>
            <a:pPr algn="l" marL="373228" indent="-186614" lvl="1">
              <a:lnSpc>
                <a:spcPts val="2074"/>
              </a:lnSpc>
              <a:buFont typeface="Arial"/>
              <a:buChar char="•"/>
            </a:pPr>
            <a:r>
              <a:rPr lang="en-US" sz="172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base</a:t>
            </a:r>
            <a:r>
              <a:rPr lang="en-US" sz="172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= A constant multiplier i.e. 11</a:t>
            </a:r>
          </a:p>
          <a:p>
            <a:pPr algn="l" marL="373228" indent="-186614" lvl="1">
              <a:lnSpc>
                <a:spcPts val="2074"/>
              </a:lnSpc>
              <a:buFont typeface="Arial"/>
              <a:buChar char="•"/>
            </a:pPr>
            <a:r>
              <a:rPr lang="en-US" sz="172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prime</a:t>
            </a:r>
            <a:r>
              <a:rPr lang="en-US" sz="172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= to reduce hash collisions (10000019)</a:t>
            </a:r>
          </a:p>
          <a:p>
            <a:pPr algn="l" marL="373228" indent="-186614" lvl="1">
              <a:lnSpc>
                <a:spcPts val="2074"/>
              </a:lnSpc>
              <a:buFont typeface="Arial"/>
              <a:buChar char="•"/>
            </a:pPr>
            <a:r>
              <a:rPr lang="en-US" sz="172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A∩B: common hashes between the two sets.</a:t>
            </a:r>
          </a:p>
          <a:p>
            <a:pPr algn="l" marL="373228" indent="-186614" lvl="1">
              <a:lnSpc>
                <a:spcPts val="2074"/>
              </a:lnSpc>
              <a:buFont typeface="Arial"/>
              <a:buChar char="•"/>
            </a:pPr>
            <a:r>
              <a:rPr lang="en-US" sz="172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|A|: size of ( A )</a:t>
            </a:r>
          </a:p>
          <a:p>
            <a:pPr algn="l" marL="373228" indent="-186614" lvl="1">
              <a:lnSpc>
                <a:spcPts val="2074"/>
              </a:lnSpc>
              <a:buFont typeface="Arial"/>
              <a:buChar char="•"/>
            </a:pPr>
            <a:r>
              <a:rPr lang="en-US" sz="172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|B|: size of ( B )</a:t>
            </a:r>
          </a:p>
          <a:p>
            <a:pPr algn="l">
              <a:lnSpc>
                <a:spcPts val="2074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028700" cy="10287000"/>
            <a:chOff x="0" y="0"/>
            <a:chExt cx="27093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270933" cy="2785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673111" y="0"/>
            <a:ext cx="614889" cy="10287000"/>
            <a:chOff x="0" y="0"/>
            <a:chExt cx="161946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194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1946">
                  <a:moveTo>
                    <a:pt x="0" y="0"/>
                  </a:moveTo>
                  <a:lnTo>
                    <a:pt x="161946" y="0"/>
                  </a:lnTo>
                  <a:lnTo>
                    <a:pt x="16194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161946" cy="2785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0"/>
            <a:ext cx="4153376" cy="10287000"/>
          </a:xfrm>
          <a:custGeom>
            <a:avLst/>
            <a:gdLst/>
            <a:ahLst/>
            <a:cxnLst/>
            <a:rect r="r" b="b" t="t" l="l"/>
            <a:pathLst>
              <a:path h="10287000" w="4153376">
                <a:moveTo>
                  <a:pt x="0" y="0"/>
                </a:moveTo>
                <a:lnTo>
                  <a:pt x="4153376" y="0"/>
                </a:lnTo>
                <a:lnTo>
                  <a:pt x="415337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458876" y="65971"/>
            <a:ext cx="7133173" cy="1536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4"/>
              </a:lnSpc>
            </a:pPr>
            <a:r>
              <a:rPr lang="en-US" b="true" sz="5324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ARCHITECTURE &amp; DESIGN FLOW</a:t>
            </a:r>
          </a:p>
        </p:txBody>
      </p:sp>
      <p:grpSp>
        <p:nvGrpSpPr>
          <p:cNvPr name="Group 10" id="10"/>
          <p:cNvGrpSpPr/>
          <p:nvPr/>
        </p:nvGrpSpPr>
        <p:grpSpPr>
          <a:xfrm rot="5400000">
            <a:off x="8001650" y="-1427090"/>
            <a:ext cx="47625" cy="5720042"/>
            <a:chOff x="0" y="0"/>
            <a:chExt cx="12543" cy="150651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543" cy="1506513"/>
            </a:xfrm>
            <a:custGeom>
              <a:avLst/>
              <a:gdLst/>
              <a:ahLst/>
              <a:cxnLst/>
              <a:rect r="r" b="b" t="t" l="l"/>
              <a:pathLst>
                <a:path h="1506513" w="12543">
                  <a:moveTo>
                    <a:pt x="0" y="0"/>
                  </a:moveTo>
                  <a:lnTo>
                    <a:pt x="12543" y="0"/>
                  </a:lnTo>
                  <a:lnTo>
                    <a:pt x="12543" y="1506513"/>
                  </a:lnTo>
                  <a:lnTo>
                    <a:pt x="0" y="1506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12543" cy="15827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224350" y="1602381"/>
            <a:ext cx="12341228" cy="8494588"/>
            <a:chOff x="0" y="0"/>
            <a:chExt cx="3250365" cy="223725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250365" cy="2237258"/>
            </a:xfrm>
            <a:custGeom>
              <a:avLst/>
              <a:gdLst/>
              <a:ahLst/>
              <a:cxnLst/>
              <a:rect r="r" b="b" t="t" l="l"/>
              <a:pathLst>
                <a:path h="2237258" w="3250365">
                  <a:moveTo>
                    <a:pt x="12546" y="0"/>
                  </a:moveTo>
                  <a:lnTo>
                    <a:pt x="3237818" y="0"/>
                  </a:lnTo>
                  <a:cubicBezTo>
                    <a:pt x="3244747" y="0"/>
                    <a:pt x="3250365" y="5617"/>
                    <a:pt x="3250365" y="12546"/>
                  </a:cubicBezTo>
                  <a:lnTo>
                    <a:pt x="3250365" y="2224711"/>
                  </a:lnTo>
                  <a:cubicBezTo>
                    <a:pt x="3250365" y="2231641"/>
                    <a:pt x="3244747" y="2237258"/>
                    <a:pt x="3237818" y="2237258"/>
                  </a:cubicBezTo>
                  <a:lnTo>
                    <a:pt x="12546" y="2237258"/>
                  </a:lnTo>
                  <a:cubicBezTo>
                    <a:pt x="5617" y="2237258"/>
                    <a:pt x="0" y="2231641"/>
                    <a:pt x="0" y="2224711"/>
                  </a:cubicBezTo>
                  <a:lnTo>
                    <a:pt x="0" y="12546"/>
                  </a:lnTo>
                  <a:cubicBezTo>
                    <a:pt x="0" y="5617"/>
                    <a:pt x="5617" y="0"/>
                    <a:pt x="125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3250365" cy="2313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5344196" y="1652899"/>
            <a:ext cx="5984081" cy="6186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67039" indent="-183519" lvl="1">
              <a:lnSpc>
                <a:spcPts val="2380"/>
              </a:lnSpc>
              <a:buFont typeface="Arial"/>
              <a:buChar char="•"/>
            </a:pPr>
            <a:r>
              <a:rPr lang="en-US" b="true" sz="1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Input Handling</a:t>
            </a:r>
          </a:p>
          <a:p>
            <a:pPr algn="just" marL="734077" indent="-244692" lvl="2">
              <a:lnSpc>
                <a:spcPts val="2380"/>
              </a:lnSpc>
              <a:buFont typeface="Arial"/>
              <a:buChar char="⚬"/>
            </a:pP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Main Entry Point: main.cpp</a:t>
            </a:r>
          </a:p>
          <a:p>
            <a:pPr algn="just" marL="734077" indent="-244692" lvl="2">
              <a:lnSpc>
                <a:spcPts val="2380"/>
              </a:lnSpc>
              <a:buFont typeface="Arial"/>
              <a:buChar char="⚬"/>
            </a:pP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Command-line arguments:</a:t>
            </a:r>
          </a:p>
          <a:p>
            <a:pPr algn="just" marL="1101116" indent="-275279" lvl="3">
              <a:lnSpc>
                <a:spcPts val="2380"/>
              </a:lnSpc>
              <a:buFont typeface="Arial"/>
              <a:buChar char="￭"/>
            </a:pP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--preprocess-dataset, --check, &lt;doc1&gt; &lt;doc2&gt;.</a:t>
            </a:r>
          </a:p>
          <a:p>
            <a:pPr algn="just" marL="367039" indent="-183519" lvl="1">
              <a:lnSpc>
                <a:spcPts val="2380"/>
              </a:lnSpc>
              <a:buFont typeface="Arial"/>
              <a:buChar char="•"/>
            </a:pPr>
            <a:r>
              <a:rPr lang="en-US" b="true" sz="1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Preprocessing Phase</a:t>
            </a:r>
          </a:p>
          <a:p>
            <a:pPr algn="just" marL="734077" indent="-244692" lvl="2">
              <a:lnSpc>
                <a:spcPts val="2380"/>
              </a:lnSpc>
              <a:buFont typeface="Arial"/>
              <a:buChar char="⚬"/>
            </a:pP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Rabin-Karp</a:t>
            </a:r>
          </a:p>
          <a:p>
            <a:pPr algn="just" marL="1101116" indent="-275279" lvl="3">
              <a:lnSpc>
                <a:spcPts val="2380"/>
              </a:lnSpc>
              <a:buFont typeface="Arial"/>
              <a:buChar char="￭"/>
            </a:pP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Key Functions:</a:t>
            </a:r>
          </a:p>
          <a:p>
            <a:pPr algn="just" marL="1468155" indent="-293631" lvl="4">
              <a:lnSpc>
                <a:spcPts val="2380"/>
              </a:lnSpc>
              <a:buFont typeface="Arial"/>
              <a:buChar char="•"/>
            </a:pP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Preprocess: Clean text (lowercase, remove punctuation, stopwords, stemming).</a:t>
            </a:r>
          </a:p>
          <a:p>
            <a:pPr algn="just" marL="1468155" indent="-293631" lvl="4">
              <a:lnSpc>
                <a:spcPts val="2380"/>
              </a:lnSpc>
              <a:buFont typeface="Arial"/>
              <a:buChar char="•"/>
            </a:pP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Output: Cleaned string.</a:t>
            </a:r>
          </a:p>
          <a:p>
            <a:pPr algn="just" marL="734077" indent="-244692" lvl="2">
              <a:lnSpc>
                <a:spcPts val="2380"/>
              </a:lnSpc>
              <a:buFont typeface="Arial"/>
              <a:buChar char="⚬"/>
            </a:pP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Generating k-Grams</a:t>
            </a:r>
          </a:p>
          <a:p>
            <a:pPr algn="just" marL="1101116" indent="-275279" lvl="3">
              <a:lnSpc>
                <a:spcPts val="2380"/>
              </a:lnSpc>
              <a:buFont typeface="Arial"/>
              <a:buChar char="￭"/>
            </a:pP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Key Function:</a:t>
            </a:r>
          </a:p>
          <a:p>
            <a:pPr algn="just" marL="1468155" indent="-293631" lvl="4">
              <a:lnSpc>
                <a:spcPts val="2380"/>
              </a:lnSpc>
              <a:buFont typeface="Arial"/>
              <a:buChar char="•"/>
            </a:pP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generateKGrams: Splits text into k-grams.</a:t>
            </a:r>
          </a:p>
          <a:p>
            <a:pPr algn="just" marL="1468155" indent="-293631" lvl="4">
              <a:lnSpc>
                <a:spcPts val="2380"/>
              </a:lnSpc>
              <a:buFont typeface="Arial"/>
              <a:buChar char="•"/>
            </a:pP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Output: Vector of k-grams.</a:t>
            </a:r>
          </a:p>
          <a:p>
            <a:pPr algn="just" marL="734077" indent="-244692" lvl="2">
              <a:lnSpc>
                <a:spcPts val="2380"/>
              </a:lnSpc>
              <a:buFont typeface="Arial"/>
              <a:buChar char="⚬"/>
            </a:pP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Rabin-Karp Hashes</a:t>
            </a:r>
          </a:p>
          <a:p>
            <a:pPr algn="just" marL="1101116" indent="-275279" lvl="3">
              <a:lnSpc>
                <a:spcPts val="2380"/>
              </a:lnSpc>
              <a:buFont typeface="Arial"/>
              <a:buChar char="￭"/>
            </a:pP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File: RabinKarp.cpp</a:t>
            </a:r>
          </a:p>
          <a:p>
            <a:pPr algn="just" marL="1101116" indent="-275279" lvl="3">
              <a:lnSpc>
                <a:spcPts val="2380"/>
              </a:lnSpc>
              <a:buFont typeface="Arial"/>
              <a:buChar char="￭"/>
            </a:pP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Key Function:</a:t>
            </a:r>
          </a:p>
          <a:p>
            <a:pPr algn="just" marL="1468155" indent="-293631" lvl="4">
              <a:lnSpc>
                <a:spcPts val="2380"/>
              </a:lnSpc>
              <a:buFont typeface="Arial"/>
              <a:buChar char="•"/>
            </a:pP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computeHashes: Computes hashes using formula.</a:t>
            </a:r>
          </a:p>
          <a:p>
            <a:pPr algn="just" marL="1468155" indent="-293631" lvl="4">
              <a:lnSpc>
                <a:spcPts val="2380"/>
              </a:lnSpc>
              <a:buFont typeface="Arial"/>
              <a:buChar char="•"/>
            </a:pP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Output: Set of unique hashes.</a:t>
            </a:r>
          </a:p>
          <a:p>
            <a:pPr algn="just">
              <a:lnSpc>
                <a:spcPts val="2380"/>
              </a:lnSpc>
            </a:pPr>
          </a:p>
        </p:txBody>
      </p:sp>
      <p:grpSp>
        <p:nvGrpSpPr>
          <p:cNvPr name="Group 17" id="17"/>
          <p:cNvGrpSpPr/>
          <p:nvPr/>
        </p:nvGrpSpPr>
        <p:grpSpPr>
          <a:xfrm rot="-10800000">
            <a:off x="11592049" y="2210419"/>
            <a:ext cx="47625" cy="7495587"/>
            <a:chOff x="0" y="0"/>
            <a:chExt cx="12543" cy="197414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543" cy="1974146"/>
            </a:xfrm>
            <a:custGeom>
              <a:avLst/>
              <a:gdLst/>
              <a:ahLst/>
              <a:cxnLst/>
              <a:rect r="r" b="b" t="t" l="l"/>
              <a:pathLst>
                <a:path h="1974146" w="12543">
                  <a:moveTo>
                    <a:pt x="0" y="0"/>
                  </a:moveTo>
                  <a:lnTo>
                    <a:pt x="12543" y="0"/>
                  </a:lnTo>
                  <a:lnTo>
                    <a:pt x="12543" y="1974146"/>
                  </a:lnTo>
                  <a:lnTo>
                    <a:pt x="0" y="197414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12543" cy="20503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1677774" y="1708840"/>
            <a:ext cx="5667251" cy="8253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61" indent="-244687" lvl="2">
              <a:lnSpc>
                <a:spcPts val="2380"/>
              </a:lnSpc>
              <a:buFont typeface="Arial"/>
              <a:buChar char="⚬"/>
            </a:pP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Counting Bloom Filter (CBF)</a:t>
            </a:r>
          </a:p>
          <a:p>
            <a:pPr algn="just" marL="1101092" indent="-275273" lvl="3">
              <a:lnSpc>
                <a:spcPts val="2380"/>
              </a:lnSpc>
              <a:buFont typeface="Arial"/>
              <a:buChar char="￭"/>
            </a:pP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Key Functions:</a:t>
            </a:r>
          </a:p>
          <a:p>
            <a:pPr algn="just" marL="1468122" indent="-293624" lvl="4">
              <a:lnSpc>
                <a:spcPts val="2380"/>
              </a:lnSpc>
              <a:buFont typeface="Arial"/>
              <a:buChar char="•"/>
            </a:pP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add: Adds MinHash signature to CBF.</a:t>
            </a:r>
          </a:p>
          <a:p>
            <a:pPr algn="just" marL="1468122" indent="-293624" lvl="4">
              <a:lnSpc>
                <a:spcPts val="2380"/>
              </a:lnSpc>
              <a:buFont typeface="Arial"/>
              <a:buChar char="•"/>
            </a:pP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possiblyContains: Checks membership.</a:t>
            </a:r>
          </a:p>
          <a:p>
            <a:pPr algn="just" marL="1468122" indent="-293624" lvl="4">
              <a:lnSpc>
                <a:spcPts val="2380"/>
              </a:lnSpc>
              <a:buFont typeface="Arial"/>
              <a:buChar char="•"/>
            </a:pP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Output: Probabilistic data structure for efficient membership testing.</a:t>
            </a:r>
          </a:p>
          <a:p>
            <a:pPr algn="just" marL="367031" indent="-183515" lvl="1">
              <a:lnSpc>
                <a:spcPts val="2380"/>
              </a:lnSpc>
              <a:buFont typeface="Arial"/>
              <a:buChar char="•"/>
            </a:pP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Compariso</a:t>
            </a: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 Phase</a:t>
            </a:r>
          </a:p>
          <a:p>
            <a:pPr algn="just" marL="734061" indent="-244687" lvl="2">
              <a:lnSpc>
                <a:spcPts val="2380"/>
              </a:lnSpc>
              <a:buFont typeface="Arial"/>
              <a:buChar char="⚬"/>
            </a:pP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Similarity Calculation</a:t>
            </a:r>
          </a:p>
          <a:p>
            <a:pPr algn="just" marL="1101092" indent="-275273" lvl="3">
              <a:lnSpc>
                <a:spcPts val="2380"/>
              </a:lnSpc>
              <a:buFont typeface="Arial"/>
              <a:buChar char="￭"/>
            </a:pP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Key Functions:</a:t>
            </a:r>
          </a:p>
          <a:p>
            <a:pPr algn="just" marL="1468122" indent="-293624" lvl="4">
              <a:lnSpc>
                <a:spcPts val="2380"/>
              </a:lnSpc>
              <a:buFont typeface="Arial"/>
              <a:buChar char="•"/>
            </a:pP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abin-Karp Similarity: Uses Dice’s Coefficient.</a:t>
            </a:r>
          </a:p>
          <a:p>
            <a:pPr algn="just" marL="1468122" indent="-293624" lvl="4">
              <a:lnSpc>
                <a:spcPts val="2380"/>
              </a:lnSpc>
              <a:buFont typeface="Arial"/>
              <a:buChar char="•"/>
            </a:pP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MinHash Similarity: Uses Jaccard Similarity.</a:t>
            </a:r>
          </a:p>
          <a:p>
            <a:pPr algn="just" marL="1468122" indent="-293624" lvl="4">
              <a:lnSpc>
                <a:spcPts val="2380"/>
              </a:lnSpc>
              <a:buFont typeface="Arial"/>
              <a:buChar char="•"/>
            </a:pP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Output: Two similarity scores.</a:t>
            </a:r>
          </a:p>
          <a:p>
            <a:pPr algn="just" marL="734061" indent="-244687" lvl="2">
              <a:lnSpc>
                <a:spcPts val="2380"/>
              </a:lnSpc>
              <a:buFont typeface="Arial"/>
              <a:buChar char="⚬"/>
            </a:pP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</a:t>
            </a: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bined Similarity</a:t>
            </a:r>
          </a:p>
          <a:p>
            <a:pPr algn="just" marL="1101092" indent="-275273" lvl="3">
              <a:lnSpc>
                <a:spcPts val="2380"/>
              </a:lnSpc>
              <a:buFont typeface="Arial"/>
              <a:buChar char="￭"/>
            </a:pP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Key Logic:</a:t>
            </a:r>
          </a:p>
          <a:p>
            <a:pPr algn="just" marL="1468122" indent="-293624" lvl="4">
              <a:lnSpc>
                <a:spcPts val="2380"/>
              </a:lnSpc>
              <a:buFont typeface="Arial"/>
              <a:buChar char="•"/>
            </a:pP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</a:t>
            </a: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ombines scores</a:t>
            </a:r>
          </a:p>
          <a:p>
            <a:pPr algn="just" marL="1468122" indent="-293624" lvl="4">
              <a:lnSpc>
                <a:spcPts val="2380"/>
              </a:lnSpc>
              <a:buFont typeface="Arial"/>
              <a:buChar char="•"/>
            </a:pP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If similarity &gt; 0.5, documents are considered "Similar."</a:t>
            </a:r>
          </a:p>
          <a:p>
            <a:pPr algn="just" marL="367031" indent="-183515" lvl="1">
              <a:lnSpc>
                <a:spcPts val="2380"/>
              </a:lnSpc>
              <a:buFont typeface="Arial"/>
              <a:buChar char="•"/>
            </a:pP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Output Phase</a:t>
            </a:r>
          </a:p>
          <a:p>
            <a:pPr algn="just" marL="734061" indent="-244687" lvl="2">
              <a:lnSpc>
                <a:spcPts val="2380"/>
              </a:lnSpc>
              <a:buFont typeface="Arial"/>
              <a:buChar char="⚬"/>
            </a:pP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Key </a:t>
            </a: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Outputs:</a:t>
            </a:r>
          </a:p>
          <a:p>
            <a:pPr algn="just" marL="1101092" indent="-275273" lvl="3">
              <a:lnSpc>
                <a:spcPts val="2380"/>
              </a:lnSpc>
              <a:buFont typeface="Arial"/>
              <a:buChar char="￭"/>
            </a:pP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 preprocessing mode: Saves processed data (CBF, MinHash, Rabin-Karp) to dataset_cbf.</a:t>
            </a:r>
          </a:p>
          <a:p>
            <a:pPr algn="just" marL="1101092" indent="-275273" lvl="3">
              <a:lnSpc>
                <a:spcPts val="2380"/>
              </a:lnSpc>
              <a:buFont typeface="Arial"/>
              <a:buChar char="￭"/>
            </a:pP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 comparison mode: Displays similarity scores and verdict ("Similar" or "Not Similar").</a:t>
            </a:r>
          </a:p>
          <a:p>
            <a:pPr algn="just">
              <a:lnSpc>
                <a:spcPts val="2380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5224350" y="7810493"/>
            <a:ext cx="5984081" cy="2052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67039" indent="-183519" lvl="1">
              <a:lnSpc>
                <a:spcPts val="2380"/>
              </a:lnSpc>
              <a:buFont typeface="Arial"/>
              <a:buChar char="•"/>
            </a:pPr>
            <a:r>
              <a:rPr lang="en-US" b="true" sz="1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</a:t>
            </a:r>
            <a:r>
              <a:rPr lang="en-US" b="true" sz="1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ign</a:t>
            </a:r>
            <a:r>
              <a:rPr lang="en-US" b="true" sz="1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ature Generatio</a:t>
            </a:r>
            <a:r>
              <a:rPr lang="en-US" b="true" sz="1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 Phase</a:t>
            </a:r>
          </a:p>
          <a:p>
            <a:pPr algn="just" marL="734077" indent="-244692" lvl="2">
              <a:lnSpc>
                <a:spcPts val="2380"/>
              </a:lnSpc>
              <a:buFont typeface="Arial"/>
              <a:buChar char="⚬"/>
            </a:pP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MinH</a:t>
            </a: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ash Signature</a:t>
            </a:r>
          </a:p>
          <a:p>
            <a:pPr algn="just" marL="1101116" indent="-275279" lvl="3">
              <a:lnSpc>
                <a:spcPts val="2380"/>
              </a:lnSpc>
              <a:buFont typeface="Arial"/>
              <a:buChar char="￭"/>
            </a:pP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Key Function:</a:t>
            </a:r>
          </a:p>
          <a:p>
            <a:pPr algn="just" marL="1468155" indent="-293631" lvl="4">
              <a:lnSpc>
                <a:spcPts val="2380"/>
              </a:lnSpc>
              <a:buFont typeface="Arial"/>
              <a:buChar char="•"/>
            </a:pP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computeSignature: Generates MinHash signature.</a:t>
            </a:r>
          </a:p>
          <a:p>
            <a:pPr algn="just" marL="1468155" indent="-293631" lvl="4">
              <a:lnSpc>
                <a:spcPts val="2380"/>
              </a:lnSpc>
              <a:buFont typeface="Arial"/>
              <a:buChar char="•"/>
            </a:pP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Output: Vector representing document.</a:t>
            </a:r>
          </a:p>
          <a:p>
            <a:pPr algn="just">
              <a:lnSpc>
                <a:spcPts val="238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51306" cy="10287000"/>
            <a:chOff x="0" y="0"/>
            <a:chExt cx="17153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153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1538">
                  <a:moveTo>
                    <a:pt x="0" y="0"/>
                  </a:moveTo>
                  <a:lnTo>
                    <a:pt x="171538" y="0"/>
                  </a:lnTo>
                  <a:lnTo>
                    <a:pt x="17153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171538" cy="2785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751552" y="0"/>
            <a:ext cx="536448" cy="10287000"/>
            <a:chOff x="0" y="0"/>
            <a:chExt cx="141287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1287" cy="2709333"/>
            </a:xfrm>
            <a:custGeom>
              <a:avLst/>
              <a:gdLst/>
              <a:ahLst/>
              <a:cxnLst/>
              <a:rect r="r" b="b" t="t" l="l"/>
              <a:pathLst>
                <a:path h="2709333" w="141287">
                  <a:moveTo>
                    <a:pt x="0" y="0"/>
                  </a:moveTo>
                  <a:lnTo>
                    <a:pt x="141287" y="0"/>
                  </a:lnTo>
                  <a:lnTo>
                    <a:pt x="14128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141287" cy="2785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51306" y="1375748"/>
            <a:ext cx="5716968" cy="7235897"/>
          </a:xfrm>
          <a:custGeom>
            <a:avLst/>
            <a:gdLst/>
            <a:ahLst/>
            <a:cxnLst/>
            <a:rect r="r" b="b" t="t" l="l"/>
            <a:pathLst>
              <a:path h="7235897" w="5716968">
                <a:moveTo>
                  <a:pt x="0" y="0"/>
                </a:moveTo>
                <a:lnTo>
                  <a:pt x="5716968" y="0"/>
                </a:lnTo>
                <a:lnTo>
                  <a:pt x="5716968" y="7235897"/>
                </a:lnTo>
                <a:lnTo>
                  <a:pt x="0" y="7235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75" r="0" b="-10818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433682" y="1375748"/>
            <a:ext cx="5924802" cy="7235897"/>
          </a:xfrm>
          <a:custGeom>
            <a:avLst/>
            <a:gdLst/>
            <a:ahLst/>
            <a:cxnLst/>
            <a:rect r="r" b="b" t="t" l="l"/>
            <a:pathLst>
              <a:path h="7235897" w="5924802">
                <a:moveTo>
                  <a:pt x="0" y="0"/>
                </a:moveTo>
                <a:lnTo>
                  <a:pt x="5924802" y="0"/>
                </a:lnTo>
                <a:lnTo>
                  <a:pt x="5924802" y="7235897"/>
                </a:lnTo>
                <a:lnTo>
                  <a:pt x="0" y="72358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334" t="0" r="-12875" b="-2108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423892" y="1375748"/>
            <a:ext cx="5327661" cy="7235897"/>
          </a:xfrm>
          <a:custGeom>
            <a:avLst/>
            <a:gdLst/>
            <a:ahLst/>
            <a:cxnLst/>
            <a:rect r="r" b="b" t="t" l="l"/>
            <a:pathLst>
              <a:path h="7235897" w="5327661">
                <a:moveTo>
                  <a:pt x="0" y="0"/>
                </a:moveTo>
                <a:lnTo>
                  <a:pt x="5327660" y="0"/>
                </a:lnTo>
                <a:lnTo>
                  <a:pt x="5327660" y="7235897"/>
                </a:lnTo>
                <a:lnTo>
                  <a:pt x="0" y="72358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5074" t="0" r="-17177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055782" y="77172"/>
            <a:ext cx="14176437" cy="1298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SNIPPETS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067516"/>
            <a:chOff x="0" y="0"/>
            <a:chExt cx="4816593" cy="5445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44531"/>
            </a:xfrm>
            <a:custGeom>
              <a:avLst/>
              <a:gdLst/>
              <a:ahLst/>
              <a:cxnLst/>
              <a:rect r="r" b="b" t="t" l="l"/>
              <a:pathLst>
                <a:path h="5445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44531"/>
                  </a:lnTo>
                  <a:lnTo>
                    <a:pt x="0" y="54453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816593" cy="6207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806884" y="758469"/>
            <a:ext cx="14674233" cy="1086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09"/>
              </a:lnSpc>
            </a:pPr>
            <a:r>
              <a:rPr lang="en-US" b="true" sz="6709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CHALLENGES AND LEARNINGS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41776" y="2465840"/>
            <a:ext cx="8955048" cy="7302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1851" indent="-250925" lvl="1">
              <a:lnSpc>
                <a:spcPts val="3254"/>
              </a:lnSpc>
              <a:buFont typeface="Arial"/>
              <a:buChar char="•"/>
            </a:pPr>
            <a:r>
              <a:rPr lang="en-US" b="true" sz="2324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Efficient Preprocessing:</a:t>
            </a:r>
          </a:p>
          <a:p>
            <a:pPr algn="l" marL="1003702" indent="-334567" lvl="2">
              <a:lnSpc>
                <a:spcPts val="3254"/>
              </a:lnSpc>
              <a:buFont typeface="Arial"/>
              <a:buChar char="⚬"/>
            </a:pPr>
            <a:r>
              <a:rPr lang="en-US" sz="2324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Preprocessing large datasets </a:t>
            </a:r>
          </a:p>
          <a:p>
            <a:pPr algn="l" marL="1003702" indent="-334567" lvl="2">
              <a:lnSpc>
                <a:spcPts val="3254"/>
              </a:lnSpc>
              <a:buFont typeface="Arial"/>
              <a:buChar char="⚬"/>
            </a:pPr>
            <a:r>
              <a:rPr lang="en-US" sz="2324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Solution: Optimized the stemming process.</a:t>
            </a:r>
          </a:p>
          <a:p>
            <a:pPr algn="l">
              <a:lnSpc>
                <a:spcPts val="3254"/>
              </a:lnSpc>
            </a:pPr>
          </a:p>
          <a:p>
            <a:pPr algn="l" marL="501851" indent="-250925" lvl="1">
              <a:lnSpc>
                <a:spcPts val="3254"/>
              </a:lnSpc>
              <a:buFont typeface="Arial"/>
              <a:buChar char="•"/>
            </a:pPr>
            <a:r>
              <a:rPr lang="en-US" b="true" sz="2324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Rabin-Karp Implementation:</a:t>
            </a:r>
          </a:p>
          <a:p>
            <a:pPr algn="l" marL="1003702" indent="-334567" lvl="2">
              <a:lnSpc>
                <a:spcPts val="3254"/>
              </a:lnSpc>
              <a:buFont typeface="Arial"/>
              <a:buChar char="⚬"/>
            </a:pPr>
            <a:r>
              <a:rPr lang="en-US" sz="2324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Challenge: Hash collisions d</a:t>
            </a:r>
            <a:r>
              <a:rPr lang="en-US" sz="2324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uring k-gram hashing.</a:t>
            </a:r>
          </a:p>
          <a:p>
            <a:pPr algn="l" marL="1003702" indent="-334567" lvl="2">
              <a:lnSpc>
                <a:spcPts val="3254"/>
              </a:lnSpc>
              <a:buFont typeface="Arial"/>
              <a:buChar char="⚬"/>
            </a:pPr>
            <a:r>
              <a:rPr lang="en-US" sz="2324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Solution: Linear probing, optimized parameters.</a:t>
            </a:r>
          </a:p>
          <a:p>
            <a:pPr algn="l">
              <a:lnSpc>
                <a:spcPts val="3254"/>
              </a:lnSpc>
            </a:pPr>
          </a:p>
          <a:p>
            <a:pPr algn="l" marL="501851" indent="-250925" lvl="1">
              <a:lnSpc>
                <a:spcPts val="3254"/>
              </a:lnSpc>
              <a:buFont typeface="Arial"/>
              <a:buChar char="•"/>
            </a:pPr>
            <a:r>
              <a:rPr lang="en-US" b="true" sz="2324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MinHash Signature Length:</a:t>
            </a:r>
          </a:p>
          <a:p>
            <a:pPr algn="l" marL="1003702" indent="-334567" lvl="2">
              <a:lnSpc>
                <a:spcPts val="3254"/>
              </a:lnSpc>
              <a:buFont typeface="Arial"/>
              <a:buChar char="⚬"/>
            </a:pPr>
            <a:r>
              <a:rPr lang="en-US" sz="2324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Challenge: Optimal number of hash functions.</a:t>
            </a:r>
          </a:p>
          <a:p>
            <a:pPr algn="l" marL="1003702" indent="-334567" lvl="2">
              <a:lnSpc>
                <a:spcPts val="3254"/>
              </a:lnSpc>
              <a:buFont typeface="Arial"/>
              <a:buChar char="⚬"/>
            </a:pPr>
            <a:r>
              <a:rPr lang="en-US" sz="2324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Solution: Different configurations.</a:t>
            </a:r>
          </a:p>
          <a:p>
            <a:pPr algn="l">
              <a:lnSpc>
                <a:spcPts val="3254"/>
              </a:lnSpc>
            </a:pPr>
          </a:p>
          <a:p>
            <a:pPr algn="l" marL="501851" indent="-250925" lvl="1">
              <a:lnSpc>
                <a:spcPts val="3254"/>
              </a:lnSpc>
              <a:buFont typeface="Arial"/>
              <a:buChar char="•"/>
            </a:pPr>
            <a:r>
              <a:rPr lang="en-US" b="true" sz="2324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Integration with Flask:</a:t>
            </a:r>
          </a:p>
          <a:p>
            <a:pPr algn="l" marL="1003702" indent="-334567" lvl="2">
              <a:lnSpc>
                <a:spcPts val="3254"/>
              </a:lnSpc>
              <a:buFont typeface="Arial"/>
              <a:buChar char="⚬"/>
            </a:pPr>
            <a:r>
              <a:rPr lang="en-US" sz="2324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Challenge: Integrating the C++ backend with the Python Flask.</a:t>
            </a:r>
          </a:p>
          <a:p>
            <a:pPr algn="l" marL="1003702" indent="-334567" lvl="2">
              <a:lnSpc>
                <a:spcPts val="3254"/>
              </a:lnSpc>
              <a:buFont typeface="Arial"/>
              <a:buChar char="⚬"/>
            </a:pPr>
            <a:r>
              <a:rPr lang="en-US" sz="2324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Solution: Subprocess calls and error handling.</a:t>
            </a:r>
          </a:p>
          <a:p>
            <a:pPr algn="l">
              <a:lnSpc>
                <a:spcPts val="3254"/>
              </a:lnSpc>
            </a:pPr>
          </a:p>
          <a:p>
            <a:pPr algn="l">
              <a:lnSpc>
                <a:spcPts val="3254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724343" y="2596078"/>
            <a:ext cx="9563657" cy="653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1851" indent="-250925" lvl="1">
              <a:lnSpc>
                <a:spcPts val="325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24" strike="noStrike" u="non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Testing and Validation:</a:t>
            </a:r>
          </a:p>
          <a:p>
            <a:pPr algn="l" marL="1003702" indent="-334567" lvl="2">
              <a:lnSpc>
                <a:spcPts val="3254"/>
              </a:lnSpc>
              <a:spcBef>
                <a:spcPct val="0"/>
              </a:spcBef>
              <a:buFont typeface="Arial"/>
              <a:buChar char="⚬"/>
            </a:pPr>
            <a:r>
              <a:rPr lang="en-US" sz="2324" strike="noStrike" u="non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Challenge: Validating the correctness of each component.</a:t>
            </a:r>
          </a:p>
          <a:p>
            <a:pPr algn="l" marL="1003702" indent="-334567" lvl="2">
              <a:lnSpc>
                <a:spcPts val="3254"/>
              </a:lnSpc>
              <a:spcBef>
                <a:spcPct val="0"/>
              </a:spcBef>
              <a:buFont typeface="Arial"/>
              <a:buChar char="⚬"/>
            </a:pPr>
            <a:r>
              <a:rPr lang="en-US" sz="2324" strike="noStrike" u="non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Solution: Standalone test scripts</a:t>
            </a:r>
            <a:r>
              <a:rPr lang="en-US" sz="2324" strike="noStrike" u="non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and comparison with expected outputs.</a:t>
            </a:r>
          </a:p>
          <a:p>
            <a:pPr algn="l">
              <a:lnSpc>
                <a:spcPts val="3254"/>
              </a:lnSpc>
              <a:spcBef>
                <a:spcPct val="0"/>
              </a:spcBef>
            </a:pPr>
          </a:p>
          <a:p>
            <a:pPr algn="l" marL="501851" indent="-250925" lvl="1">
              <a:lnSpc>
                <a:spcPts val="325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24" strike="noStrike" u="non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Semantic Understanding:</a:t>
            </a:r>
          </a:p>
          <a:p>
            <a:pPr algn="l" marL="1003702" indent="-334567" lvl="2">
              <a:lnSpc>
                <a:spcPts val="3254"/>
              </a:lnSpc>
              <a:spcBef>
                <a:spcPct val="0"/>
              </a:spcBef>
              <a:buFont typeface="Arial"/>
              <a:buChar char="⚬"/>
            </a:pPr>
            <a:r>
              <a:rPr lang="en-US" sz="2324" strike="noStrike" u="non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Challenge: </a:t>
            </a:r>
          </a:p>
          <a:p>
            <a:pPr algn="l" marL="1505553" indent="-376388" lvl="3">
              <a:lnSpc>
                <a:spcPts val="3254"/>
              </a:lnSpc>
              <a:spcBef>
                <a:spcPct val="0"/>
              </a:spcBef>
              <a:buFont typeface="Arial"/>
              <a:buChar char="￭"/>
            </a:pPr>
            <a:r>
              <a:rPr lang="en-US" sz="2324" strike="noStrike" u="non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Structural and lexical similarity,</a:t>
            </a:r>
            <a:r>
              <a:rPr lang="en-US" sz="2324" strike="noStrike" u="non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</a:p>
          <a:p>
            <a:pPr algn="l" marL="1505553" indent="-376388" lvl="3">
              <a:lnSpc>
                <a:spcPts val="3254"/>
              </a:lnSpc>
              <a:spcBef>
                <a:spcPct val="0"/>
              </a:spcBef>
              <a:buFont typeface="Arial"/>
              <a:buChar char="￭"/>
            </a:pPr>
            <a:r>
              <a:rPr lang="en-US" sz="2324" strike="noStrike" u="non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L</a:t>
            </a:r>
            <a:r>
              <a:rPr lang="en-US" sz="2324" strike="noStrike" u="non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acking semantic understanding.</a:t>
            </a:r>
          </a:p>
          <a:p>
            <a:pPr algn="l" marL="1003702" indent="-334567" lvl="2">
              <a:lnSpc>
                <a:spcPts val="3254"/>
              </a:lnSpc>
              <a:spcBef>
                <a:spcPct val="0"/>
              </a:spcBef>
              <a:buFont typeface="Arial"/>
              <a:buChar char="⚬"/>
            </a:pPr>
            <a:r>
              <a:rPr lang="en-US" sz="2324" strike="noStrike" u="non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Solution: Acknowledged this limitation.</a:t>
            </a:r>
          </a:p>
          <a:p>
            <a:pPr algn="l">
              <a:lnSpc>
                <a:spcPts val="3254"/>
              </a:lnSpc>
              <a:spcBef>
                <a:spcPct val="0"/>
              </a:spcBef>
            </a:pPr>
          </a:p>
          <a:p>
            <a:pPr algn="l" marL="501851" indent="-250925" lvl="1">
              <a:lnSpc>
                <a:spcPts val="325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24" strike="noStrike" u="non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False Positives in CBF:</a:t>
            </a:r>
          </a:p>
          <a:p>
            <a:pPr algn="l" marL="1003702" indent="-334567" lvl="2">
              <a:lnSpc>
                <a:spcPts val="3254"/>
              </a:lnSpc>
              <a:spcBef>
                <a:spcPct val="0"/>
              </a:spcBef>
              <a:buFont typeface="Arial"/>
              <a:buChar char="⚬"/>
            </a:pPr>
            <a:r>
              <a:rPr lang="en-US" sz="2324" strike="noStrike" u="non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Challenge: CBF</a:t>
            </a:r>
            <a:r>
              <a:rPr lang="en-US" sz="2324" strike="noStrike" u="non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produced false positives.</a:t>
            </a:r>
          </a:p>
          <a:p>
            <a:pPr algn="l" marL="1003702" indent="-334567" lvl="2">
              <a:lnSpc>
                <a:spcPts val="3254"/>
              </a:lnSpc>
              <a:spcBef>
                <a:spcPct val="0"/>
              </a:spcBef>
              <a:buFont typeface="Arial"/>
              <a:buChar char="⚬"/>
            </a:pPr>
            <a:r>
              <a:rPr lang="en-US" sz="2324" strike="noStrike" u="non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Solution: Adjusted the size and hash functions to reduce the false positive rate.</a:t>
            </a:r>
          </a:p>
          <a:p>
            <a:pPr algn="l">
              <a:lnSpc>
                <a:spcPts val="3254"/>
              </a:lnSpc>
              <a:spcBef>
                <a:spcPct val="0"/>
              </a:spcBef>
            </a:pPr>
          </a:p>
        </p:txBody>
      </p:sp>
      <p:grpSp>
        <p:nvGrpSpPr>
          <p:cNvPr name="Group 8" id="8"/>
          <p:cNvGrpSpPr/>
          <p:nvPr/>
        </p:nvGrpSpPr>
        <p:grpSpPr>
          <a:xfrm rot="5400000">
            <a:off x="4638554" y="6124338"/>
            <a:ext cx="8219484" cy="105841"/>
            <a:chOff x="0" y="0"/>
            <a:chExt cx="2164802" cy="278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64802" cy="27876"/>
            </a:xfrm>
            <a:custGeom>
              <a:avLst/>
              <a:gdLst/>
              <a:ahLst/>
              <a:cxnLst/>
              <a:rect r="r" b="b" t="t" l="l"/>
              <a:pathLst>
                <a:path h="27876" w="2164802">
                  <a:moveTo>
                    <a:pt x="0" y="0"/>
                  </a:moveTo>
                  <a:lnTo>
                    <a:pt x="2164802" y="0"/>
                  </a:lnTo>
                  <a:lnTo>
                    <a:pt x="2164802" y="27876"/>
                  </a:lnTo>
                  <a:lnTo>
                    <a:pt x="0" y="2787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2164802" cy="1040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0" y="9258300"/>
            <a:ext cx="18288000" cy="1028700"/>
            <a:chOff x="0" y="0"/>
            <a:chExt cx="4816593" cy="2709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4816593" cy="347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FF4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69743" y="942975"/>
            <a:ext cx="12607949" cy="2308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COMPARISON WITH MODERN NLP PRACTICES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379292" y="4261264"/>
            <a:ext cx="4990747" cy="4997036"/>
            <a:chOff x="0" y="0"/>
            <a:chExt cx="1314435" cy="13160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14435" cy="1316092"/>
            </a:xfrm>
            <a:custGeom>
              <a:avLst/>
              <a:gdLst/>
              <a:ahLst/>
              <a:cxnLst/>
              <a:rect r="r" b="b" t="t" l="l"/>
              <a:pathLst>
                <a:path h="1316092" w="1314435">
                  <a:moveTo>
                    <a:pt x="31025" y="0"/>
                  </a:moveTo>
                  <a:lnTo>
                    <a:pt x="1283410" y="0"/>
                  </a:lnTo>
                  <a:cubicBezTo>
                    <a:pt x="1300545" y="0"/>
                    <a:pt x="1314435" y="13890"/>
                    <a:pt x="1314435" y="31025"/>
                  </a:cubicBezTo>
                  <a:lnTo>
                    <a:pt x="1314435" y="1285067"/>
                  </a:lnTo>
                  <a:cubicBezTo>
                    <a:pt x="1314435" y="1302201"/>
                    <a:pt x="1300545" y="1316092"/>
                    <a:pt x="1283410" y="1316092"/>
                  </a:cubicBezTo>
                  <a:lnTo>
                    <a:pt x="31025" y="1316092"/>
                  </a:lnTo>
                  <a:cubicBezTo>
                    <a:pt x="13890" y="1316092"/>
                    <a:pt x="0" y="1302201"/>
                    <a:pt x="0" y="1285067"/>
                  </a:cubicBezTo>
                  <a:lnTo>
                    <a:pt x="0" y="31025"/>
                  </a:lnTo>
                  <a:cubicBezTo>
                    <a:pt x="0" y="13890"/>
                    <a:pt x="13890" y="0"/>
                    <a:pt x="310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1314435" cy="1392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15614" y="4219481"/>
            <a:ext cx="4990747" cy="5038819"/>
            <a:chOff x="0" y="0"/>
            <a:chExt cx="1314435" cy="132709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14435" cy="1327096"/>
            </a:xfrm>
            <a:custGeom>
              <a:avLst/>
              <a:gdLst/>
              <a:ahLst/>
              <a:cxnLst/>
              <a:rect r="r" b="b" t="t" l="l"/>
              <a:pathLst>
                <a:path h="1327096" w="1314435">
                  <a:moveTo>
                    <a:pt x="31025" y="0"/>
                  </a:moveTo>
                  <a:lnTo>
                    <a:pt x="1283410" y="0"/>
                  </a:lnTo>
                  <a:cubicBezTo>
                    <a:pt x="1300545" y="0"/>
                    <a:pt x="1314435" y="13890"/>
                    <a:pt x="1314435" y="31025"/>
                  </a:cubicBezTo>
                  <a:lnTo>
                    <a:pt x="1314435" y="1296071"/>
                  </a:lnTo>
                  <a:cubicBezTo>
                    <a:pt x="1314435" y="1304300"/>
                    <a:pt x="1311167" y="1312191"/>
                    <a:pt x="1305348" y="1318009"/>
                  </a:cubicBezTo>
                  <a:cubicBezTo>
                    <a:pt x="1299530" y="1323828"/>
                    <a:pt x="1291639" y="1327096"/>
                    <a:pt x="1283410" y="1327096"/>
                  </a:cubicBezTo>
                  <a:lnTo>
                    <a:pt x="31025" y="1327096"/>
                  </a:lnTo>
                  <a:cubicBezTo>
                    <a:pt x="13890" y="1327096"/>
                    <a:pt x="0" y="1313206"/>
                    <a:pt x="0" y="1296071"/>
                  </a:cubicBezTo>
                  <a:lnTo>
                    <a:pt x="0" y="31025"/>
                  </a:lnTo>
                  <a:cubicBezTo>
                    <a:pt x="0" y="13890"/>
                    <a:pt x="13890" y="0"/>
                    <a:pt x="310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1314435" cy="14032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919273" y="4219481"/>
            <a:ext cx="4631344" cy="520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91"/>
              </a:lnSpc>
            </a:pPr>
          </a:p>
          <a:p>
            <a:pPr algn="l" marL="358308" indent="-179154" lvl="1">
              <a:lnSpc>
                <a:spcPts val="1991"/>
              </a:lnSpc>
              <a:buFont typeface="Arial"/>
              <a:buChar char="•"/>
            </a:pPr>
            <a:r>
              <a:rPr lang="en-US" sz="165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Vector Representations:</a:t>
            </a:r>
          </a:p>
          <a:p>
            <a:pPr algn="l" marL="716615" indent="-238872" lvl="2">
              <a:lnSpc>
                <a:spcPts val="1991"/>
              </a:lnSpc>
              <a:buFont typeface="Arial"/>
              <a:buChar char="⚬"/>
            </a:pPr>
            <a:r>
              <a:rPr lang="en-US" sz="165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NLP </a:t>
            </a:r>
            <a:r>
              <a:rPr lang="en-US" sz="165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uses embeddings like Word2Vec, GloVe, or BERT to represent documents as dense vectors.</a:t>
            </a:r>
          </a:p>
          <a:p>
            <a:pPr algn="l" marL="716615" indent="-238872" lvl="2">
              <a:lnSpc>
                <a:spcPts val="1991"/>
              </a:lnSpc>
              <a:buFont typeface="Arial"/>
              <a:buChar char="⚬"/>
            </a:pPr>
            <a:r>
              <a:rPr lang="en-US" sz="165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These embeddings capture semantic relationships between words.</a:t>
            </a:r>
          </a:p>
          <a:p>
            <a:pPr algn="l" marL="358308" indent="-179154" lvl="1">
              <a:lnSpc>
                <a:spcPts val="1991"/>
              </a:lnSpc>
              <a:buFont typeface="Arial"/>
              <a:buChar char="•"/>
            </a:pPr>
            <a:r>
              <a:rPr lang="en-US" sz="165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Neural Networks:</a:t>
            </a:r>
          </a:p>
          <a:p>
            <a:pPr algn="l" marL="716615" indent="-238872" lvl="2">
              <a:lnSpc>
                <a:spcPts val="1991"/>
              </a:lnSpc>
              <a:buFont typeface="Arial"/>
              <a:buChar char="⚬"/>
            </a:pPr>
            <a:r>
              <a:rPr lang="en-US" sz="165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Models like Transformers (e.g., BERT, GPT) are used for deep semantic understanding.</a:t>
            </a:r>
          </a:p>
          <a:p>
            <a:pPr algn="l" marL="716615" indent="-238872" lvl="2">
              <a:lnSpc>
                <a:spcPts val="1991"/>
              </a:lnSpc>
              <a:buFont typeface="Arial"/>
              <a:buChar char="⚬"/>
            </a:pPr>
            <a:r>
              <a:rPr lang="en-US" sz="165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They excel at tasks like context-aware similarity detection.</a:t>
            </a:r>
          </a:p>
          <a:p>
            <a:pPr algn="l" marL="358308" indent="-179154" lvl="1">
              <a:lnSpc>
                <a:spcPts val="1991"/>
              </a:lnSpc>
              <a:buFont typeface="Arial"/>
              <a:buChar char="•"/>
            </a:pPr>
            <a:r>
              <a:rPr lang="en-US" sz="165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TF-IDF:</a:t>
            </a:r>
          </a:p>
          <a:p>
            <a:pPr algn="l" marL="716615" indent="-238872" lvl="2">
              <a:lnSpc>
                <a:spcPts val="1991"/>
              </a:lnSpc>
              <a:buFont typeface="Arial"/>
              <a:buChar char="⚬"/>
            </a:pPr>
            <a:r>
              <a:rPr lang="en-US" sz="165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 traditional method that represents documents as sparse vectors based on term frequency and inverse document frequency.</a:t>
            </a:r>
          </a:p>
          <a:p>
            <a:pPr algn="l">
              <a:lnSpc>
                <a:spcPts val="1991"/>
              </a:lnSpc>
            </a:pPr>
          </a:p>
          <a:p>
            <a:pPr algn="l">
              <a:lnSpc>
                <a:spcPts val="1991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919273" y="3190804"/>
            <a:ext cx="4990747" cy="918613"/>
            <a:chOff x="0" y="0"/>
            <a:chExt cx="1314435" cy="24193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14435" cy="241939"/>
            </a:xfrm>
            <a:custGeom>
              <a:avLst/>
              <a:gdLst/>
              <a:ahLst/>
              <a:cxnLst/>
              <a:rect r="r" b="b" t="t" l="l"/>
              <a:pathLst>
                <a:path h="241939" w="1314435">
                  <a:moveTo>
                    <a:pt x="31025" y="0"/>
                  </a:moveTo>
                  <a:lnTo>
                    <a:pt x="1283410" y="0"/>
                  </a:lnTo>
                  <a:cubicBezTo>
                    <a:pt x="1300545" y="0"/>
                    <a:pt x="1314435" y="13890"/>
                    <a:pt x="1314435" y="31025"/>
                  </a:cubicBezTo>
                  <a:lnTo>
                    <a:pt x="1314435" y="210914"/>
                  </a:lnTo>
                  <a:cubicBezTo>
                    <a:pt x="1314435" y="228049"/>
                    <a:pt x="1300545" y="241939"/>
                    <a:pt x="1283410" y="241939"/>
                  </a:cubicBezTo>
                  <a:lnTo>
                    <a:pt x="31025" y="241939"/>
                  </a:lnTo>
                  <a:cubicBezTo>
                    <a:pt x="13890" y="241939"/>
                    <a:pt x="0" y="228049"/>
                    <a:pt x="0" y="210914"/>
                  </a:cubicBezTo>
                  <a:lnTo>
                    <a:pt x="0" y="31025"/>
                  </a:lnTo>
                  <a:cubicBezTo>
                    <a:pt x="0" y="13890"/>
                    <a:pt x="13890" y="0"/>
                    <a:pt x="31025" y="0"/>
                  </a:cubicBezTo>
                  <a:close/>
                </a:path>
              </a:pathLst>
            </a:custGeom>
            <a:solidFill>
              <a:srgbClr val="000000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1314435" cy="3181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322949" y="3354836"/>
            <a:ext cx="4183396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Modern NLP Practices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6379292" y="3251201"/>
            <a:ext cx="4990747" cy="918613"/>
            <a:chOff x="0" y="0"/>
            <a:chExt cx="1314435" cy="24193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14435" cy="241939"/>
            </a:xfrm>
            <a:custGeom>
              <a:avLst/>
              <a:gdLst/>
              <a:ahLst/>
              <a:cxnLst/>
              <a:rect r="r" b="b" t="t" l="l"/>
              <a:pathLst>
                <a:path h="241939" w="1314435">
                  <a:moveTo>
                    <a:pt x="31025" y="0"/>
                  </a:moveTo>
                  <a:lnTo>
                    <a:pt x="1283410" y="0"/>
                  </a:lnTo>
                  <a:cubicBezTo>
                    <a:pt x="1300545" y="0"/>
                    <a:pt x="1314435" y="13890"/>
                    <a:pt x="1314435" y="31025"/>
                  </a:cubicBezTo>
                  <a:lnTo>
                    <a:pt x="1314435" y="210914"/>
                  </a:lnTo>
                  <a:cubicBezTo>
                    <a:pt x="1314435" y="228049"/>
                    <a:pt x="1300545" y="241939"/>
                    <a:pt x="1283410" y="241939"/>
                  </a:cubicBezTo>
                  <a:lnTo>
                    <a:pt x="31025" y="241939"/>
                  </a:lnTo>
                  <a:cubicBezTo>
                    <a:pt x="13890" y="241939"/>
                    <a:pt x="0" y="228049"/>
                    <a:pt x="0" y="210914"/>
                  </a:cubicBezTo>
                  <a:lnTo>
                    <a:pt x="0" y="31025"/>
                  </a:lnTo>
                  <a:cubicBezTo>
                    <a:pt x="0" y="13890"/>
                    <a:pt x="13890" y="0"/>
                    <a:pt x="31025" y="0"/>
                  </a:cubicBezTo>
                  <a:close/>
                </a:path>
              </a:pathLst>
            </a:custGeom>
            <a:solidFill>
              <a:srgbClr val="000000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1314435" cy="3181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6782968" y="3415232"/>
            <a:ext cx="4183396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Our Implementation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1923753" y="4261264"/>
            <a:ext cx="4990747" cy="4997036"/>
            <a:chOff x="0" y="0"/>
            <a:chExt cx="1314435" cy="131609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314435" cy="1316092"/>
            </a:xfrm>
            <a:custGeom>
              <a:avLst/>
              <a:gdLst/>
              <a:ahLst/>
              <a:cxnLst/>
              <a:rect r="r" b="b" t="t" l="l"/>
              <a:pathLst>
                <a:path h="1316092" w="1314435">
                  <a:moveTo>
                    <a:pt x="31025" y="0"/>
                  </a:moveTo>
                  <a:lnTo>
                    <a:pt x="1283410" y="0"/>
                  </a:lnTo>
                  <a:cubicBezTo>
                    <a:pt x="1300545" y="0"/>
                    <a:pt x="1314435" y="13890"/>
                    <a:pt x="1314435" y="31025"/>
                  </a:cubicBezTo>
                  <a:lnTo>
                    <a:pt x="1314435" y="1285067"/>
                  </a:lnTo>
                  <a:cubicBezTo>
                    <a:pt x="1314435" y="1302201"/>
                    <a:pt x="1300545" y="1316092"/>
                    <a:pt x="1283410" y="1316092"/>
                  </a:cubicBezTo>
                  <a:lnTo>
                    <a:pt x="31025" y="1316092"/>
                  </a:lnTo>
                  <a:cubicBezTo>
                    <a:pt x="13890" y="1316092"/>
                    <a:pt x="0" y="1302201"/>
                    <a:pt x="0" y="1285067"/>
                  </a:cubicBezTo>
                  <a:lnTo>
                    <a:pt x="0" y="31025"/>
                  </a:lnTo>
                  <a:cubicBezTo>
                    <a:pt x="0" y="13890"/>
                    <a:pt x="13890" y="0"/>
                    <a:pt x="310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76200"/>
              <a:ext cx="1314435" cy="1392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1974915" y="4417463"/>
            <a:ext cx="4733597" cy="4453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5"/>
              </a:lnSpc>
              <a:spcBef>
                <a:spcPct val="0"/>
              </a:spcBef>
            </a:pPr>
          </a:p>
          <a:p>
            <a:pPr algn="l" marL="339165" indent="-169583" lvl="1">
              <a:lnSpc>
                <a:spcPts val="1885"/>
              </a:lnSpc>
              <a:spcBef>
                <a:spcPct val="0"/>
              </a:spcBef>
              <a:buFont typeface="Arial"/>
              <a:buChar char="•"/>
            </a:pPr>
            <a:r>
              <a:rPr lang="en-US" sz="1570" strike="noStrike" u="non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Semantic Understanding:</a:t>
            </a:r>
          </a:p>
          <a:p>
            <a:pPr algn="l" marL="678330" indent="-226110" lvl="2">
              <a:lnSpc>
                <a:spcPts val="1885"/>
              </a:lnSpc>
              <a:spcBef>
                <a:spcPct val="0"/>
              </a:spcBef>
              <a:buFont typeface="Arial"/>
              <a:buChar char="⚬"/>
            </a:pPr>
            <a:r>
              <a:rPr lang="en-US" sz="1570" strike="noStrike" u="non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NLP: Captures deeper meanings using embeddings and neural networks.</a:t>
            </a:r>
          </a:p>
          <a:p>
            <a:pPr algn="l" marL="678330" indent="-226110" lvl="2">
              <a:lnSpc>
                <a:spcPts val="1885"/>
              </a:lnSpc>
              <a:spcBef>
                <a:spcPct val="0"/>
              </a:spcBef>
              <a:buFont typeface="Arial"/>
              <a:buChar char="⚬"/>
            </a:pPr>
            <a:r>
              <a:rPr lang="en-US" sz="1570" strike="noStrike" u="non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Ours: Focuses on syntactic and structural similarity, not semantic meaning.</a:t>
            </a:r>
          </a:p>
          <a:p>
            <a:pPr algn="l" marL="339165" indent="-169583" lvl="1">
              <a:lnSpc>
                <a:spcPts val="1885"/>
              </a:lnSpc>
              <a:spcBef>
                <a:spcPct val="0"/>
              </a:spcBef>
              <a:buFont typeface="Arial"/>
              <a:buChar char="•"/>
            </a:pPr>
            <a:r>
              <a:rPr lang="en-US" sz="1570" strike="noStrike" u="non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Resource Usage:</a:t>
            </a:r>
          </a:p>
          <a:p>
            <a:pPr algn="l" marL="678330" indent="-226110" lvl="2">
              <a:lnSpc>
                <a:spcPts val="1885"/>
              </a:lnSpc>
              <a:spcBef>
                <a:spcPct val="0"/>
              </a:spcBef>
              <a:buFont typeface="Arial"/>
              <a:buChar char="⚬"/>
            </a:pPr>
            <a:r>
              <a:rPr lang="en-US" sz="1570" strike="noStrike" u="non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NLP: Requires significant computational resources for training and inference.</a:t>
            </a:r>
          </a:p>
          <a:p>
            <a:pPr algn="l" marL="678330" indent="-226110" lvl="2">
              <a:lnSpc>
                <a:spcPts val="1885"/>
              </a:lnSpc>
              <a:spcBef>
                <a:spcPct val="0"/>
              </a:spcBef>
              <a:buFont typeface="Arial"/>
              <a:buChar char="⚬"/>
            </a:pPr>
            <a:r>
              <a:rPr lang="en-US" sz="1570" strike="noStrike" u="non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Ours: Lightweight and scalable, optimized for efficiency.</a:t>
            </a:r>
          </a:p>
          <a:p>
            <a:pPr algn="l" marL="339165" indent="-169583" lvl="1">
              <a:lnSpc>
                <a:spcPts val="1885"/>
              </a:lnSpc>
              <a:spcBef>
                <a:spcPct val="0"/>
              </a:spcBef>
              <a:buFont typeface="Arial"/>
              <a:buChar char="•"/>
            </a:pPr>
            <a:r>
              <a:rPr lang="en-US" sz="1570" strike="noStrike" u="non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Use Cases:</a:t>
            </a:r>
          </a:p>
          <a:p>
            <a:pPr algn="l" marL="678330" indent="-226110" lvl="2">
              <a:lnSpc>
                <a:spcPts val="1885"/>
              </a:lnSpc>
              <a:spcBef>
                <a:spcPct val="0"/>
              </a:spcBef>
              <a:buFont typeface="Arial"/>
              <a:buChar char="⚬"/>
            </a:pPr>
            <a:r>
              <a:rPr lang="en-US" sz="1570" strike="noStrike" u="non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NLP: Ideal for tasks requiring semantic understanding (e.g., sentiment analysis, question answering).</a:t>
            </a:r>
          </a:p>
          <a:p>
            <a:pPr algn="l" marL="678330" indent="-226110" lvl="2">
              <a:lnSpc>
                <a:spcPts val="1885"/>
              </a:lnSpc>
              <a:spcBef>
                <a:spcPct val="0"/>
              </a:spcBef>
              <a:buFont typeface="Arial"/>
              <a:buChar char="⚬"/>
            </a:pPr>
            <a:r>
              <a:rPr lang="en-US" sz="1570" strike="noStrike" u="non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Ours: Best suited for tasks like plagiarism detection and duplicate document identification.</a:t>
            </a:r>
          </a:p>
          <a:p>
            <a:pPr algn="l" marL="678330" indent="-226110" lvl="2">
              <a:lnSpc>
                <a:spcPts val="1885"/>
              </a:lnSpc>
              <a:spcBef>
                <a:spcPct val="0"/>
              </a:spcBef>
              <a:buFont typeface="Arial"/>
              <a:buChar char="⚬"/>
            </a:pPr>
          </a:p>
        </p:txBody>
      </p:sp>
      <p:grpSp>
        <p:nvGrpSpPr>
          <p:cNvPr name="Group 22" id="22"/>
          <p:cNvGrpSpPr/>
          <p:nvPr/>
        </p:nvGrpSpPr>
        <p:grpSpPr>
          <a:xfrm rot="0">
            <a:off x="11923753" y="3251201"/>
            <a:ext cx="4990747" cy="918613"/>
            <a:chOff x="0" y="0"/>
            <a:chExt cx="1314435" cy="24193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314435" cy="241939"/>
            </a:xfrm>
            <a:custGeom>
              <a:avLst/>
              <a:gdLst/>
              <a:ahLst/>
              <a:cxnLst/>
              <a:rect r="r" b="b" t="t" l="l"/>
              <a:pathLst>
                <a:path h="241939" w="1314435">
                  <a:moveTo>
                    <a:pt x="31025" y="0"/>
                  </a:moveTo>
                  <a:lnTo>
                    <a:pt x="1283410" y="0"/>
                  </a:lnTo>
                  <a:cubicBezTo>
                    <a:pt x="1300545" y="0"/>
                    <a:pt x="1314435" y="13890"/>
                    <a:pt x="1314435" y="31025"/>
                  </a:cubicBezTo>
                  <a:lnTo>
                    <a:pt x="1314435" y="210914"/>
                  </a:lnTo>
                  <a:cubicBezTo>
                    <a:pt x="1314435" y="228049"/>
                    <a:pt x="1300545" y="241939"/>
                    <a:pt x="1283410" y="241939"/>
                  </a:cubicBezTo>
                  <a:lnTo>
                    <a:pt x="31025" y="241939"/>
                  </a:lnTo>
                  <a:cubicBezTo>
                    <a:pt x="13890" y="241939"/>
                    <a:pt x="0" y="228049"/>
                    <a:pt x="0" y="210914"/>
                  </a:cubicBezTo>
                  <a:lnTo>
                    <a:pt x="0" y="31025"/>
                  </a:lnTo>
                  <a:cubicBezTo>
                    <a:pt x="0" y="13890"/>
                    <a:pt x="13890" y="0"/>
                    <a:pt x="31025" y="0"/>
                  </a:cubicBezTo>
                  <a:close/>
                </a:path>
              </a:pathLst>
            </a:custGeom>
            <a:solidFill>
              <a:srgbClr val="000000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76200"/>
              <a:ext cx="1314435" cy="3181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2246339" y="3445323"/>
            <a:ext cx="4183396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Key Differences</a:t>
            </a:r>
          </a:p>
        </p:txBody>
      </p:sp>
      <p:grpSp>
        <p:nvGrpSpPr>
          <p:cNvPr name="Group 26" id="26"/>
          <p:cNvGrpSpPr/>
          <p:nvPr/>
        </p:nvGrpSpPr>
        <p:grpSpPr>
          <a:xfrm rot="-5400000">
            <a:off x="8752731" y="-8752731"/>
            <a:ext cx="782539" cy="18288000"/>
            <a:chOff x="0" y="0"/>
            <a:chExt cx="206101" cy="481659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06101" cy="4816592"/>
            </a:xfrm>
            <a:custGeom>
              <a:avLst/>
              <a:gdLst/>
              <a:ahLst/>
              <a:cxnLst/>
              <a:rect r="r" b="b" t="t" l="l"/>
              <a:pathLst>
                <a:path h="4816592" w="206101">
                  <a:moveTo>
                    <a:pt x="0" y="0"/>
                  </a:moveTo>
                  <a:lnTo>
                    <a:pt x="206101" y="0"/>
                  </a:lnTo>
                  <a:lnTo>
                    <a:pt x="206101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76200"/>
              <a:ext cx="206101" cy="4892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-5400000">
            <a:off x="8752731" y="752436"/>
            <a:ext cx="782539" cy="18288000"/>
            <a:chOff x="0" y="0"/>
            <a:chExt cx="206101" cy="481659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06101" cy="4816592"/>
            </a:xfrm>
            <a:custGeom>
              <a:avLst/>
              <a:gdLst/>
              <a:ahLst/>
              <a:cxnLst/>
              <a:rect r="r" b="b" t="t" l="l"/>
              <a:pathLst>
                <a:path h="4816592" w="206101">
                  <a:moveTo>
                    <a:pt x="0" y="0"/>
                  </a:moveTo>
                  <a:lnTo>
                    <a:pt x="206101" y="0"/>
                  </a:lnTo>
                  <a:lnTo>
                    <a:pt x="206101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76200"/>
              <a:ext cx="206101" cy="4892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4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6637647" y="4637923"/>
            <a:ext cx="4454820" cy="396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58308" indent="-179154" lvl="1">
              <a:lnSpc>
                <a:spcPts val="1991"/>
              </a:lnSpc>
              <a:spcBef>
                <a:spcPct val="0"/>
              </a:spcBef>
              <a:buFont typeface="Arial"/>
              <a:buChar char="•"/>
            </a:pPr>
            <a:r>
              <a:rPr lang="en-US" sz="1659" strike="noStrike" u="non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Structural and Lexical Similarity:</a:t>
            </a:r>
          </a:p>
          <a:p>
            <a:pPr algn="l" marL="716615" indent="-238872" lvl="2">
              <a:lnSpc>
                <a:spcPts val="1991"/>
              </a:lnSpc>
              <a:spcBef>
                <a:spcPct val="0"/>
              </a:spcBef>
              <a:buFont typeface="Arial"/>
              <a:buChar char="⚬"/>
            </a:pPr>
            <a:r>
              <a:rPr lang="en-US" sz="1659" strike="noStrike" u="non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Rabin-Karp Hashing: Focuses on structural similarity by generating k-gram hashes.</a:t>
            </a:r>
          </a:p>
          <a:p>
            <a:pPr algn="l" marL="716615" indent="-238872" lvl="2">
              <a:lnSpc>
                <a:spcPts val="1991"/>
              </a:lnSpc>
              <a:spcBef>
                <a:spcPct val="0"/>
              </a:spcBef>
              <a:buFont typeface="Arial"/>
              <a:buChar char="⚬"/>
            </a:pPr>
            <a:r>
              <a:rPr lang="en-US" sz="1659" strike="noStrike" u="non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MinHash: Estimates Jaccard similarity for compact representation of sets.</a:t>
            </a:r>
          </a:p>
          <a:p>
            <a:pPr algn="l" marL="358308" indent="-179154" lvl="1">
              <a:lnSpc>
                <a:spcPts val="1991"/>
              </a:lnSpc>
              <a:spcBef>
                <a:spcPct val="0"/>
              </a:spcBef>
              <a:buFont typeface="Arial"/>
              <a:buChar char="•"/>
            </a:pPr>
            <a:r>
              <a:rPr lang="en-US" sz="1659" strike="noStrike" u="non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Efficiency:</a:t>
            </a:r>
          </a:p>
          <a:p>
            <a:pPr algn="l" marL="716615" indent="-238872" lvl="2">
              <a:lnSpc>
                <a:spcPts val="1991"/>
              </a:lnSpc>
              <a:spcBef>
                <a:spcPct val="0"/>
              </a:spcBef>
              <a:buFont typeface="Arial"/>
              <a:buChar char="⚬"/>
            </a:pPr>
            <a:r>
              <a:rPr lang="en-US" sz="1659" strike="noStrike" u="non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Uses Counting Bloom Filters for fast and space-efficient membership testing.</a:t>
            </a:r>
          </a:p>
          <a:p>
            <a:pPr algn="l" marL="358308" indent="-179154" lvl="1">
              <a:lnSpc>
                <a:spcPts val="1991"/>
              </a:lnSpc>
              <a:spcBef>
                <a:spcPct val="0"/>
              </a:spcBef>
              <a:buFont typeface="Arial"/>
              <a:buChar char="•"/>
            </a:pPr>
            <a:r>
              <a:rPr lang="en-US" sz="1659" strike="noStrike" u="non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Lightweight Design:</a:t>
            </a:r>
          </a:p>
          <a:p>
            <a:pPr algn="l" marL="716615" indent="-238872" lvl="2">
              <a:lnSpc>
                <a:spcPts val="1991"/>
              </a:lnSpc>
              <a:spcBef>
                <a:spcPct val="0"/>
              </a:spcBef>
              <a:buFont typeface="Arial"/>
              <a:buChar char="⚬"/>
            </a:pPr>
            <a:r>
              <a:rPr lang="en-US" sz="1659" strike="noStrike" u="non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Designed for scalability and efficiency, suitable for large datasets.</a:t>
            </a:r>
          </a:p>
          <a:p>
            <a:pPr algn="l">
              <a:lnSpc>
                <a:spcPts val="199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DAGmr9KK9go</dc:identifier>
  <dcterms:modified xsi:type="dcterms:W3CDTF">2011-08-01T06:04:30Z</dcterms:modified>
  <cp:revision>1</cp:revision>
  <dc:title>Space Efficieent Document Fingerprinting</dc:title>
</cp:coreProperties>
</file>