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Roboto Serif SemiBold"/>
      <p:regular r:id="rId21"/>
      <p:bold r:id="rId22"/>
      <p:italic r:id="rId23"/>
      <p:boldItalic r:id="rId24"/>
    </p:embeddedFont>
    <p:embeddedFont>
      <p:font typeface="Sorts Mill Goudy"/>
      <p:regular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695388-2F3D-42B3-B8B0-B928508AECF4}">
  <a:tblStyle styleId="{8A695388-2F3D-42B3-B8B0-B928508AEC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erifSemiBold-bold.fntdata"/><Relationship Id="rId21" Type="http://schemas.openxmlformats.org/officeDocument/2006/relationships/font" Target="fonts/RobotoSerifSemiBold-regular.fntdata"/><Relationship Id="rId24" Type="http://schemas.openxmlformats.org/officeDocument/2006/relationships/font" Target="fonts/RobotoSerifSemiBold-boldItalic.fntdata"/><Relationship Id="rId23" Type="http://schemas.openxmlformats.org/officeDocument/2006/relationships/font" Target="fonts/RobotoSerifSemiBol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rtsMillGoudy-italic.fntdata"/><Relationship Id="rId25" Type="http://schemas.openxmlformats.org/officeDocument/2006/relationships/font" Target="fonts/SortsMillGoud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82c695d2d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e82c695d2d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e82c695d2d_0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82c695d2d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e82c695d2d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e82c695d2d_0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e82c695d2d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e82c695d2d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e82c695d2d_0_1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e82c695d2d_0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e82c695d2d_0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e82c695d2d_0_1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e82c695d2d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e82c695d2d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e82c695d2d_0_1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82c695d2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82c695d2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e82c695d2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82c695d2d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82c695d2d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e82c695d2d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82c695d2d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82c695d2d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e82c695d2d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82c695d2d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e82c695d2d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e82c695d2d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3"/>
          <p:cNvGrpSpPr/>
          <p:nvPr/>
        </p:nvGrpSpPr>
        <p:grpSpPr>
          <a:xfrm>
            <a:off x="-21770" y="0"/>
            <a:ext cx="12213771" cy="6858000"/>
            <a:chOff x="-21770" y="0"/>
            <a:chExt cx="12213771" cy="6858000"/>
          </a:xfrm>
        </p:grpSpPr>
        <p:pic>
          <p:nvPicPr>
            <p:cNvPr descr="Tech Background&quot; Images – Browse 8,227 Stock Photos, Vectors, and Video |  Adobe Stock" id="56" name="Google Shape;56;p13"/>
            <p:cNvPicPr preferRelativeResize="0"/>
            <p:nvPr/>
          </p:nvPicPr>
          <p:blipFill rotWithShape="1">
            <a:blip r:embed="rId2">
              <a:alphaModFix/>
            </a:blip>
            <a:srcRect b="1253" l="2354" r="1952" t="2333"/>
            <a:stretch/>
          </p:blipFill>
          <p:spPr>
            <a:xfrm>
              <a:off x="-21770" y="0"/>
              <a:ext cx="12213771" cy="6858000"/>
            </a:xfrm>
            <a:custGeom>
              <a:rect b="b" l="l" r="r" t="t"/>
              <a:pathLst>
                <a:path extrusionOk="0" h="6858000" w="12213771">
                  <a:moveTo>
                    <a:pt x="0" y="0"/>
                  </a:moveTo>
                  <a:lnTo>
                    <a:pt x="12213771" y="0"/>
                  </a:lnTo>
                  <a:lnTo>
                    <a:pt x="12213771" y="6858000"/>
                  </a:lnTo>
                  <a:lnTo>
                    <a:pt x="0" y="6858000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57" name="Google Shape;57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17794" y="913775"/>
              <a:ext cx="5159488" cy="142375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678884" y="603666"/>
            <a:ext cx="108342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78884" y="1675075"/>
            <a:ext cx="10834200" cy="4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2800"/>
              <a:buChar char="●"/>
              <a:defRPr>
                <a:solidFill>
                  <a:srgbClr val="171616"/>
                </a:solidFill>
              </a:defRPr>
            </a:lvl1pPr>
            <a:lvl2pPr indent="-3810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171616"/>
              </a:buClr>
              <a:buSzPts val="2400"/>
              <a:buChar char="○"/>
              <a:defRPr>
                <a:solidFill>
                  <a:srgbClr val="171616"/>
                </a:solidFill>
              </a:defRPr>
            </a:lvl2pPr>
            <a:lvl3pPr indent="-355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171616"/>
              </a:buClr>
              <a:buSzPts val="2000"/>
              <a:buChar char="■"/>
              <a:defRPr>
                <a:solidFill>
                  <a:srgbClr val="171616"/>
                </a:solidFill>
              </a:defRPr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171616"/>
              </a:buClr>
              <a:buSzPts val="1800"/>
              <a:buChar char="●"/>
              <a:defRPr>
                <a:solidFill>
                  <a:srgbClr val="171616"/>
                </a:solidFill>
              </a:defRPr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171616"/>
              </a:buClr>
              <a:buSzPts val="1800"/>
              <a:buChar char="○"/>
              <a:defRPr>
                <a:solidFill>
                  <a:srgbClr val="171616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&amp; Half">
  <p:cSld name="Half &amp; Half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678881" y="603665"/>
            <a:ext cx="51072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678881" y="1659836"/>
            <a:ext cx="5107200" cy="4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2800"/>
              <a:buChar char="●"/>
              <a:defRPr>
                <a:solidFill>
                  <a:srgbClr val="171616"/>
                </a:solidFill>
              </a:defRPr>
            </a:lvl1pPr>
            <a:lvl2pPr indent="-3810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171616"/>
              </a:buClr>
              <a:buSzPts val="2400"/>
              <a:buChar char="○"/>
              <a:defRPr>
                <a:solidFill>
                  <a:srgbClr val="171616"/>
                </a:solidFill>
              </a:defRPr>
            </a:lvl2pPr>
            <a:lvl3pPr indent="-355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171616"/>
              </a:buClr>
              <a:buSzPts val="2000"/>
              <a:buChar char="■"/>
              <a:defRPr>
                <a:solidFill>
                  <a:srgbClr val="171616"/>
                </a:solidFill>
              </a:defRPr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171616"/>
              </a:buClr>
              <a:buSzPts val="1800"/>
              <a:buChar char="●"/>
              <a:defRPr>
                <a:solidFill>
                  <a:srgbClr val="171616"/>
                </a:solidFill>
              </a:defRPr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171616"/>
              </a:buClr>
              <a:buSzPts val="1800"/>
              <a:buChar char="○"/>
              <a:defRPr>
                <a:solidFill>
                  <a:srgbClr val="171616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1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1D1B58"/>
          </a:solidFill>
          <a:ln cap="flat" cmpd="sng" w="12700">
            <a:solidFill>
              <a:srgbClr val="1D1B5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07412" y="6119532"/>
            <a:ext cx="1958148" cy="540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Third Flow Errow">
  <p:cSld name="One Third Flow Errow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4455269" y="603666"/>
            <a:ext cx="70578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4455269" y="1659835"/>
            <a:ext cx="7057800" cy="4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2800"/>
              <a:buChar char="●"/>
              <a:defRPr>
                <a:solidFill>
                  <a:srgbClr val="171616"/>
                </a:solidFill>
              </a:defRPr>
            </a:lvl1pPr>
            <a:lvl2pPr indent="-3810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171616"/>
              </a:buClr>
              <a:buSzPts val="2400"/>
              <a:buChar char="○"/>
              <a:defRPr>
                <a:solidFill>
                  <a:srgbClr val="171616"/>
                </a:solidFill>
              </a:defRPr>
            </a:lvl2pPr>
            <a:lvl3pPr indent="-355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171616"/>
              </a:buClr>
              <a:buSzPts val="2000"/>
              <a:buChar char="■"/>
              <a:defRPr>
                <a:solidFill>
                  <a:srgbClr val="171616"/>
                </a:solidFill>
              </a:defRPr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171616"/>
              </a:buClr>
              <a:buSzPts val="1800"/>
              <a:buChar char="●"/>
              <a:defRPr>
                <a:solidFill>
                  <a:srgbClr val="171616"/>
                </a:solidFill>
              </a:defRPr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171616"/>
              </a:buClr>
              <a:buSzPts val="1800"/>
              <a:buChar char="○"/>
              <a:defRPr>
                <a:solidFill>
                  <a:srgbClr val="171616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p16"/>
          <p:cNvSpPr/>
          <p:nvPr/>
        </p:nvSpPr>
        <p:spPr>
          <a:xfrm>
            <a:off x="1" y="0"/>
            <a:ext cx="4114800" cy="6858000"/>
          </a:xfrm>
          <a:prstGeom prst="homePlate">
            <a:avLst>
              <a:gd fmla="val 16049" name="adj"/>
            </a:avLst>
          </a:prstGeom>
          <a:solidFill>
            <a:srgbClr val="1D1B58"/>
          </a:solidFill>
          <a:ln cap="flat" cmpd="sng" w="12700">
            <a:solidFill>
              <a:srgbClr val="1D1B5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6"/>
          <p:cNvSpPr txBox="1"/>
          <p:nvPr/>
        </p:nvSpPr>
        <p:spPr>
          <a:xfrm>
            <a:off x="678882" y="3122614"/>
            <a:ext cx="29787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libri"/>
              <a:buNone/>
            </a:pPr>
            <a:r>
              <a:rPr b="1" lang="en-US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678883" y="1709738"/>
            <a:ext cx="108342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678883" y="4589464"/>
            <a:ext cx="108342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8990"/>
              </a:buClr>
              <a:buSzPts val="2400"/>
              <a:buNone/>
              <a:defRPr sz="2400">
                <a:solidFill>
                  <a:srgbClr val="898990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98990"/>
              </a:buClr>
              <a:buSzPts val="2000"/>
              <a:buNone/>
              <a:defRPr sz="2000">
                <a:solidFill>
                  <a:srgbClr val="898990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98990"/>
              </a:buClr>
              <a:buSzPts val="1800"/>
              <a:buNone/>
              <a:defRPr sz="1800">
                <a:solidFill>
                  <a:srgbClr val="898990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98990"/>
              </a:buClr>
              <a:buSzPts val="1600"/>
              <a:buNone/>
              <a:defRPr sz="1600">
                <a:solidFill>
                  <a:srgbClr val="898990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98990"/>
              </a:buClr>
              <a:buSzPts val="1600"/>
              <a:buNone/>
              <a:defRPr sz="1600">
                <a:solidFill>
                  <a:srgbClr val="898990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98990"/>
              </a:buClr>
              <a:buSzPts val="1600"/>
              <a:buNone/>
              <a:defRPr sz="1600">
                <a:solidFill>
                  <a:srgbClr val="898990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98990"/>
              </a:buClr>
              <a:buSzPts val="1600"/>
              <a:buNone/>
              <a:defRPr sz="1600">
                <a:solidFill>
                  <a:srgbClr val="898990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98990"/>
              </a:buClr>
              <a:buSzPts val="1600"/>
              <a:buNone/>
              <a:defRPr sz="1600">
                <a:solidFill>
                  <a:srgbClr val="898990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898990"/>
              </a:buClr>
              <a:buSzPts val="1600"/>
              <a:buNone/>
              <a:defRPr sz="1600">
                <a:solidFill>
                  <a:srgbClr val="89899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ch Background&quot; Images – Browse 8,227 Stock Photos, Vectors, and Video |  Adobe Stock" id="75" name="Google Shape;75;p18"/>
          <p:cNvPicPr preferRelativeResize="0"/>
          <p:nvPr/>
        </p:nvPicPr>
        <p:blipFill rotWithShape="1">
          <a:blip r:embed="rId2">
            <a:alphaModFix/>
          </a:blip>
          <a:srcRect b="1253" l="2354" r="1952" t="2333"/>
          <a:stretch/>
        </p:blipFill>
        <p:spPr>
          <a:xfrm>
            <a:off x="-21770" y="0"/>
            <a:ext cx="12213771" cy="6858000"/>
          </a:xfrm>
          <a:custGeom>
            <a:rect b="b" l="l" r="r" t="t"/>
            <a:pathLst>
              <a:path extrusionOk="0" h="6858000" w="12213771">
                <a:moveTo>
                  <a:pt x="0" y="0"/>
                </a:moveTo>
                <a:lnTo>
                  <a:pt x="12213771" y="0"/>
                </a:lnTo>
                <a:lnTo>
                  <a:pt x="12213771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76" name="Google Shape;76;p18"/>
          <p:cNvSpPr txBox="1"/>
          <p:nvPr>
            <p:ph type="title"/>
          </p:nvPr>
        </p:nvSpPr>
        <p:spPr>
          <a:xfrm>
            <a:off x="-21771" y="1832442"/>
            <a:ext cx="12213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/>
          <p:nvPr/>
        </p:nvSpPr>
        <p:spPr>
          <a:xfrm>
            <a:off x="1" y="2788290"/>
            <a:ext cx="12192000" cy="811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Fuel Efficiency Prediction and Analysis</a:t>
            </a:r>
            <a:endParaRPr/>
          </a:p>
        </p:txBody>
      </p:sp>
      <p:sp>
        <p:nvSpPr>
          <p:cNvPr id="82" name="Google Shape;82;p19"/>
          <p:cNvSpPr txBox="1"/>
          <p:nvPr/>
        </p:nvSpPr>
        <p:spPr>
          <a:xfrm>
            <a:off x="4744800" y="3460250"/>
            <a:ext cx="574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Presented By : Mohammed Bilal Alam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639000" y="642504"/>
            <a:ext cx="5431500" cy="87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latin typeface="Rockwell"/>
                <a:ea typeface="Rockwell"/>
                <a:cs typeface="Rockwell"/>
                <a:sym typeface="Rockwell"/>
              </a:rPr>
              <a:t>TRAIN TEST SPLIT</a:t>
            </a:r>
            <a:endParaRPr sz="28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310075" y="1281050"/>
            <a:ext cx="5107200" cy="183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7813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We divided the data into training (</a:t>
            </a:r>
            <a:r>
              <a:rPr b="1"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80%)</a:t>
            </a:r>
            <a:r>
              <a:rPr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and testing (</a:t>
            </a:r>
            <a:r>
              <a:rPr b="1"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20%)</a:t>
            </a:r>
            <a:r>
              <a:rPr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sets.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7813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Setting a random state ensures </a:t>
            </a:r>
            <a:r>
              <a:rPr b="1"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consistent</a:t>
            </a:r>
            <a:r>
              <a:rPr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results and</a:t>
            </a:r>
            <a:r>
              <a:rPr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using stratify=</a:t>
            </a:r>
            <a:r>
              <a:rPr b="1"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y</a:t>
            </a:r>
            <a:r>
              <a:rPr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maintains a proportional </a:t>
            </a:r>
            <a:r>
              <a:rPr b="1"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distribution</a:t>
            </a:r>
            <a:r>
              <a:rPr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of the </a:t>
            </a:r>
            <a:r>
              <a:rPr b="1"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target</a:t>
            </a:r>
            <a:r>
              <a:rPr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variable</a:t>
            </a:r>
            <a:r>
              <a:rPr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in both sets.</a:t>
            </a:r>
            <a:endParaRPr sz="1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 txBox="1"/>
          <p:nvPr>
            <p:ph type="title"/>
          </p:nvPr>
        </p:nvSpPr>
        <p:spPr>
          <a:xfrm>
            <a:off x="639000" y="3395673"/>
            <a:ext cx="5107200" cy="127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Rockwell"/>
                <a:ea typeface="Rockwell"/>
                <a:cs typeface="Rockwell"/>
                <a:sym typeface="Rockwell"/>
              </a:rPr>
              <a:t>SPLITTING</a:t>
            </a:r>
            <a:r>
              <a:rPr lang="en-US" sz="2800">
                <a:latin typeface="Rockwell"/>
                <a:ea typeface="Rockwell"/>
                <a:cs typeface="Rockwell"/>
                <a:sym typeface="Rockwell"/>
              </a:rPr>
              <a:t> THE DATA INTO X &amp; Y</a:t>
            </a:r>
            <a:endParaRPr sz="28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310075" y="4296276"/>
            <a:ext cx="5107200" cy="148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149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We divided the dataset into two parts: X and y.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149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"</a:t>
            </a:r>
            <a:r>
              <a:rPr b="1"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" typically represents the </a:t>
            </a:r>
            <a:r>
              <a:rPr b="1"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independent</a:t>
            </a:r>
            <a:r>
              <a:rPr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Variables, and "</a:t>
            </a:r>
            <a:r>
              <a:rPr b="1"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y</a:t>
            </a:r>
            <a:r>
              <a:rPr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" represents the </a:t>
            </a:r>
            <a:r>
              <a:rPr b="1"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Dependent</a:t>
            </a:r>
            <a:r>
              <a:rPr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(</a:t>
            </a:r>
            <a:r>
              <a:rPr b="1"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target</a:t>
            </a:r>
            <a:r>
              <a:rPr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variable</a:t>
            </a:r>
            <a:r>
              <a:rPr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) that we want to predict or understand.</a:t>
            </a:r>
            <a:endParaRPr sz="1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8" title="Machine control vector icon | Public domain vecto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0575" y="642500"/>
            <a:ext cx="470535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/>
          <p:nvPr/>
        </p:nvSpPr>
        <p:spPr>
          <a:xfrm>
            <a:off x="0" y="9975"/>
            <a:ext cx="12192000" cy="1575000"/>
          </a:xfrm>
          <a:prstGeom prst="rect">
            <a:avLst/>
          </a:prstGeom>
          <a:solidFill>
            <a:srgbClr val="1D1B5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9"/>
          <p:cNvSpPr txBox="1"/>
          <p:nvPr>
            <p:ph type="title"/>
          </p:nvPr>
        </p:nvSpPr>
        <p:spPr>
          <a:xfrm>
            <a:off x="704650" y="603342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44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MODEL SELECTION</a:t>
            </a:r>
            <a:endParaRPr sz="4144">
              <a:solidFill>
                <a:schemeClr val="lt1"/>
              </a:solidFill>
            </a:endParaRPr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415650" y="1855608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 u="sng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Linear Regression</a:t>
            </a:r>
            <a:r>
              <a:rPr b="1"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 </a:t>
            </a:r>
            <a:r>
              <a:rPr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Linear Regression is a simple and interpretable model that assumes a linear relationship between the independent variables (features) and the dependent variable (target).</a:t>
            </a:r>
            <a:endParaRPr sz="1400">
              <a:solidFill>
                <a:schemeClr val="dk1"/>
              </a:solidFill>
            </a:endParaRPr>
          </a:p>
          <a:p>
            <a:pPr indent="-1841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41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 u="sng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Decision Tree Regression</a:t>
            </a:r>
            <a:r>
              <a:rPr b="1"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 </a:t>
            </a:r>
            <a:r>
              <a:rPr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Decision Tree Regression is a non-linear model that splits the data into subsets based on feature values, making decisions at each node until a final prediction is made at the leaf nodes.</a:t>
            </a:r>
            <a:endParaRPr sz="1400">
              <a:solidFill>
                <a:schemeClr val="dk1"/>
              </a:solidFill>
            </a:endParaRPr>
          </a:p>
          <a:p>
            <a:pPr indent="-1841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41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 u="sng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Random Forest Regression</a:t>
            </a:r>
            <a:r>
              <a:rPr b="1"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 </a:t>
            </a:r>
            <a:r>
              <a:rPr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Random Forest Regression is an ensemble learning method that constructs multiple decision trees during training and outputs the mean prediction of individual trees.</a:t>
            </a:r>
            <a:endParaRPr sz="1400">
              <a:solidFill>
                <a:schemeClr val="dk1"/>
              </a:solidFill>
            </a:endParaRPr>
          </a:p>
          <a:p>
            <a:pPr indent="-1841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41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 u="sng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Gradient Boosting Regression</a:t>
            </a:r>
            <a:r>
              <a:rPr b="1"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 </a:t>
            </a:r>
            <a:r>
              <a:rPr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Gradient Boosting Regression builds an ensemble of weak prediction models, typically decision trees, by sequentially minimizing the residual errors of previous models using gradient descent.</a:t>
            </a:r>
            <a:endParaRPr/>
          </a:p>
        </p:txBody>
      </p:sp>
      <p:pic>
        <p:nvPicPr>
          <p:cNvPr id="203" name="Google Shape;20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07690" y="6227099"/>
            <a:ext cx="1785975" cy="46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/>
          <p:nvPr/>
        </p:nvSpPr>
        <p:spPr>
          <a:xfrm rot="-2094960">
            <a:off x="10256699" y="611391"/>
            <a:ext cx="3908452" cy="5634913"/>
          </a:xfrm>
          <a:prstGeom prst="diagStripe">
            <a:avLst>
              <a:gd fmla="val 5302" name="adj"/>
            </a:avLst>
          </a:prstGeom>
          <a:solidFill>
            <a:srgbClr val="1D1B5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0"/>
          <p:cNvSpPr/>
          <p:nvPr/>
        </p:nvSpPr>
        <p:spPr>
          <a:xfrm>
            <a:off x="827350" y="428625"/>
            <a:ext cx="10287000" cy="2250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894050" y="3238492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 fontScale="77500" lnSpcReduction="10000"/>
          </a:bodyPr>
          <a:lstStyle/>
          <a:p>
            <a:pPr indent="-3467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ckwell"/>
              <a:buChar char="●"/>
            </a:pPr>
            <a:r>
              <a:rPr lang="en-US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Random Forest and Gradient Boosting are the top choices for this dataset due to their strong performance and generalizability</a:t>
            </a:r>
            <a:endParaRPr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aphicFrame>
        <p:nvGraphicFramePr>
          <p:cNvPr id="212" name="Google Shape;212;p30"/>
          <p:cNvGraphicFramePr/>
          <p:nvPr/>
        </p:nvGraphicFramePr>
        <p:xfrm>
          <a:off x="822925" y="42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{8A695388-2F3D-42B3-B8B0-B928508AECF4}</a:tableStyleId>
              </a:tblPr>
              <a:tblGrid>
                <a:gridCol w="2057400"/>
                <a:gridCol w="2057400"/>
                <a:gridCol w="2057400"/>
                <a:gridCol w="2057400"/>
                <a:gridCol w="2057400"/>
              </a:tblGrid>
              <a:tr h="66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Model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Mean Squared Error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Mean Absolute Error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Root MSE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R-Squared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CC0000"/>
                          </a:solidFill>
                        </a:rPr>
                        <a:t>Linear Regression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34BAB"/>
                          </a:solidFill>
                        </a:rPr>
                        <a:t>6.44</a:t>
                      </a:r>
                      <a:endParaRPr>
                        <a:solidFill>
                          <a:srgbClr val="134BA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34BAB"/>
                          </a:solidFill>
                        </a:rPr>
                        <a:t>1.91</a:t>
                      </a:r>
                      <a:endParaRPr>
                        <a:solidFill>
                          <a:srgbClr val="134BA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34BAB"/>
                          </a:solidFill>
                        </a:rPr>
                        <a:t>2.54</a:t>
                      </a:r>
                      <a:endParaRPr>
                        <a:solidFill>
                          <a:srgbClr val="134BA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34BAB"/>
                          </a:solidFill>
                        </a:rPr>
                        <a:t>0.88</a:t>
                      </a:r>
                      <a:endParaRPr>
                        <a:solidFill>
                          <a:srgbClr val="134BAB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CC0000"/>
                          </a:solidFill>
                        </a:rPr>
                        <a:t>Decision Tree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34BAB"/>
                          </a:solidFill>
                        </a:rPr>
                        <a:t>10.23</a:t>
                      </a:r>
                      <a:endParaRPr>
                        <a:solidFill>
                          <a:srgbClr val="134BA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34BAB"/>
                          </a:solidFill>
                        </a:rPr>
                        <a:t>2.25</a:t>
                      </a:r>
                      <a:endParaRPr>
                        <a:solidFill>
                          <a:srgbClr val="134BA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34BAB"/>
                          </a:solidFill>
                        </a:rPr>
                        <a:t>3.20</a:t>
                      </a:r>
                      <a:endParaRPr>
                        <a:solidFill>
                          <a:srgbClr val="134BA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34BAB"/>
                          </a:solidFill>
                        </a:rPr>
                        <a:t>0.81</a:t>
                      </a:r>
                      <a:endParaRPr>
                        <a:solidFill>
                          <a:srgbClr val="134BAB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CC0000"/>
                          </a:solidFill>
                        </a:rPr>
                        <a:t>Random Forest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34BAB"/>
                          </a:solidFill>
                        </a:rPr>
                        <a:t>4.61</a:t>
                      </a:r>
                      <a:endParaRPr>
                        <a:solidFill>
                          <a:srgbClr val="134BA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34BAB"/>
                          </a:solidFill>
                        </a:rPr>
                        <a:t>1.59</a:t>
                      </a:r>
                      <a:endParaRPr>
                        <a:solidFill>
                          <a:srgbClr val="134BA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34BAB"/>
                          </a:solidFill>
                        </a:rPr>
                        <a:t>2.15</a:t>
                      </a:r>
                      <a:endParaRPr>
                        <a:solidFill>
                          <a:srgbClr val="134BA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34BAB"/>
                          </a:solidFill>
                        </a:rPr>
                        <a:t>0.91</a:t>
                      </a:r>
                      <a:endParaRPr>
                        <a:solidFill>
                          <a:srgbClr val="134BAB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CC0000"/>
                          </a:solidFill>
                        </a:rPr>
                        <a:t>Gradient Boosting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34BAB"/>
                          </a:solidFill>
                        </a:rPr>
                        <a:t>5.10</a:t>
                      </a:r>
                      <a:endParaRPr>
                        <a:solidFill>
                          <a:srgbClr val="134BA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34BAB"/>
                          </a:solidFill>
                        </a:rPr>
                        <a:t>1.71</a:t>
                      </a:r>
                      <a:endParaRPr>
                        <a:solidFill>
                          <a:srgbClr val="134BA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34BAB"/>
                          </a:solidFill>
                        </a:rPr>
                        <a:t>2.26</a:t>
                      </a:r>
                      <a:endParaRPr>
                        <a:solidFill>
                          <a:srgbClr val="134BA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34BAB"/>
                          </a:solidFill>
                        </a:rPr>
                        <a:t>0.91</a:t>
                      </a:r>
                      <a:endParaRPr>
                        <a:solidFill>
                          <a:srgbClr val="134BAB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894050" y="4394792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Rockwell"/>
              <a:buChar char="●"/>
            </a:pPr>
            <a:r>
              <a:rPr lang="en-US" sz="185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We will further optimize Random Forest and Gradient Boosting models with hyperparameter tuning</a:t>
            </a:r>
            <a:endParaRPr sz="185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14" name="Google Shape;21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6615" y="6127424"/>
            <a:ext cx="1785975" cy="46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678881" y="603665"/>
            <a:ext cx="5107200" cy="61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Hyperparameter Tuning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678881" y="1659836"/>
            <a:ext cx="5107200" cy="439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After doing GridSearchCV on Random Forest and Gradient Boosting</a:t>
            </a:r>
            <a:endParaRPr sz="18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ckwell"/>
              <a:ea typeface="Rockwell"/>
              <a:cs typeface="Rockwell"/>
              <a:sym typeface="Rockwell"/>
            </a:endParaRPr>
          </a:p>
          <a:p>
            <a:pPr indent="-323850" lvl="0" marL="457200" rtl="0" algn="just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Rockwell"/>
              <a:buChar char="●"/>
            </a:pPr>
            <a:r>
              <a:rPr lang="en-US" sz="1500">
                <a:latin typeface="Rockwell"/>
                <a:ea typeface="Rockwell"/>
                <a:cs typeface="Rockwell"/>
                <a:sym typeface="Rockwell"/>
              </a:rPr>
              <a:t>Both models have almost the same mean RMSE (2.77), indicating that, on average, their prediction errors are quite similar.</a:t>
            </a:r>
            <a:endParaRPr sz="15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ckwell"/>
              <a:ea typeface="Rockwell"/>
              <a:cs typeface="Rockwell"/>
              <a:sym typeface="Rockwell"/>
            </a:endParaRPr>
          </a:p>
          <a:p>
            <a:pPr indent="-323850" lvl="0" marL="457200" rtl="0" algn="just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Rockwell"/>
              <a:buChar char="●"/>
            </a:pPr>
            <a:r>
              <a:rPr lang="en-US" sz="1500">
                <a:latin typeface="Rockwell"/>
                <a:ea typeface="Rockwell"/>
                <a:cs typeface="Rockwell"/>
                <a:sym typeface="Rockwell"/>
              </a:rPr>
              <a:t>The Random Forest Regressor has a higher standard deviation (1.06) compared to the Gradient Boosting Regressor (0.92).</a:t>
            </a:r>
            <a:endParaRPr sz="15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ckwell"/>
              <a:ea typeface="Rockwell"/>
              <a:cs typeface="Rockwell"/>
              <a:sym typeface="Rockwell"/>
            </a:endParaRPr>
          </a:p>
          <a:p>
            <a:pPr indent="-323850" lvl="0" marL="457200" rtl="0" algn="just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Rockwell"/>
              <a:buChar char="●"/>
            </a:pPr>
            <a:r>
              <a:rPr lang="en-US" sz="1500">
                <a:latin typeface="Rockwell"/>
                <a:ea typeface="Rockwell"/>
                <a:cs typeface="Rockwell"/>
                <a:sym typeface="Rockwell"/>
              </a:rPr>
              <a:t>This suggests that the Gradient Boosting Regressor's performance is more consistent across different folds of the cross-validation.</a:t>
            </a:r>
            <a:endParaRPr sz="15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22" name="Google Shape;2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800" y="87000"/>
            <a:ext cx="3686180" cy="28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9938" y="3097525"/>
            <a:ext cx="4890427" cy="28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415600" y="365726"/>
            <a:ext cx="11360700" cy="1170900"/>
          </a:xfrm>
          <a:prstGeom prst="rect">
            <a:avLst/>
          </a:prstGeom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7200">
                <a:solidFill>
                  <a:srgbClr val="2F549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Conclusion</a:t>
            </a:r>
            <a:endParaRPr>
              <a:solidFill>
                <a:srgbClr val="2F5496"/>
              </a:solidFill>
            </a:endParaRPr>
          </a:p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2"/>
          <p:cNvSpPr txBox="1"/>
          <p:nvPr/>
        </p:nvSpPr>
        <p:spPr>
          <a:xfrm>
            <a:off x="2003550" y="2302625"/>
            <a:ext cx="8412900" cy="3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F3982"/>
              </a:buClr>
              <a:buSzPts val="1600"/>
              <a:buFont typeface="Rockwell"/>
              <a:buChar char="●"/>
            </a:pPr>
            <a:r>
              <a:rPr lang="en-US" sz="1600">
                <a:solidFill>
                  <a:srgbClr val="0F3982"/>
                </a:solidFill>
                <a:latin typeface="Rockwell"/>
                <a:ea typeface="Rockwell"/>
                <a:cs typeface="Rockwell"/>
                <a:sym typeface="Rockwell"/>
              </a:rPr>
              <a:t>The Gradient Boosting Regression model demonstrated the highest performance, achieving an R² value of 0.90, indicating it explains 90% of the variance in fuel efficiency (mpg)</a:t>
            </a:r>
            <a:endParaRPr sz="1600">
              <a:solidFill>
                <a:srgbClr val="0F398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F398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F3982"/>
              </a:buClr>
              <a:buSzPts val="1600"/>
              <a:buFont typeface="Rockwell"/>
              <a:buChar char="●"/>
            </a:pPr>
            <a:r>
              <a:rPr lang="en-US" sz="1600">
                <a:solidFill>
                  <a:srgbClr val="0F3982"/>
                </a:solidFill>
                <a:latin typeface="Rockwell"/>
                <a:ea typeface="Rockwell"/>
                <a:cs typeface="Rockwell"/>
                <a:sym typeface="Rockwell"/>
              </a:rPr>
              <a:t>All models showed promising performance, with Gradient Boosting Regression outperforming others in terms of predictive accuracy.</a:t>
            </a:r>
            <a:endParaRPr sz="1600">
              <a:solidFill>
                <a:srgbClr val="0F398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F398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F3982"/>
              </a:buClr>
              <a:buSzPts val="1600"/>
              <a:buFont typeface="Rockwell"/>
              <a:buChar char="●"/>
            </a:pPr>
            <a:r>
              <a:rPr lang="en-US" sz="1600">
                <a:solidFill>
                  <a:srgbClr val="0F3982"/>
                </a:solidFill>
                <a:latin typeface="Rockwell"/>
                <a:ea typeface="Rockwell"/>
                <a:cs typeface="Rockwell"/>
                <a:sym typeface="Rockwell"/>
              </a:rPr>
              <a:t>The study relies on a single dataset, potentially limiting its generalizability to diverse populations and vehicle types.</a:t>
            </a:r>
            <a:endParaRPr sz="1600">
              <a:solidFill>
                <a:srgbClr val="0F398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F398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F3982"/>
              </a:buClr>
              <a:buSzPts val="1600"/>
              <a:buFont typeface="Rockwell"/>
              <a:buChar char="●"/>
            </a:pPr>
            <a:r>
              <a:rPr lang="en-US" sz="1600">
                <a:solidFill>
                  <a:srgbClr val="0F3982"/>
                </a:solidFill>
                <a:latin typeface="Rockwell"/>
                <a:ea typeface="Rockwell"/>
                <a:cs typeface="Rockwell"/>
                <a:sym typeface="Rockwell"/>
              </a:rPr>
              <a:t>With only 398 instances, the dataset size is relatively small, which may affect the robustness and reliability of the models.</a:t>
            </a:r>
            <a:endParaRPr sz="1600">
              <a:solidFill>
                <a:srgbClr val="0F398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32" name="Google Shape;232;p32"/>
          <p:cNvPicPr preferRelativeResize="0"/>
          <p:nvPr/>
        </p:nvPicPr>
        <p:blipFill rotWithShape="1">
          <a:blip r:embed="rId3">
            <a:alphaModFix amt="85000"/>
          </a:blip>
          <a:srcRect b="0" l="0" r="0" t="0"/>
          <a:stretch/>
        </p:blipFill>
        <p:spPr>
          <a:xfrm>
            <a:off x="1672901" y="1762627"/>
            <a:ext cx="679549" cy="67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07690" y="6227099"/>
            <a:ext cx="1785975" cy="46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/>
          <p:nvPr/>
        </p:nvSpPr>
        <p:spPr>
          <a:xfrm>
            <a:off x="0" y="2091872"/>
            <a:ext cx="12192000" cy="1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b="1" sz="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/>
          <p:nvPr/>
        </p:nvSpPr>
        <p:spPr>
          <a:xfrm>
            <a:off x="8193725" y="89700"/>
            <a:ext cx="3329400" cy="2472000"/>
          </a:xfrm>
          <a:prstGeom prst="ellipse">
            <a:avLst/>
          </a:prstGeom>
          <a:solidFill>
            <a:srgbClr val="0B2A5F"/>
          </a:solidFill>
          <a:ln cap="flat" cmpd="sng" w="9525">
            <a:solidFill>
              <a:srgbClr val="0B2A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0"/>
          <p:cNvSpPr/>
          <p:nvPr/>
        </p:nvSpPr>
        <p:spPr>
          <a:xfrm rot="-5400000">
            <a:off x="7165275" y="1722625"/>
            <a:ext cx="4050600" cy="4645200"/>
          </a:xfrm>
          <a:prstGeom prst="rtTriangle">
            <a:avLst/>
          </a:prstGeom>
          <a:solidFill>
            <a:srgbClr val="0B2A5F"/>
          </a:solidFill>
          <a:ln cap="flat" cmpd="sng" w="9525">
            <a:solidFill>
              <a:srgbClr val="0B2A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0"/>
          <p:cNvSpPr txBox="1"/>
          <p:nvPr>
            <p:ph type="title"/>
          </p:nvPr>
        </p:nvSpPr>
        <p:spPr>
          <a:xfrm>
            <a:off x="237550" y="1221025"/>
            <a:ext cx="7504800" cy="19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lang="en-US" sz="4400">
                <a:latin typeface="Roboto Serif SemiBold"/>
                <a:ea typeface="Roboto Serif SemiBold"/>
                <a:cs typeface="Roboto Serif SemiBold"/>
                <a:sym typeface="Roboto Serif SemiBold"/>
              </a:rPr>
              <a:t>What Are We Doing?</a:t>
            </a:r>
            <a:endParaRPr b="0" sz="4400">
              <a:latin typeface="Roboto Serif SemiBold"/>
              <a:ea typeface="Roboto Serif SemiBold"/>
              <a:cs typeface="Roboto Serif SemiBold"/>
              <a:sym typeface="Roboto Serif SemiBold"/>
            </a:endParaRPr>
          </a:p>
        </p:txBody>
      </p:sp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190100" y="4190700"/>
            <a:ext cx="78150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171616"/>
              </a:buClr>
              <a:buSzPts val="2800"/>
              <a:buNone/>
            </a:pPr>
            <a:r>
              <a:rPr lang="en-US" sz="1600">
                <a:latin typeface="Rockwell"/>
                <a:ea typeface="Rockwell"/>
                <a:cs typeface="Rockwell"/>
                <a:sym typeface="Rockwell"/>
              </a:rPr>
              <a:t>“In this project,Our goal is to develop a predictive model that accurately forecasts fuel efficiency based on various vehicle attributes. By doing so,       car manufacturers can optimize their designs, improve performance,             and gain a competitive edge in the market. We aim to Uncover patterns, distributions and relationships within the data.</a:t>
            </a:r>
            <a:r>
              <a:rPr lang="en-US" sz="1600">
                <a:latin typeface="Rockwell"/>
                <a:ea typeface="Rockwell"/>
                <a:cs typeface="Rockwell"/>
                <a:sym typeface="Rockwell"/>
              </a:rPr>
              <a:t>”</a:t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91" name="Google Shape;91;p20" title="Free Images : sign, gas pump, fuel pump, Fuel station, gasoline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3700" y="1121725"/>
            <a:ext cx="3329449" cy="494880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0"/>
          <p:cNvSpPr/>
          <p:nvPr/>
        </p:nvSpPr>
        <p:spPr>
          <a:xfrm>
            <a:off x="7017500" y="159500"/>
            <a:ext cx="149400" cy="159600"/>
          </a:xfrm>
          <a:prstGeom prst="rtTriangle">
            <a:avLst/>
          </a:prstGeom>
          <a:solidFill>
            <a:srgbClr val="134BAB"/>
          </a:solidFill>
          <a:ln cap="flat" cmpd="sng" w="9525">
            <a:solidFill>
              <a:srgbClr val="0F39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0"/>
          <p:cNvSpPr/>
          <p:nvPr/>
        </p:nvSpPr>
        <p:spPr>
          <a:xfrm rot="7100915">
            <a:off x="7220286" y="281948"/>
            <a:ext cx="413828" cy="492888"/>
          </a:xfrm>
          <a:prstGeom prst="rtTriangle">
            <a:avLst/>
          </a:prstGeom>
          <a:solidFill>
            <a:srgbClr val="134BAB"/>
          </a:solidFill>
          <a:ln cap="flat" cmpd="sng" w="9525">
            <a:solidFill>
              <a:srgbClr val="0F39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0"/>
          <p:cNvSpPr/>
          <p:nvPr/>
        </p:nvSpPr>
        <p:spPr>
          <a:xfrm>
            <a:off x="8569025" y="827500"/>
            <a:ext cx="398700" cy="458400"/>
          </a:xfrm>
          <a:prstGeom prst="rtTriangle">
            <a:avLst/>
          </a:prstGeom>
          <a:solidFill>
            <a:srgbClr val="134BAB"/>
          </a:solidFill>
          <a:ln cap="flat" cmpd="sng" w="9525">
            <a:solidFill>
              <a:srgbClr val="0F39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0"/>
          <p:cNvSpPr/>
          <p:nvPr/>
        </p:nvSpPr>
        <p:spPr>
          <a:xfrm>
            <a:off x="8087300" y="424275"/>
            <a:ext cx="149400" cy="159600"/>
          </a:xfrm>
          <a:prstGeom prst="rtTriangle">
            <a:avLst/>
          </a:prstGeom>
          <a:solidFill>
            <a:srgbClr val="134BAB"/>
          </a:solidFill>
          <a:ln cap="flat" cmpd="sng" w="9525">
            <a:solidFill>
              <a:srgbClr val="0F39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0"/>
          <p:cNvSpPr/>
          <p:nvPr/>
        </p:nvSpPr>
        <p:spPr>
          <a:xfrm rot="-1710118">
            <a:off x="7938140" y="804567"/>
            <a:ext cx="341374" cy="504329"/>
          </a:xfrm>
          <a:prstGeom prst="rtTriangle">
            <a:avLst/>
          </a:prstGeom>
          <a:solidFill>
            <a:srgbClr val="0B2A5F"/>
          </a:solidFill>
          <a:ln cap="flat" cmpd="sng" w="9525">
            <a:solidFill>
              <a:srgbClr val="0B2A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0"/>
          <p:cNvSpPr/>
          <p:nvPr/>
        </p:nvSpPr>
        <p:spPr>
          <a:xfrm rot="6888919">
            <a:off x="8034214" y="2120212"/>
            <a:ext cx="149394" cy="159724"/>
          </a:xfrm>
          <a:prstGeom prst="rtTriangle">
            <a:avLst/>
          </a:prstGeom>
          <a:solidFill>
            <a:srgbClr val="0B2A5F"/>
          </a:solidFill>
          <a:ln cap="flat" cmpd="sng" w="9525">
            <a:solidFill>
              <a:srgbClr val="0B2A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0"/>
          <p:cNvSpPr/>
          <p:nvPr/>
        </p:nvSpPr>
        <p:spPr>
          <a:xfrm rot="4195275">
            <a:off x="7118957" y="1214136"/>
            <a:ext cx="214965" cy="366340"/>
          </a:xfrm>
          <a:prstGeom prst="rtTriangle">
            <a:avLst/>
          </a:prstGeom>
          <a:solidFill>
            <a:srgbClr val="134BAB"/>
          </a:solidFill>
          <a:ln cap="flat" cmpd="sng" w="9525">
            <a:solidFill>
              <a:srgbClr val="0F39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0"/>
          <p:cNvSpPr/>
          <p:nvPr/>
        </p:nvSpPr>
        <p:spPr>
          <a:xfrm rot="-2700000">
            <a:off x="8515782" y="1573145"/>
            <a:ext cx="149341" cy="159523"/>
          </a:xfrm>
          <a:prstGeom prst="rtTriangle">
            <a:avLst/>
          </a:prstGeom>
          <a:solidFill>
            <a:srgbClr val="134BAB"/>
          </a:solidFill>
          <a:ln cap="flat" cmpd="sng" w="9525">
            <a:solidFill>
              <a:srgbClr val="0F39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0"/>
          <p:cNvSpPr/>
          <p:nvPr/>
        </p:nvSpPr>
        <p:spPr>
          <a:xfrm rot="1792644">
            <a:off x="9599133" y="265886"/>
            <a:ext cx="225235" cy="293108"/>
          </a:xfrm>
          <a:prstGeom prst="rtTriangle">
            <a:avLst/>
          </a:prstGeom>
          <a:solidFill>
            <a:srgbClr val="134BAB"/>
          </a:solidFill>
          <a:ln cap="flat" cmpd="sng" w="9525">
            <a:solidFill>
              <a:srgbClr val="0F39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0"/>
          <p:cNvSpPr/>
          <p:nvPr/>
        </p:nvSpPr>
        <p:spPr>
          <a:xfrm rot="9295906">
            <a:off x="6350490" y="786040"/>
            <a:ext cx="323580" cy="230442"/>
          </a:xfrm>
          <a:prstGeom prst="rtTriangle">
            <a:avLst/>
          </a:prstGeom>
          <a:solidFill>
            <a:srgbClr val="0B2A5F"/>
          </a:solidFill>
          <a:ln cap="flat" cmpd="sng" w="9525">
            <a:solidFill>
              <a:srgbClr val="0B2A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07690" y="6227099"/>
            <a:ext cx="1785975" cy="46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6793150" y="0"/>
            <a:ext cx="1505400" cy="6858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1D1B58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  <a:effectLst>
            <a:outerShdw blurRad="414338" rotWithShape="0" algn="bl" dir="21540000" dist="114300">
              <a:srgbClr val="000000">
                <a:alpha val="3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279100" y="2312575"/>
            <a:ext cx="3030300" cy="2252700"/>
          </a:xfrm>
          <a:prstGeom prst="rect">
            <a:avLst/>
          </a:prstGeom>
          <a:solidFill>
            <a:srgbClr val="1D1B58"/>
          </a:solidFill>
          <a:ln cap="flat" cmpd="sng" w="9525">
            <a:solidFill>
              <a:srgbClr val="1D1B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518325" y="2392325"/>
            <a:ext cx="2860800" cy="18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lang="en-US" sz="45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Why Are We Doing this?</a:t>
            </a:r>
            <a:endParaRPr sz="45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0" name="Google Shape;110;p21"/>
          <p:cNvSpPr/>
          <p:nvPr/>
        </p:nvSpPr>
        <p:spPr>
          <a:xfrm>
            <a:off x="5442550" y="478475"/>
            <a:ext cx="4206600" cy="1285800"/>
          </a:xfrm>
          <a:prstGeom prst="flowChartAlternateProcess">
            <a:avLst/>
          </a:prstGeom>
          <a:gradFill>
            <a:gsLst>
              <a:gs pos="0">
                <a:srgbClr val="DFEAFB"/>
              </a:gs>
              <a:gs pos="100000">
                <a:srgbClr val="6E9CE7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1D1B58"/>
                </a:solidFill>
                <a:latin typeface="Rockwell"/>
                <a:ea typeface="Rockwell"/>
                <a:cs typeface="Rockwell"/>
                <a:sym typeface="Rockwell"/>
              </a:rPr>
              <a:t>Innovate Automotive Design</a:t>
            </a:r>
            <a:endParaRPr sz="2300">
              <a:solidFill>
                <a:srgbClr val="1D1B58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5442550" y="2559300"/>
            <a:ext cx="4206600" cy="1285800"/>
          </a:xfrm>
          <a:prstGeom prst="flowChartAlternateProcess">
            <a:avLst/>
          </a:prstGeom>
          <a:gradFill>
            <a:gsLst>
              <a:gs pos="0">
                <a:srgbClr val="DFEAFB"/>
              </a:gs>
              <a:gs pos="100000">
                <a:srgbClr val="6E9CE7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1D1B58"/>
                </a:solidFill>
                <a:latin typeface="Rockwell"/>
                <a:ea typeface="Rockwell"/>
                <a:cs typeface="Rockwell"/>
                <a:sym typeface="Rockwell"/>
              </a:rPr>
              <a:t> Improve Performance</a:t>
            </a:r>
            <a:endParaRPr sz="2300">
              <a:solidFill>
                <a:srgbClr val="1D1B58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5442550" y="4640125"/>
            <a:ext cx="4206600" cy="1250700"/>
          </a:xfrm>
          <a:prstGeom prst="flowChartAlternateProcess">
            <a:avLst/>
          </a:prstGeom>
          <a:gradFill>
            <a:gsLst>
              <a:gs pos="0">
                <a:srgbClr val="DFEAFB"/>
              </a:gs>
              <a:gs pos="100000">
                <a:srgbClr val="6E9CE7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1D1B58"/>
                </a:solidFill>
                <a:latin typeface="Rockwell"/>
                <a:ea typeface="Rockwell"/>
                <a:cs typeface="Rockwell"/>
                <a:sym typeface="Rockwell"/>
              </a:rPr>
              <a:t>Support Sustainable Practices</a:t>
            </a:r>
            <a:endParaRPr sz="2300">
              <a:solidFill>
                <a:srgbClr val="1D1B58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07690" y="6227099"/>
            <a:ext cx="1785975" cy="46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/>
          <p:nvPr/>
        </p:nvSpPr>
        <p:spPr>
          <a:xfrm rot="-10799490">
            <a:off x="30447" y="4726365"/>
            <a:ext cx="12131100" cy="70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rgbClr val="1D1B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30425" y="1983650"/>
            <a:ext cx="12131100" cy="70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rgbClr val="1D1B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type="title"/>
          </p:nvPr>
        </p:nvSpPr>
        <p:spPr>
          <a:xfrm>
            <a:off x="678884" y="603666"/>
            <a:ext cx="10834234" cy="612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lang="en-US" sz="5700">
                <a:latin typeface="Rockwell"/>
                <a:ea typeface="Rockwell"/>
                <a:cs typeface="Rockwell"/>
                <a:sym typeface="Rockwell"/>
              </a:rPr>
              <a:t>How Are We Doing This</a:t>
            </a:r>
            <a:endParaRPr sz="57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763350" y="1844075"/>
            <a:ext cx="2781054" cy="986850"/>
          </a:xfrm>
          <a:prstGeom prst="flowChartTerminator">
            <a:avLst/>
          </a:prstGeom>
          <a:solidFill>
            <a:srgbClr val="1D1B5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Analyze Data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541650" y="1592450"/>
            <a:ext cx="612900" cy="612900"/>
          </a:xfrm>
          <a:prstGeom prst="ellipse">
            <a:avLst/>
          </a:prstGeom>
          <a:solidFill>
            <a:srgbClr val="134BAB"/>
          </a:solidFill>
          <a:ln cap="flat" cmpd="sng" w="9525">
            <a:solidFill>
              <a:srgbClr val="1D1B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endParaRPr sz="2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4225775" y="1844075"/>
            <a:ext cx="3366306" cy="986850"/>
          </a:xfrm>
          <a:prstGeom prst="flowChartTerminator">
            <a:avLst/>
          </a:prstGeom>
          <a:solidFill>
            <a:srgbClr val="1D1B5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Data Preprocessing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25" name="Google Shape;125;p22"/>
          <p:cNvSpPr/>
          <p:nvPr/>
        </p:nvSpPr>
        <p:spPr>
          <a:xfrm>
            <a:off x="4076275" y="1592450"/>
            <a:ext cx="612900" cy="612900"/>
          </a:xfrm>
          <a:prstGeom prst="ellipse">
            <a:avLst/>
          </a:prstGeom>
          <a:solidFill>
            <a:srgbClr val="134BAB"/>
          </a:solidFill>
          <a:ln cap="flat" cmpd="sng" w="9525">
            <a:solidFill>
              <a:srgbClr val="1D1B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2</a:t>
            </a:r>
            <a:endParaRPr sz="2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8273450" y="1844075"/>
            <a:ext cx="3239676" cy="986850"/>
          </a:xfrm>
          <a:prstGeom prst="flowChartTerminator">
            <a:avLst/>
          </a:prstGeom>
          <a:solidFill>
            <a:srgbClr val="1D1B5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Data Visualization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8153850" y="1592450"/>
            <a:ext cx="612900" cy="612900"/>
          </a:xfrm>
          <a:prstGeom prst="ellipse">
            <a:avLst/>
          </a:prstGeom>
          <a:solidFill>
            <a:srgbClr val="134BAB"/>
          </a:solidFill>
          <a:ln cap="flat" cmpd="sng" w="9525">
            <a:solidFill>
              <a:srgbClr val="1D1B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3</a:t>
            </a:r>
            <a:endParaRPr sz="2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8495150" y="4586813"/>
            <a:ext cx="3239676" cy="986850"/>
          </a:xfrm>
          <a:prstGeom prst="flowChartTerminator">
            <a:avLst/>
          </a:prstGeom>
          <a:solidFill>
            <a:srgbClr val="1D1B5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Model Development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8273450" y="4335187"/>
            <a:ext cx="612900" cy="612900"/>
          </a:xfrm>
          <a:prstGeom prst="ellipse">
            <a:avLst/>
          </a:prstGeom>
          <a:solidFill>
            <a:srgbClr val="134BAB"/>
          </a:solidFill>
          <a:ln cap="flat" cmpd="sng" w="9525">
            <a:solidFill>
              <a:srgbClr val="1D1B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4</a:t>
            </a:r>
            <a:endParaRPr sz="2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4807450" y="4587500"/>
            <a:ext cx="3007476" cy="986850"/>
          </a:xfrm>
          <a:prstGeom prst="flowChartTerminator">
            <a:avLst/>
          </a:prstGeom>
          <a:solidFill>
            <a:srgbClr val="1D1B5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Model Evaluation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31" name="Google Shape;131;p22"/>
          <p:cNvSpPr/>
          <p:nvPr/>
        </p:nvSpPr>
        <p:spPr>
          <a:xfrm>
            <a:off x="4689175" y="4335173"/>
            <a:ext cx="612900" cy="612900"/>
          </a:xfrm>
          <a:prstGeom prst="ellipse">
            <a:avLst/>
          </a:prstGeom>
          <a:solidFill>
            <a:srgbClr val="134BAB"/>
          </a:solidFill>
          <a:ln cap="flat" cmpd="sng" w="9525">
            <a:solidFill>
              <a:srgbClr val="1D1B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5</a:t>
            </a:r>
            <a:endParaRPr sz="2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763350" y="4586800"/>
            <a:ext cx="3239676" cy="986850"/>
          </a:xfrm>
          <a:prstGeom prst="flowChartTerminator">
            <a:avLst/>
          </a:prstGeom>
          <a:solidFill>
            <a:srgbClr val="1D1B5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Hyperparameter Tuning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593925" y="4335175"/>
            <a:ext cx="612900" cy="612900"/>
          </a:xfrm>
          <a:prstGeom prst="ellipse">
            <a:avLst/>
          </a:prstGeom>
          <a:solidFill>
            <a:srgbClr val="134BAB"/>
          </a:solidFill>
          <a:ln cap="flat" cmpd="sng" w="9525">
            <a:solidFill>
              <a:srgbClr val="1D1B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6</a:t>
            </a:r>
            <a:endParaRPr sz="2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07690" y="6227099"/>
            <a:ext cx="1785975" cy="46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678881" y="603665"/>
            <a:ext cx="5107239" cy="612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INTRODUCTION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678875" y="1659825"/>
            <a:ext cx="5282100" cy="4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37150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ckwell"/>
              <a:buChar char="●"/>
            </a:pPr>
            <a:r>
              <a:rPr lang="en-US" sz="1400">
                <a:latin typeface="Rockwell"/>
                <a:ea typeface="Rockwell"/>
                <a:cs typeface="Rockwell"/>
                <a:sym typeface="Rockwell"/>
              </a:rPr>
              <a:t>In today's world, fuel efficiency is a critical factor for both environmental sustainability and economic savings.</a:t>
            </a:r>
            <a:endParaRPr sz="14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ckwell"/>
              <a:ea typeface="Rockwell"/>
              <a:cs typeface="Rockwell"/>
              <a:sym typeface="Rockwel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ckwell"/>
              <a:buChar char="●"/>
            </a:pPr>
            <a:r>
              <a:rPr lang="en-US" sz="1400">
                <a:latin typeface="Rockwell"/>
                <a:ea typeface="Rockwell"/>
                <a:cs typeface="Rockwell"/>
                <a:sym typeface="Rockwell"/>
              </a:rPr>
              <a:t>Our project focuses on developing a robust machine learning model to predict the fuel efficiency of cars. Using a dataset that includes various attributes such as the number of cylinders, engine displacement, horsepower, vehicle weight, acceleration, model year, and origin</a:t>
            </a:r>
            <a:endParaRPr sz="14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1" name="Google Shape;141;p23" title="Fuel symbol | Public domain vecto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0900" y="690675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/>
          <p:nvPr/>
        </p:nvSpPr>
        <p:spPr>
          <a:xfrm>
            <a:off x="0" y="0"/>
            <a:ext cx="12192000" cy="1604700"/>
          </a:xfrm>
          <a:prstGeom prst="rect">
            <a:avLst/>
          </a:prstGeom>
          <a:solidFill>
            <a:srgbClr val="1D1B58"/>
          </a:solidFill>
          <a:ln cap="flat" cmpd="sng" w="9525">
            <a:solidFill>
              <a:srgbClr val="1D1B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 txBox="1"/>
          <p:nvPr>
            <p:ph type="title"/>
          </p:nvPr>
        </p:nvSpPr>
        <p:spPr>
          <a:xfrm>
            <a:off x="678884" y="603666"/>
            <a:ext cx="10834200" cy="61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EXPLORATORY DATA ANALYSIS</a:t>
            </a:r>
            <a:endParaRPr b="1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469525" y="1864450"/>
            <a:ext cx="7943400" cy="477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ckwell"/>
              <a:buChar char="●"/>
            </a:pPr>
            <a:r>
              <a:rPr lang="en-US" sz="1600">
                <a:latin typeface="Rockwell"/>
                <a:ea typeface="Rockwell"/>
                <a:cs typeface="Rockwell"/>
                <a:sym typeface="Rockwell"/>
              </a:rPr>
              <a:t>EDA provided valuable insights and a solid foundation for building our machine learning model. By understanding the underlying patterns and relationships in the data.</a:t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  <a:p>
            <a:pPr indent="-330200" lvl="0" marL="457200" rtl="0" algn="just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dataset includes various attributes such as mpg, cylinders, displacement, horsepower, weight, acceleration, model_year, origin, and car_name.</a:t>
            </a:r>
            <a:endParaRPr sz="1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30200" lvl="0" marL="457200" rtl="0" algn="just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ckwell"/>
              <a:buChar char="●"/>
            </a:pPr>
            <a:r>
              <a:rPr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Visualizations revealed that </a:t>
            </a:r>
            <a:r>
              <a:rPr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newer model years</a:t>
            </a:r>
            <a:r>
              <a:rPr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tend to have higher mpg, indicating improvements in fuel efficiency over time.</a:t>
            </a:r>
            <a:endParaRPr sz="21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30200" lvl="0" marL="457200" rtl="0" algn="just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ckwell"/>
              <a:buChar char="●"/>
            </a:pPr>
            <a:r>
              <a:rPr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Significant correlations were found between mpg and features like model_year, origin and acceleration</a:t>
            </a:r>
            <a:endParaRPr sz="1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30200" lvl="0" marL="457200" rtl="0" algn="just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ckwell"/>
              <a:buChar char="●"/>
            </a:pPr>
            <a:r>
              <a:rPr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We explored about the brands who is performing well in terms of mpg</a:t>
            </a:r>
            <a:endParaRPr sz="21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1300" y="4201225"/>
            <a:ext cx="2162374" cy="19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07690" y="6227099"/>
            <a:ext cx="1785975" cy="462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2925" y="1644725"/>
            <a:ext cx="3630574" cy="25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/>
          <p:nvPr/>
        </p:nvSpPr>
        <p:spPr>
          <a:xfrm>
            <a:off x="9975" y="9975"/>
            <a:ext cx="12192000" cy="1325700"/>
          </a:xfrm>
          <a:prstGeom prst="rect">
            <a:avLst/>
          </a:prstGeom>
          <a:solidFill>
            <a:srgbClr val="1D1B5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>
            <p:ph type="title"/>
          </p:nvPr>
        </p:nvSpPr>
        <p:spPr>
          <a:xfrm>
            <a:off x="418650" y="159492"/>
            <a:ext cx="10834200" cy="92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Data Preprocessing</a:t>
            </a:r>
            <a:endParaRPr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239200" y="1569200"/>
            <a:ext cx="7854900" cy="476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ckwell"/>
              <a:buChar char="●"/>
            </a:pPr>
            <a:r>
              <a:rPr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We identified missing values in the horsepower column and filled it with the actual values by researching with the help of the other attributes available.</a:t>
            </a:r>
            <a:endParaRPr sz="1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ckwell"/>
              <a:buChar char="●"/>
            </a:pPr>
            <a:r>
              <a:rPr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Outliers were detected using visualization techniques like box plots.</a:t>
            </a:r>
            <a:endParaRPr sz="1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ckwell"/>
              <a:buChar char="●"/>
            </a:pPr>
            <a:r>
              <a:rPr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Some features were transformed to improve their distribution. For example, </a:t>
            </a:r>
            <a:r>
              <a:rPr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Box-Cox transformation</a:t>
            </a:r>
            <a:r>
              <a:rPr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was applied to highly skewed features to reduce skewness and approximate a normal distribution</a:t>
            </a:r>
            <a:endParaRPr sz="1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ckwell"/>
              <a:buChar char="●"/>
            </a:pPr>
            <a:r>
              <a:rPr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get_dummies() was applied to origin and cylinders to create binary columns, ensuring that the machine learning algorithms can interpret these categories correctly.</a:t>
            </a:r>
            <a:endParaRPr sz="1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ckwell"/>
              <a:buChar char="●"/>
            </a:pPr>
            <a:r>
              <a:rPr lang="en-US" sz="1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Irrelevant or redundant features that did not contribute significantly to the prediction of mpg were removed to reduce noise and improve model performance.</a:t>
            </a:r>
            <a:endParaRPr sz="21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07690" y="6227099"/>
            <a:ext cx="1785975" cy="462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4100" y="1458175"/>
            <a:ext cx="1880250" cy="18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92601" y="1569200"/>
            <a:ext cx="1785975" cy="1780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64225" y="3472325"/>
            <a:ext cx="2443399" cy="23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4455275" y="299047"/>
            <a:ext cx="7057800" cy="575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Rockwell"/>
              <a:buChar char="●"/>
            </a:pPr>
            <a:r>
              <a:rPr b="1" lang="en-US" sz="1600">
                <a:latin typeface="Rockwell"/>
                <a:ea typeface="Rockwell"/>
                <a:cs typeface="Rockwell"/>
                <a:sym typeface="Rockwell"/>
              </a:rPr>
              <a:t>Data visualization</a:t>
            </a:r>
            <a:r>
              <a:rPr lang="en-US" sz="1600">
                <a:latin typeface="Rockwell"/>
                <a:ea typeface="Rockwell"/>
                <a:cs typeface="Rockwell"/>
                <a:sym typeface="Rockwell"/>
              </a:rPr>
              <a:t> is an essential part of the data analysis process that helps in understanding complex datasets through graphical representation</a:t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368825" y="1973675"/>
            <a:ext cx="2920500" cy="3319500"/>
          </a:xfrm>
          <a:prstGeom prst="rect">
            <a:avLst/>
          </a:prstGeom>
          <a:solidFill>
            <a:srgbClr val="1D1B58"/>
          </a:solidFill>
          <a:ln cap="flat" cmpd="sng" w="9525">
            <a:solidFill>
              <a:srgbClr val="1D1B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 txBox="1"/>
          <p:nvPr>
            <p:ph type="title"/>
          </p:nvPr>
        </p:nvSpPr>
        <p:spPr>
          <a:xfrm>
            <a:off x="278675" y="1584725"/>
            <a:ext cx="3499200" cy="345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DISTRIBUTION OF THE DATASET</a:t>
            </a:r>
            <a:endParaRPr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800" y="1200526"/>
            <a:ext cx="7667724" cy="512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07690" y="6227099"/>
            <a:ext cx="1785975" cy="46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/>
          <p:nvPr/>
        </p:nvSpPr>
        <p:spPr>
          <a:xfrm>
            <a:off x="9975" y="9975"/>
            <a:ext cx="5073600" cy="6680075"/>
          </a:xfrm>
          <a:prstGeom prst="flowChartOffpageConnector">
            <a:avLst/>
          </a:prstGeom>
          <a:solidFill>
            <a:srgbClr val="1D1B5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139550" y="1852800"/>
            <a:ext cx="4020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ckwell"/>
              <a:buChar char="●"/>
            </a:pPr>
            <a:r>
              <a:rPr lang="en-US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Features like weight, displacement, cylinders, and horsepower have a strong negative correlation with mpg, indicating that these should be key predictors in our model.</a:t>
            </a:r>
            <a:endParaRPr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ckwell"/>
              <a:buChar char="●"/>
            </a:pPr>
            <a:r>
              <a:rPr lang="en-US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Acceleration, model year, and origin show moderate positive correlations with mpg, suggesting they also contribute to fuel efficiency but to a lesser extent.</a:t>
            </a:r>
            <a:endParaRPr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575" y="447624"/>
            <a:ext cx="7034475" cy="50747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/>
          <p:nvPr>
            <p:ph type="title"/>
          </p:nvPr>
        </p:nvSpPr>
        <p:spPr>
          <a:xfrm>
            <a:off x="455475" y="328950"/>
            <a:ext cx="4628100" cy="672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CORRELATION HEATMAP</a:t>
            </a:r>
            <a:endParaRPr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84" name="Google Shape;18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07690" y="6227099"/>
            <a:ext cx="1785975" cy="46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