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6" r:id="rId10"/>
    <p:sldId id="267" r:id="rId11"/>
  </p:sldIdLst>
  <p:sldSz cx="14630400" cy="8229600"/>
  <p:notesSz cx="8229600" cy="14630400"/>
  <p:embeddedFontLst>
    <p:embeddedFont>
      <p:font typeface="Heebo Light" pitchFamily="2" charset="-79"/>
      <p:regular r:id="rId13"/>
    </p:embeddedFont>
    <p:embeddedFont>
      <p:font typeface="Montserrat" panose="00000500000000000000" pitchFamily="2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71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59EFD-C946-D19A-4263-79B3031FA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1DDF81-A30F-8DFB-BE02-404CB201AC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35F216-52FA-EC23-629A-B7576E698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FEBDE-6A67-F975-9579-4F1C77288B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02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35578" y="1371601"/>
            <a:ext cx="7840760" cy="3246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54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ApexAutos – Car Dealership Management System</a:t>
            </a:r>
            <a:endParaRPr lang="en-US" sz="5400" dirty="0"/>
          </a:p>
        </p:txBody>
      </p:sp>
      <p:sp>
        <p:nvSpPr>
          <p:cNvPr id="4" name="Text 1"/>
          <p:cNvSpPr/>
          <p:nvPr/>
        </p:nvSpPr>
        <p:spPr>
          <a:xfrm>
            <a:off x="506408" y="4489285"/>
            <a:ext cx="7556421" cy="6984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DCD7E5"/>
                </a:solidFill>
                <a:latin typeface="Times New Roman" panose="02020603050405020304" pitchFamily="18" charset="0"/>
                <a:ea typeface="Heebo Light" pitchFamily="34" charset="-122"/>
                <a:cs typeface="Times New Roman" panose="02020603050405020304" pitchFamily="18" charset="0"/>
              </a:rPr>
              <a:t>A semester project for our Database Management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DCD7E5"/>
                </a:solidFill>
                <a:latin typeface="Times New Roman" panose="02020603050405020304" pitchFamily="18" charset="0"/>
                <a:ea typeface="Heebo Light" pitchFamily="34" charset="-122"/>
                <a:cs typeface="Times New Roman" panose="02020603050405020304" pitchFamily="18" charset="0"/>
              </a:rPr>
              <a:t> Systems course.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793790" y="5475565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4D4D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483185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39" y="5417446"/>
            <a:ext cx="3563217" cy="4380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DCD7E5"/>
                </a:solidFill>
                <a:latin typeface="Times New Roman" panose="02020603050405020304" pitchFamily="18" charset="0"/>
                <a:ea typeface="GungsuhChe" panose="020B0503020000020004" pitchFamily="49" charset="-127"/>
                <a:cs typeface="Times New Roman" panose="02020603050405020304" pitchFamily="18" charset="0"/>
              </a:rPr>
              <a:t>Muhammad Talha 241890 .</a:t>
            </a:r>
            <a:endParaRPr lang="en-US" sz="2200" dirty="0">
              <a:latin typeface="Times New Roman" panose="02020603050405020304" pitchFamily="18" charset="0"/>
              <a:ea typeface="GungsuhChe" panose="020B0503020000020004" pitchFamily="49" charset="-127"/>
              <a:cs typeface="Times New Roman" panose="02020603050405020304" pitchFamily="18" charset="0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6EDE148F-6906-3246-C6F8-F190B3B51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43" y="6184226"/>
            <a:ext cx="347663" cy="347663"/>
          </a:xfrm>
          <a:prstGeom prst="rect">
            <a:avLst/>
          </a:prstGeom>
        </p:spPr>
      </p:pic>
      <p:sp>
        <p:nvSpPr>
          <p:cNvPr id="9" name="Text 3">
            <a:extLst>
              <a:ext uri="{FF2B5EF4-FFF2-40B4-BE49-F238E27FC236}">
                <a16:creationId xmlns:a16="http://schemas.microsoft.com/office/drawing/2014/main" id="{C2E40E85-20A4-D0E5-5F26-1B44E5E9D02E}"/>
              </a:ext>
            </a:extLst>
          </p:cNvPr>
          <p:cNvSpPr/>
          <p:nvPr/>
        </p:nvSpPr>
        <p:spPr>
          <a:xfrm>
            <a:off x="1265684" y="6120510"/>
            <a:ext cx="280797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DCD7E5"/>
                </a:solidFill>
                <a:latin typeface="Times New Roman" panose="02020603050405020304" pitchFamily="18" charset="0"/>
                <a:ea typeface="GungsuhChe" panose="020B0503020000020004" pitchFamily="49" charset="-127"/>
                <a:cs typeface="Times New Roman" panose="02020603050405020304" pitchFamily="18" charset="0"/>
              </a:rPr>
              <a:t>Muhammad Bilal 241917 .</a:t>
            </a:r>
            <a:endParaRPr lang="en-US" sz="2200" dirty="0">
              <a:latin typeface="Times New Roman" panose="02020603050405020304" pitchFamily="18" charset="0"/>
              <a:ea typeface="GungsuhChe" panose="020B0503020000020004" pitchFamily="49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03973"/>
            <a:ext cx="102266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 &amp; Future Enhancements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797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Achievements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16087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Centralised database for ApexAutos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60306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Robust normalisation (1NF, 2NF, 3NF)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40817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Streamlined dealership operations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85036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Clear entity relationships, audit trails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25797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Benefits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332928" y="316087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Improved data consistency, reduced redundancy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32928" y="396597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Automated processes, saving time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332928" y="440817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Informed decision-making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872067" y="2579727"/>
            <a:ext cx="32018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Enhancements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9872067" y="316087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User-friendly graphical interface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872067" y="360306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Payment gateway integration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872067" y="404526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Advanced analytics (sales, inventory)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9872067" y="485036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Vehicle service/maintenance module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913060" y="692562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36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Thank you for your time. We are happy to answer any questions.</a:t>
            </a:r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31081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Project Objective: Streamlining Dealership Operations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49758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7017306" y="35754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Centralised Data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406586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Consolidate all dealership information into one system.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488239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7017306" y="4960263"/>
            <a:ext cx="28927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Enhanced Efficiency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017306" y="545068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Automate key processes to improve operational speed.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626721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7017306" y="63450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Accurate Reporting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683549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Generate reliable insights for informed decision-making.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5785" y="444579"/>
            <a:ext cx="11158061" cy="5051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50"/>
              </a:lnSpc>
              <a:buNone/>
            </a:pPr>
            <a:r>
              <a:rPr lang="en-US" sz="31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Database Design: Normalisation and Schema Overview</a:t>
            </a:r>
            <a:endParaRPr lang="en-US" sz="3150" dirty="0"/>
          </a:p>
        </p:txBody>
      </p:sp>
      <p:sp>
        <p:nvSpPr>
          <p:cNvPr id="3" name="Text 1"/>
          <p:cNvSpPr/>
          <p:nvPr/>
        </p:nvSpPr>
        <p:spPr>
          <a:xfrm>
            <a:off x="565785" y="1353741"/>
            <a:ext cx="2020967" cy="252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565785" y="1767840"/>
            <a:ext cx="6552248" cy="517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endParaRPr lang="en-US" sz="1250" dirty="0"/>
          </a:p>
        </p:txBody>
      </p:sp>
      <p:sp>
        <p:nvSpPr>
          <p:cNvPr id="5" name="Text 3"/>
          <p:cNvSpPr/>
          <p:nvPr/>
        </p:nvSpPr>
        <p:spPr>
          <a:xfrm>
            <a:off x="327246" y="5853230"/>
            <a:ext cx="7557798" cy="2151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  <a:buSzPct val="100000"/>
            </a:pPr>
            <a:r>
              <a:rPr lang="en-US" sz="1250" dirty="0">
                <a:solidFill>
                  <a:srgbClr val="DCD7E5"/>
                </a:solidFill>
                <a:latin typeface="Arial" panose="020B0604020202020204" pitchFamily="34" charset="0"/>
                <a:ea typeface="Heebo Light" pitchFamily="34" charset="-122"/>
                <a:cs typeface="Heebo Light" pitchFamily="34" charset="-120"/>
              </a:rPr>
              <a:t>     </a:t>
            </a:r>
            <a:r>
              <a:rPr lang="en-US" sz="1600" dirty="0">
                <a:solidFill>
                  <a:srgbClr val="F2F0F4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NORMALIZATION</a:t>
            </a:r>
            <a:r>
              <a:rPr lang="en-US" sz="1600" dirty="0">
                <a:solidFill>
                  <a:srgbClr val="F2F0F4"/>
                </a:solidFill>
                <a:latin typeface="Arial" panose="020B0604020202020204" pitchFamily="34" charset="0"/>
                <a:ea typeface="Montserrat" pitchFamily="34" charset="-122"/>
                <a:cs typeface="Montserrat" pitchFamily="34" charset="-120"/>
              </a:rPr>
              <a:t> (3NF)</a:t>
            </a:r>
            <a:endParaRPr lang="en-US" sz="1400" dirty="0">
              <a:solidFill>
                <a:srgbClr val="DCD7E5"/>
              </a:solidFill>
              <a:latin typeface="Arial" panose="020B0604020202020204" pitchFamily="34" charset="0"/>
              <a:ea typeface="Heebo Light" pitchFamily="34" charset="-122"/>
              <a:cs typeface="Heebo Light" pitchFamily="34" charset="-12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sz="14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      </a:t>
            </a:r>
            <a:r>
              <a:rPr lang="en-US" sz="1400" dirty="0">
                <a:solidFill>
                  <a:schemeClr val="bg1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Achieved Third Normal Form (3NF) to eliminate data redundancy. It also improved data 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sz="1400" dirty="0">
                <a:solidFill>
                  <a:schemeClr val="bg1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      integrity and efficiency.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00" dirty="0">
                <a:solidFill>
                  <a:schemeClr val="bg1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Reduces data duplication.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400" dirty="0">
                <a:solidFill>
                  <a:schemeClr val="bg1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Enhances data consistency.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400" dirty="0">
                <a:solidFill>
                  <a:schemeClr val="bg1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Simplifies database maintenance.</a:t>
            </a:r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lnSpc>
                <a:spcPts val="2000"/>
              </a:lnSpc>
              <a:buSzPct val="100000"/>
              <a:buFontTx/>
              <a:buChar char="•"/>
            </a:pPr>
            <a:endParaRPr lang="en-US" sz="1250" dirty="0"/>
          </a:p>
          <a:p>
            <a:pPr marL="342900" indent="-342900" algn="l">
              <a:lnSpc>
                <a:spcPts val="2000"/>
              </a:lnSpc>
              <a:buSzPct val="100000"/>
              <a:buChar char="•"/>
            </a:pPr>
            <a:endParaRPr lang="en-US" sz="1250" dirty="0">
              <a:solidFill>
                <a:srgbClr val="DCD7E5"/>
              </a:solidFill>
              <a:latin typeface="Heebo Light" pitchFamily="34" charset="0"/>
              <a:ea typeface="Heebo Light" pitchFamily="34" charset="-122"/>
              <a:cs typeface="Heebo Light" pitchFamily="34" charset="-120"/>
            </a:endParaRPr>
          </a:p>
          <a:p>
            <a:pPr marL="342900" indent="-342900" algn="l">
              <a:lnSpc>
                <a:spcPts val="2000"/>
              </a:lnSpc>
              <a:buSzPct val="100000"/>
              <a:buChar char="•"/>
            </a:pPr>
            <a:endParaRPr lang="en-US" sz="1250" dirty="0"/>
          </a:p>
        </p:txBody>
      </p:sp>
      <p:sp>
        <p:nvSpPr>
          <p:cNvPr id="6" name="Text 4"/>
          <p:cNvSpPr/>
          <p:nvPr/>
        </p:nvSpPr>
        <p:spPr>
          <a:xfrm>
            <a:off x="565785" y="6099602"/>
            <a:ext cx="6552248" cy="2586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endParaRPr lang="en-US" sz="1250" dirty="0"/>
          </a:p>
        </p:txBody>
      </p:sp>
      <p:sp>
        <p:nvSpPr>
          <p:cNvPr id="7" name="Text 5"/>
          <p:cNvSpPr/>
          <p:nvPr/>
        </p:nvSpPr>
        <p:spPr>
          <a:xfrm>
            <a:off x="565785" y="6983507"/>
            <a:ext cx="6552248" cy="2586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endParaRPr lang="en-US" sz="125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130" y="1677352"/>
            <a:ext cx="6215270" cy="6552248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565785" y="8289846"/>
            <a:ext cx="13498830" cy="2586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Our schema ensures a logical and well-structured database for optimal performance.</a:t>
            </a:r>
            <a:endParaRPr lang="en-US" sz="1250" dirty="0"/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B6ECEA52-F0BA-503E-DA53-DE24018ABF44}"/>
              </a:ext>
            </a:extLst>
          </p:cNvPr>
          <p:cNvSpPr/>
          <p:nvPr/>
        </p:nvSpPr>
        <p:spPr>
          <a:xfrm>
            <a:off x="373628" y="1380622"/>
            <a:ext cx="7557798" cy="2151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</a:rPr>
              <a:t>NORMALIZATION (1NF)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bg1"/>
                </a:solidFill>
                <a:latin typeface="Heebo Light" pitchFamily="2" charset="-79"/>
                <a:cs typeface="Heebo Light" pitchFamily="2" charset="-79"/>
              </a:rPr>
              <a:t>Achieved First Normal Form (1NF) by ensuring that all attributes in a table contain only atomic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bg1"/>
                </a:solidFill>
                <a:latin typeface="Heebo Light" pitchFamily="2" charset="-79"/>
                <a:cs typeface="Heebo Light" pitchFamily="2" charset="-79"/>
              </a:rPr>
              <a:t> (indivisible) values. It removes repeating groups and organizes data into structured rows and columns.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ebo Light" pitchFamily="2" charset="-79"/>
                <a:cs typeface="Heebo Light" pitchFamily="2" charset="-79"/>
              </a:rPr>
              <a:t>Eliminates duplicate columns.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ebo Light" pitchFamily="2" charset="-79"/>
                <a:cs typeface="Heebo Light" pitchFamily="2" charset="-79"/>
              </a:rPr>
              <a:t>Ensures each field holds only one value.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ebo Light" pitchFamily="2" charset="-79"/>
                <a:cs typeface="Heebo Light" pitchFamily="2" charset="-79"/>
              </a:rPr>
              <a:t>Creates a clear tabular format.</a:t>
            </a: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54A877A7-FC21-9193-6865-DC23EA4132B6}"/>
              </a:ext>
            </a:extLst>
          </p:cNvPr>
          <p:cNvSpPr/>
          <p:nvPr/>
        </p:nvSpPr>
        <p:spPr>
          <a:xfrm>
            <a:off x="479646" y="3699754"/>
            <a:ext cx="7557798" cy="2151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</a:rPr>
              <a:t>NORMALIZATION</a:t>
            </a:r>
            <a:r>
              <a:rPr lang="en-GB" sz="1600" b="1" dirty="0">
                <a:solidFill>
                  <a:schemeClr val="bg1"/>
                </a:solidFill>
                <a:latin typeface="Heebo Light" pitchFamily="2" charset="-79"/>
                <a:cs typeface="Heebo Light" pitchFamily="2" charset="-79"/>
              </a:rPr>
              <a:t> (2NF)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bg1"/>
                </a:solidFill>
                <a:latin typeface="Heebo Light" pitchFamily="2" charset="-79"/>
                <a:cs typeface="Heebo Light" pitchFamily="2" charset="-79"/>
              </a:rPr>
              <a:t>Achieved Second Normal Form (2NF) by removing partial dependencies. All non-key attributes now 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bg1"/>
                </a:solidFill>
                <a:latin typeface="Heebo Light" pitchFamily="2" charset="-79"/>
                <a:cs typeface="Heebo Light" pitchFamily="2" charset="-79"/>
              </a:rPr>
              <a:t>fully depend on the entire primary key.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ebo Light" pitchFamily="2" charset="-79"/>
                <a:cs typeface="Heebo Light" pitchFamily="2" charset="-79"/>
              </a:rPr>
              <a:t>Builds on 1NF 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ebo Light" pitchFamily="2" charset="-79"/>
                <a:cs typeface="Heebo Light" pitchFamily="2" charset="-79"/>
              </a:rPr>
              <a:t>Removes partial data dependencies.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Heebo Light" pitchFamily="2" charset="-79"/>
                <a:cs typeface="Heebo Light" pitchFamily="2" charset="-79"/>
              </a:rPr>
              <a:t>Improves relational integrity.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07463"/>
            <a:ext cx="951678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Main Entities and Their Attributes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769870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028224" y="30043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3494723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UserID, Username, Password, Role, BranchID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2769870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5451396" y="30043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Branches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3494723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BranchID, Name, Location, ContactInfo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2769870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9874568" y="30043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3494723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CarID, Make, Model, Year, Price, StockStatus, BranchID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4681776"/>
            <a:ext cx="6407944" cy="1322189"/>
          </a:xfrm>
          <a:prstGeom prst="roundRect">
            <a:avLst>
              <a:gd name="adj" fmla="val 7205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1028224" y="49162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Customers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28224" y="5406628"/>
            <a:ext cx="5939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CustomerID, Name, Address, Phone, Email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548" y="4681776"/>
            <a:ext cx="6407944" cy="1322189"/>
          </a:xfrm>
          <a:prstGeom prst="roundRect">
            <a:avLst>
              <a:gd name="adj" fmla="val 7205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7662982" y="49162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Sales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7662982" y="5406628"/>
            <a:ext cx="5939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SaleID, CarID, CustomerID, UserID, SaleDate, SalePrice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93790" y="625911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These core entities form the backbone of our dealership management system.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4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54903" y="65069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Entity-Relationship Diagram (ERD)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054902" y="2646951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visual representation of the database structure.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Shows </a:t>
            </a:r>
            <a:r>
              <a:rPr lang="en-GB" sz="2800" b="1" dirty="0">
                <a:solidFill>
                  <a:schemeClr val="bg1"/>
                </a:solidFill>
              </a:rPr>
              <a:t>entities</a:t>
            </a:r>
            <a:r>
              <a:rPr lang="en-GB" sz="2800" dirty="0">
                <a:solidFill>
                  <a:schemeClr val="bg1"/>
                </a:solidFill>
              </a:rPr>
              <a:t> (tables) and their </a:t>
            </a:r>
            <a:r>
              <a:rPr lang="en-GB" sz="2800" b="1" dirty="0">
                <a:solidFill>
                  <a:schemeClr val="bg1"/>
                </a:solidFill>
              </a:rPr>
              <a:t>relationships</a:t>
            </a:r>
            <a:r>
              <a:rPr lang="en-GB" sz="28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Helps in understanding how data is connected.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Includes </a:t>
            </a:r>
            <a:r>
              <a:rPr lang="en-GB" sz="2800" b="1" dirty="0">
                <a:solidFill>
                  <a:schemeClr val="bg1"/>
                </a:solidFill>
              </a:rPr>
              <a:t>attributes</a:t>
            </a:r>
            <a:r>
              <a:rPr lang="en-GB" sz="2800" dirty="0">
                <a:solidFill>
                  <a:schemeClr val="bg1"/>
                </a:solidFill>
              </a:rPr>
              <a:t>, </a:t>
            </a:r>
            <a:r>
              <a:rPr lang="en-GB" sz="2800" b="1" dirty="0">
                <a:solidFill>
                  <a:schemeClr val="bg1"/>
                </a:solidFill>
              </a:rPr>
              <a:t>primary keys</a:t>
            </a:r>
            <a:r>
              <a:rPr lang="en-GB" sz="2800" dirty="0">
                <a:solidFill>
                  <a:schemeClr val="bg1"/>
                </a:solidFill>
              </a:rPr>
              <a:t>, and </a:t>
            </a:r>
            <a:r>
              <a:rPr lang="en-GB" sz="2800" b="1" dirty="0">
                <a:solidFill>
                  <a:schemeClr val="bg1"/>
                </a:solidFill>
              </a:rPr>
              <a:t>foreign keys</a:t>
            </a:r>
            <a:r>
              <a:rPr lang="en-GB" sz="28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Useful for designing and planning databases effectively.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6280190" y="444924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56E2EFC-1F4B-47FE-21FC-FCCB2AD9C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79213"/>
            <a:ext cx="126577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Relationships Explained: 1-to-Many and 1-to-1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549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One-to-Many (1:M)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3611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 single Branch can have multiple Cars. A single Customer can make multiple Sales.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6599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Branch to Cars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50818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Customer to Sales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5549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One-to-One (1:1)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13611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Each Sale has one specific Car. Each User belongs to one specific Branch.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06599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Sale to Car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50818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User to Branch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5EF3B-09EA-5EF4-5B22-D730F0C10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75588FBA-E2BD-A6AD-3DD7-8E0869747CBE}"/>
              </a:ext>
            </a:extLst>
          </p:cNvPr>
          <p:cNvSpPr/>
          <p:nvPr/>
        </p:nvSpPr>
        <p:spPr>
          <a:xfrm>
            <a:off x="6280190" y="444924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305E9-C90A-BF3B-8E06-A5ABCB8F9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6521116" cy="4700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760D6F-FEEE-154A-758A-659C56047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706" y="3980857"/>
            <a:ext cx="6944694" cy="4248743"/>
          </a:xfrm>
          <a:prstGeom prst="rect">
            <a:avLst/>
          </a:prstGeom>
        </p:spPr>
      </p:pic>
      <p:sp>
        <p:nvSpPr>
          <p:cNvPr id="8" name="Text 5">
            <a:extLst>
              <a:ext uri="{FF2B5EF4-FFF2-40B4-BE49-F238E27FC236}">
                <a16:creationId xmlns:a16="http://schemas.microsoft.com/office/drawing/2014/main" id="{FF401B03-B9C8-33FF-1FB2-46ABB12BEC4B}"/>
              </a:ext>
            </a:extLst>
          </p:cNvPr>
          <p:cNvSpPr/>
          <p:nvPr/>
        </p:nvSpPr>
        <p:spPr>
          <a:xfrm>
            <a:off x="7064498" y="449338"/>
            <a:ext cx="6613446" cy="2857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chemeClr val="bg1"/>
                </a:solidFill>
              </a:rPr>
              <a:t>Branches</a:t>
            </a:r>
            <a:r>
              <a:rPr lang="en-GB" sz="2400" dirty="0">
                <a:solidFill>
                  <a:schemeClr val="bg1"/>
                </a:solidFill>
              </a:rPr>
              <a:t>: Manage Employees and Cars (1-to-Many).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chemeClr val="bg1"/>
                </a:solidFill>
              </a:rPr>
              <a:t>Employees</a:t>
            </a:r>
            <a:r>
              <a:rPr lang="en-GB" sz="2400" dirty="0">
                <a:solidFill>
                  <a:schemeClr val="bg1"/>
                </a:solidFill>
              </a:rPr>
              <a:t>: Work at one Branch, handle multiple Sales.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chemeClr val="bg1"/>
                </a:solidFill>
              </a:rPr>
              <a:t>Cars</a:t>
            </a:r>
            <a:r>
              <a:rPr lang="en-GB" sz="2400" dirty="0">
                <a:solidFill>
                  <a:schemeClr val="bg1"/>
                </a:solidFill>
              </a:rPr>
              <a:t>: Assigned to one Branch, linked to one Sale and one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</a:rPr>
              <a:t> Purchase.</a:t>
            </a: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120CC800-496E-4A77-925C-E6F35A4E0683}"/>
              </a:ext>
            </a:extLst>
          </p:cNvPr>
          <p:cNvSpPr/>
          <p:nvPr/>
        </p:nvSpPr>
        <p:spPr>
          <a:xfrm>
            <a:off x="484848" y="4973810"/>
            <a:ext cx="6036268" cy="29522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GB" sz="2400" b="1" dirty="0">
                <a:solidFill>
                  <a:schemeClr val="bg1"/>
                </a:solidFill>
              </a:rPr>
              <a:t>Customers</a:t>
            </a:r>
            <a:r>
              <a:rPr lang="en-GB" sz="2400" dirty="0">
                <a:solidFill>
                  <a:schemeClr val="bg1"/>
                </a:solidFill>
              </a:rPr>
              <a:t>: Make multiple Sales and provide Feedback.</a:t>
            </a:r>
          </a:p>
          <a:p>
            <a:r>
              <a:rPr lang="en-GB" sz="2400" b="1" dirty="0">
                <a:solidFill>
                  <a:schemeClr val="bg1"/>
                </a:solidFill>
              </a:rPr>
              <a:t>Suppliers</a:t>
            </a:r>
            <a:r>
              <a:rPr lang="en-GB" sz="2400" dirty="0">
                <a:solidFill>
                  <a:schemeClr val="bg1"/>
                </a:solidFill>
              </a:rPr>
              <a:t>: Supply cars via Purchases.</a:t>
            </a:r>
          </a:p>
          <a:p>
            <a:r>
              <a:rPr lang="en-GB" sz="2400" b="1" dirty="0">
                <a:solidFill>
                  <a:schemeClr val="bg1"/>
                </a:solidFill>
              </a:rPr>
              <a:t>Sales</a:t>
            </a:r>
            <a:r>
              <a:rPr lang="en-GB" sz="2400" dirty="0">
                <a:solidFill>
                  <a:schemeClr val="bg1"/>
                </a:solidFill>
              </a:rPr>
              <a:t>: Connects Car, Customer, and Employee.</a:t>
            </a:r>
          </a:p>
          <a:p>
            <a:r>
              <a:rPr lang="en-GB" sz="2400" b="1" dirty="0">
                <a:solidFill>
                  <a:schemeClr val="bg1"/>
                </a:solidFill>
              </a:rPr>
              <a:t>Purchases</a:t>
            </a:r>
            <a:r>
              <a:rPr lang="en-GB" sz="2400" dirty="0">
                <a:solidFill>
                  <a:schemeClr val="bg1"/>
                </a:solidFill>
              </a:rPr>
              <a:t>: Links Car and Supplier.</a:t>
            </a:r>
          </a:p>
          <a:p>
            <a:r>
              <a:rPr lang="en-GB" sz="2400" b="1" dirty="0">
                <a:solidFill>
                  <a:schemeClr val="bg1"/>
                </a:solidFill>
              </a:rPr>
              <a:t>Feedback</a:t>
            </a:r>
            <a:r>
              <a:rPr lang="en-GB" sz="2400" dirty="0">
                <a:solidFill>
                  <a:schemeClr val="bg1"/>
                </a:solidFill>
              </a:rPr>
              <a:t>: Tied to a single Customer.</a:t>
            </a:r>
          </a:p>
        </p:txBody>
      </p:sp>
    </p:spTree>
    <p:extLst>
      <p:ext uri="{BB962C8B-B14F-4D97-AF65-F5344CB8AC3E}">
        <p14:creationId xmlns:p14="http://schemas.microsoft.com/office/powerpoint/2010/main" val="2766708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63968"/>
            <a:ext cx="72062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Triggers and Audit Tables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39722"/>
            <a:ext cx="32202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 Sales Audit Trigger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12086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Records details of each car sale into CarSalesAudit table. Captures SaleID, CarID, SaleDate, and OldPrice.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2539722"/>
            <a:ext cx="437078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Employee Delete Audit Trigger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312086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Logs employee deletions into EmployeeAudit table. Records UserID, Username, Role, and DeleteDate.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93790" y="4305895"/>
            <a:ext cx="13042821" cy="2041684"/>
          </a:xfrm>
          <a:prstGeom prst="roundRect">
            <a:avLst>
              <a:gd name="adj" fmla="val 466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Shape 6"/>
          <p:cNvSpPr/>
          <p:nvPr/>
        </p:nvSpPr>
        <p:spPr>
          <a:xfrm>
            <a:off x="801410" y="4313515"/>
            <a:ext cx="1302627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1029653" y="4457224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CarSalesAudit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75077" y="4457224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Tracks car sales for historical analysis.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716691" y="4457224"/>
            <a:ext cx="38841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AuditID, SaleID, CarID, SaleDate, OldPrice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801410" y="5326737"/>
            <a:ext cx="1302627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1029653" y="5470446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EmployeeAudit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5375077" y="5470446"/>
            <a:ext cx="388036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Maintains a log of deleted employee records.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716691" y="5470446"/>
            <a:ext cx="38841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AuditID, UserID, Username, Role, DeleteDate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93790" y="660273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Triggers ensure data integrity and provide detailed audit trails for critical operations.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657</Words>
  <Application>Microsoft Office PowerPoint</Application>
  <PresentationFormat>Custom</PresentationFormat>
  <Paragraphs>107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Montserrat</vt:lpstr>
      <vt:lpstr>Times New Roman</vt:lpstr>
      <vt:lpstr>Arial</vt:lpstr>
      <vt:lpstr>Heebo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MUHAMMAD  TALHA</cp:lastModifiedBy>
  <cp:revision>14</cp:revision>
  <dcterms:created xsi:type="dcterms:W3CDTF">2025-06-11T13:04:28Z</dcterms:created>
  <dcterms:modified xsi:type="dcterms:W3CDTF">2025-06-11T15:14:29Z</dcterms:modified>
</cp:coreProperties>
</file>