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62238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4262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82322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93805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747632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01182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04236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79885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35737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19961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98489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6051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22155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33317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75400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8003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28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E184E6-E981-4B78-A6AD-AF25D69F67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ARKA PLAN KALDIRMA ARACI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EBDF514-AE8F-CE7D-CE3D-9C28B59DE9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Bilal </a:t>
            </a:r>
            <a:r>
              <a:rPr lang="tr-TR" dirty="0"/>
              <a:t>ÇİFÇİ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Berkan BAL</a:t>
            </a:r>
            <a:endParaRPr lang="en-US" dirty="0"/>
          </a:p>
          <a:p>
            <a:r>
              <a:rPr lang="en-US" b="1" dirty="0" err="1"/>
              <a:t>Konu</a:t>
            </a:r>
            <a:r>
              <a:rPr lang="en-US" b="1" dirty="0"/>
              <a:t>: </a:t>
            </a:r>
            <a:r>
              <a:rPr lang="en-US" i="1" dirty="0"/>
              <a:t>Arka Plan </a:t>
            </a:r>
            <a:r>
              <a:rPr lang="en-US" i="1" dirty="0" err="1"/>
              <a:t>Kaldırma</a:t>
            </a:r>
            <a:r>
              <a:rPr lang="en-US" i="1" dirty="0"/>
              <a:t> Aracı </a:t>
            </a:r>
          </a:p>
        </p:txBody>
      </p:sp>
    </p:spTree>
    <p:extLst>
      <p:ext uri="{BB962C8B-B14F-4D97-AF65-F5344CB8AC3E}">
        <p14:creationId xmlns:p14="http://schemas.microsoft.com/office/powerpoint/2010/main" val="1841849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AA2F83-BB4C-034A-F435-E93EE6E35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DeepLabV3+ </a:t>
            </a:r>
            <a:r>
              <a:rPr lang="tr-TR" dirty="0"/>
              <a:t>İle Arka Plan Kaldırma İşlemi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6F5DDF7-1703-D3B1-9393-B689AA34C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4"/>
            </a:pPr>
            <a:r>
              <a:rPr lang="en-US" b="1" dirty="0" err="1"/>
              <a:t>Modeli</a:t>
            </a:r>
            <a:r>
              <a:rPr lang="en-US" b="1" dirty="0"/>
              <a:t> </a:t>
            </a:r>
            <a:r>
              <a:rPr lang="en-US" b="1" dirty="0" err="1"/>
              <a:t>Çalıştırma</a:t>
            </a:r>
            <a:r>
              <a:rPr lang="tr-TR" b="1" dirty="0"/>
              <a:t> ve </a:t>
            </a:r>
            <a:r>
              <a:rPr lang="en-US" b="1" dirty="0" err="1"/>
              <a:t>Çıktıyı</a:t>
            </a:r>
            <a:r>
              <a:rPr lang="en-US" b="1" dirty="0"/>
              <a:t> Alma</a:t>
            </a:r>
            <a:r>
              <a:rPr lang="tr-TR" b="1" dirty="0"/>
              <a:t>:</a:t>
            </a:r>
          </a:p>
          <a:p>
            <a:endParaRPr lang="tr-TR" b="1" dirty="0"/>
          </a:p>
          <a:p>
            <a:endParaRPr lang="tr-TR" b="1" dirty="0"/>
          </a:p>
          <a:p>
            <a:endParaRPr lang="tr-TR" b="1" dirty="0"/>
          </a:p>
          <a:p>
            <a:endParaRPr lang="tr-TR" b="1" dirty="0"/>
          </a:p>
          <a:p>
            <a:pPr marL="0" indent="0">
              <a:buNone/>
            </a:pPr>
            <a:endParaRPr lang="tr-TR" b="1" dirty="0"/>
          </a:p>
          <a:p>
            <a:r>
              <a:rPr lang="tr-TR" dirty="0"/>
              <a:t>Bu iki adımda, modelin verdiği olasılık değerlerinden en yüksek olanı seçilir ve her piksel için hangi sınıfın temsil edildiği belirlenir. Bu, modelin segmentasyon sonuçlarını elde etmemizi sağlar.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E2A89CD-A5A2-86D0-9C29-DAE6F0870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171" y="2647841"/>
            <a:ext cx="4801270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281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4ED2DBA-868B-6D0F-2153-76B2B4008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DeepLabV3+ </a:t>
            </a:r>
            <a:r>
              <a:rPr lang="tr-TR" dirty="0"/>
              <a:t>İle Arka Plan Kaldırma İşlemi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4653C62-766E-E83E-57AE-98C6B4F90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5"/>
            </a:pPr>
            <a:r>
              <a:rPr lang="tr-TR" b="1" dirty="0"/>
              <a:t>Segmentasyon Maskesini Görüntüleme:</a:t>
            </a:r>
          </a:p>
          <a:p>
            <a:r>
              <a:rPr lang="tr-TR" dirty="0"/>
              <a:t>Önceki slayttaki </a:t>
            </a:r>
            <a:r>
              <a:rPr lang="tr-TR" dirty="0" err="1"/>
              <a:t>predicted_mask</a:t>
            </a:r>
            <a:r>
              <a:rPr lang="tr-TR" dirty="0"/>
              <a:t> değişkeni görselleştirildiğinde segmentasyon maskesi ortaya çıkar.</a:t>
            </a:r>
          </a:p>
          <a:p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9AB6B33-6D11-DCF7-E93A-D2BBA226D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429000"/>
            <a:ext cx="5984111" cy="290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62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F96F138-7E74-BAF0-10BF-9C91A5089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DeepLabV3+ </a:t>
            </a:r>
            <a:r>
              <a:rPr lang="tr-TR" dirty="0"/>
              <a:t>İle Arka Plan Kaldırma İşlemi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BCB2FA0-0421-893D-6D39-1CCB67F89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7"/>
            </a:pPr>
            <a:r>
              <a:rPr lang="tr-TR" b="1" dirty="0"/>
              <a:t>Segmentasyon Maskesine Göre </a:t>
            </a:r>
            <a:r>
              <a:rPr lang="tr-TR" b="1" dirty="0" err="1"/>
              <a:t>Arkaplan</a:t>
            </a:r>
            <a:r>
              <a:rPr lang="tr-TR" b="1" dirty="0"/>
              <a:t> Kaldırma İşlemi:</a:t>
            </a:r>
          </a:p>
          <a:p>
            <a:pPr>
              <a:buFont typeface="+mj-lt"/>
              <a:buAutoNum type="arabicPeriod" startAt="7"/>
            </a:pPr>
            <a:endParaRPr lang="tr-TR" b="1" dirty="0"/>
          </a:p>
          <a:p>
            <a:r>
              <a:rPr lang="en-US" dirty="0"/>
              <a:t>DeepLabV3+ </a:t>
            </a:r>
            <a:r>
              <a:rPr lang="en-US" dirty="0" err="1"/>
              <a:t>modelinin</a:t>
            </a:r>
            <a:r>
              <a:rPr lang="en-US" dirty="0"/>
              <a:t> </a:t>
            </a:r>
            <a:r>
              <a:rPr lang="en-US" dirty="0" err="1"/>
              <a:t>çıkardığı</a:t>
            </a:r>
            <a:r>
              <a:rPr lang="en-US" dirty="0"/>
              <a:t> </a:t>
            </a:r>
            <a:r>
              <a:rPr lang="en-US" dirty="0" err="1"/>
              <a:t>segmentasyon</a:t>
            </a:r>
            <a:r>
              <a:rPr lang="en-US" dirty="0"/>
              <a:t> </a:t>
            </a:r>
            <a:r>
              <a:rPr lang="en-US" dirty="0" err="1"/>
              <a:t>maskesi</a:t>
            </a:r>
            <a:r>
              <a:rPr lang="en-US" dirty="0"/>
              <a:t>, her </a:t>
            </a:r>
            <a:r>
              <a:rPr lang="en-US" dirty="0" err="1"/>
              <a:t>pikseli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sınıfa</a:t>
            </a:r>
            <a:r>
              <a:rPr lang="en-US" dirty="0"/>
              <a:t> </a:t>
            </a:r>
            <a:r>
              <a:rPr lang="en-US" dirty="0" err="1"/>
              <a:t>atar</a:t>
            </a:r>
            <a:r>
              <a:rPr lang="en-US" dirty="0"/>
              <a:t>. VOC </a:t>
            </a:r>
            <a:r>
              <a:rPr lang="en-US" dirty="0" err="1"/>
              <a:t>datasetinde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sınıfların</a:t>
            </a:r>
            <a:r>
              <a:rPr lang="en-US" dirty="0"/>
              <a:t> </a:t>
            </a:r>
            <a:r>
              <a:rPr lang="en-US" dirty="0" err="1"/>
              <a:t>indeksleri</a:t>
            </a:r>
            <a:r>
              <a:rPr lang="tr-TR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Arka Plan</a:t>
            </a:r>
            <a:r>
              <a:rPr lang="en-US" dirty="0"/>
              <a:t>: 0</a:t>
            </a:r>
            <a:endParaRPr lang="tr-T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Kedi</a:t>
            </a:r>
            <a:r>
              <a:rPr lang="en-US" dirty="0"/>
              <a:t>: 8</a:t>
            </a:r>
            <a:endParaRPr lang="tr-T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/>
              <a:t>Köpek</a:t>
            </a:r>
            <a:r>
              <a:rPr lang="en-US" dirty="0"/>
              <a:t>: 12</a:t>
            </a:r>
            <a:endParaRPr lang="tr-TR" dirty="0"/>
          </a:p>
          <a:p>
            <a:r>
              <a:rPr lang="en-US" dirty="0"/>
              <a:t>Bu </a:t>
            </a:r>
            <a:r>
              <a:rPr lang="en-US" dirty="0" err="1"/>
              <a:t>indeksle</a:t>
            </a:r>
            <a:r>
              <a:rPr lang="tr-TR" dirty="0"/>
              <a:t>r ile</a:t>
            </a:r>
            <a:r>
              <a:rPr lang="en-US" dirty="0"/>
              <a:t>, </a:t>
            </a:r>
            <a:r>
              <a:rPr lang="en-US" b="1" dirty="0" err="1"/>
              <a:t>maskeler</a:t>
            </a:r>
            <a:r>
              <a:rPr lang="en-US" dirty="0"/>
              <a:t> </a:t>
            </a:r>
            <a:r>
              <a:rPr lang="en-US" dirty="0" err="1"/>
              <a:t>oluşturarak</a:t>
            </a:r>
            <a:r>
              <a:rPr lang="en-US" dirty="0"/>
              <a:t> </a:t>
            </a:r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nesneleri</a:t>
            </a:r>
            <a:r>
              <a:rPr lang="en-US" dirty="0"/>
              <a:t> (</a:t>
            </a:r>
            <a:r>
              <a:rPr lang="en-US" dirty="0" err="1"/>
              <a:t>örneğin</a:t>
            </a:r>
            <a:r>
              <a:rPr lang="en-US" dirty="0"/>
              <a:t>, </a:t>
            </a:r>
            <a:r>
              <a:rPr lang="en-US" dirty="0" err="1"/>
              <a:t>kedi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köpek</a:t>
            </a:r>
            <a:r>
              <a:rPr lang="en-US" dirty="0"/>
              <a:t>) </a:t>
            </a:r>
            <a:r>
              <a:rPr lang="en-US" dirty="0" err="1"/>
              <a:t>ayırabiliriz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3693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4F3DB8-B0B6-11AF-9770-AE3C9CCF4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DeepLabV3+ </a:t>
            </a:r>
            <a:r>
              <a:rPr lang="tr-TR" dirty="0"/>
              <a:t>İle Arka Plan Kaldırma İşlemi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EE1541F-1C45-86E7-33E3-34248C83B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7"/>
            </a:pPr>
            <a:r>
              <a:rPr lang="tr-TR" b="1" dirty="0"/>
              <a:t>Segmentasyon Maskesine Göre </a:t>
            </a:r>
            <a:r>
              <a:rPr lang="tr-TR" b="1" dirty="0" err="1"/>
              <a:t>Arkaplan</a:t>
            </a:r>
            <a:r>
              <a:rPr lang="tr-TR" b="1" dirty="0"/>
              <a:t> Kaldırma İşlemi:</a:t>
            </a:r>
          </a:p>
          <a:p>
            <a:r>
              <a:rPr lang="en-US" b="1" dirty="0" err="1"/>
              <a:t>Maskelerin</a:t>
            </a:r>
            <a:r>
              <a:rPr lang="en-US" b="1" dirty="0"/>
              <a:t> </a:t>
            </a:r>
            <a:r>
              <a:rPr lang="en-US" b="1" dirty="0" err="1"/>
              <a:t>Oluşturulması</a:t>
            </a:r>
            <a:r>
              <a:rPr lang="tr-TR" b="1" dirty="0"/>
              <a:t>: </a:t>
            </a:r>
            <a:r>
              <a:rPr lang="tr-TR" dirty="0"/>
              <a:t>Kedi ve Köpek nesnesi için maske oluşturulması.</a:t>
            </a:r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  <a:p>
            <a:r>
              <a:rPr lang="tr-TR" dirty="0"/>
              <a:t>Maskeler istenirse birleştirilebilir.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Oluşan maskeyi resimden çıkartalım.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0ECF61F-F39A-6D54-9358-4F95A03A5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449" y="2958139"/>
            <a:ext cx="7781710" cy="63579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54C09641-0F65-8B75-F36B-FF86DD2697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449" y="4218415"/>
            <a:ext cx="7316221" cy="400106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72468C28-46EC-0570-4CB6-34A5A7E650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449" y="5370737"/>
            <a:ext cx="8915400" cy="29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985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C88CE8-C261-34FA-766B-21D3CAAD7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DeepLabV3+ </a:t>
            </a:r>
            <a:r>
              <a:rPr lang="tr-TR" dirty="0"/>
              <a:t>İle Arka Plan Kaldırma İşlemi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F03F607-C3A6-F9DB-EE31-1E7189AC9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7"/>
            </a:pPr>
            <a:r>
              <a:rPr lang="tr-TR" b="1" dirty="0"/>
              <a:t>Segmentasyon Maskesine Göre </a:t>
            </a:r>
            <a:r>
              <a:rPr lang="tr-TR" b="1" dirty="0" err="1"/>
              <a:t>Arkaplan</a:t>
            </a:r>
            <a:r>
              <a:rPr lang="tr-TR" b="1" dirty="0"/>
              <a:t> Kaldırma İşlemi:</a:t>
            </a:r>
          </a:p>
          <a:p>
            <a:r>
              <a:rPr lang="tr-TR" b="1" dirty="0"/>
              <a:t>Sonuç:</a:t>
            </a:r>
          </a:p>
          <a:p>
            <a:pPr marL="0" indent="0">
              <a:buNone/>
            </a:pPr>
            <a:endParaRPr lang="tr-TR" b="1" dirty="0"/>
          </a:p>
          <a:p>
            <a:pPr>
              <a:buFont typeface="+mj-lt"/>
              <a:buAutoNum type="arabicPeriod" startAt="7"/>
            </a:pPr>
            <a:endParaRPr lang="tr-TR" b="1" dirty="0"/>
          </a:p>
          <a:p>
            <a:endParaRPr lang="en-US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BB9F41E0-CA5F-D776-126E-5884DF154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429000"/>
            <a:ext cx="8996397" cy="233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949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AB1B955-A541-BD49-22E7-719E18617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DeepLabV3+ </a:t>
            </a:r>
            <a:r>
              <a:rPr lang="tr-TR" dirty="0"/>
              <a:t>İle </a:t>
            </a:r>
            <a:r>
              <a:rPr lang="en-US" dirty="0"/>
              <a:t>Mini </a:t>
            </a:r>
            <a:r>
              <a:rPr lang="en-US" dirty="0" err="1"/>
              <a:t>Proje</a:t>
            </a:r>
            <a:r>
              <a:rPr lang="en-US" dirty="0"/>
              <a:t>: Arka Plan </a:t>
            </a:r>
            <a:r>
              <a:rPr lang="en-US" dirty="0" err="1"/>
              <a:t>Değiştirici</a:t>
            </a:r>
            <a:endParaRPr lang="en-US" dirty="0"/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C13690AE-A753-D936-CEA7-8FA663555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Kullanıcı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portre</a:t>
            </a:r>
            <a:r>
              <a:rPr lang="en-US" dirty="0"/>
              <a:t> </a:t>
            </a:r>
            <a:r>
              <a:rPr lang="en-US" dirty="0" err="1"/>
              <a:t>fotoğraf</a:t>
            </a:r>
            <a:r>
              <a:rPr lang="en-US" dirty="0"/>
              <a:t> </a:t>
            </a:r>
            <a:r>
              <a:rPr lang="en-US" dirty="0" err="1"/>
              <a:t>yükler</a:t>
            </a:r>
            <a:r>
              <a:rPr lang="en-US" dirty="0"/>
              <a:t>. </a:t>
            </a:r>
            <a:r>
              <a:rPr lang="en-US" dirty="0" err="1"/>
              <a:t>Ardından</a:t>
            </a:r>
            <a:r>
              <a:rPr lang="en-US" dirty="0"/>
              <a:t> </a:t>
            </a:r>
            <a:r>
              <a:rPr lang="en-US" dirty="0" err="1"/>
              <a:t>arka</a:t>
            </a:r>
            <a:r>
              <a:rPr lang="en-US" dirty="0"/>
              <a:t> </a:t>
            </a:r>
            <a:r>
              <a:rPr lang="en-US" dirty="0" err="1"/>
              <a:t>planı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tamamen</a:t>
            </a:r>
            <a:r>
              <a:rPr lang="en-US" dirty="0"/>
              <a:t> </a:t>
            </a:r>
            <a:r>
              <a:rPr lang="en-US" dirty="0" err="1"/>
              <a:t>kaldırabilir</a:t>
            </a:r>
            <a:r>
              <a:rPr lang="en-US" dirty="0"/>
              <a:t> (</a:t>
            </a:r>
            <a:r>
              <a:rPr lang="en-US" dirty="0" err="1"/>
              <a:t>şeffaflaştırma</a:t>
            </a:r>
            <a:r>
              <a:rPr lang="en-US" dirty="0"/>
              <a:t>)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/>
              <a:t>seçilen</a:t>
            </a:r>
            <a:r>
              <a:rPr lang="en-US" dirty="0"/>
              <a:t> </a:t>
            </a:r>
            <a:r>
              <a:rPr lang="en-US" dirty="0" err="1"/>
              <a:t>başka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arka</a:t>
            </a:r>
            <a:r>
              <a:rPr lang="en-US" dirty="0"/>
              <a:t> </a:t>
            </a:r>
            <a:r>
              <a:rPr lang="en-US" dirty="0" err="1"/>
              <a:t>planla</a:t>
            </a:r>
            <a:r>
              <a:rPr lang="en-US" dirty="0"/>
              <a:t> </a:t>
            </a:r>
            <a:r>
              <a:rPr lang="en-US" dirty="0" err="1"/>
              <a:t>değiştirebilir</a:t>
            </a:r>
            <a:r>
              <a:rPr lang="en-US" dirty="0"/>
              <a:t>.</a:t>
            </a:r>
          </a:p>
          <a:p>
            <a:r>
              <a:rPr lang="en-US" dirty="0"/>
              <a:t>Ilk </a:t>
            </a:r>
            <a:r>
              <a:rPr lang="en-US" dirty="0" err="1"/>
              <a:t>olarak</a:t>
            </a:r>
            <a:r>
              <a:rPr lang="en-US" dirty="0"/>
              <a:t> model </a:t>
            </a:r>
            <a:r>
              <a:rPr lang="en-US" dirty="0" err="1"/>
              <a:t>tanimlanir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Model PASCAL VOC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kümesinde</a:t>
            </a:r>
            <a:r>
              <a:rPr lang="en-US" dirty="0"/>
              <a:t> </a:t>
            </a:r>
            <a:r>
              <a:rPr lang="en-US" dirty="0" err="1"/>
              <a:t>eğitilmiştir</a:t>
            </a:r>
            <a:endParaRPr lang="en-US" dirty="0"/>
          </a:p>
          <a:p>
            <a:r>
              <a:rPr lang="en-US" dirty="0" err="1"/>
              <a:t>İnsan</a:t>
            </a:r>
            <a:r>
              <a:rPr lang="en-US" dirty="0"/>
              <a:t> </a:t>
            </a:r>
            <a:r>
              <a:rPr lang="en-US" dirty="0" err="1"/>
              <a:t>sınıfı</a:t>
            </a:r>
            <a:r>
              <a:rPr lang="en-US" dirty="0"/>
              <a:t> PASCAL VOC </a:t>
            </a:r>
            <a:r>
              <a:rPr lang="en-US" dirty="0" err="1"/>
              <a:t>içinde</a:t>
            </a:r>
            <a:r>
              <a:rPr lang="en-US" dirty="0"/>
              <a:t> </a:t>
            </a:r>
            <a:r>
              <a:rPr lang="en-US" b="1" dirty="0"/>
              <a:t>15 </a:t>
            </a:r>
            <a:r>
              <a:rPr lang="en-US" b="1" dirty="0" err="1"/>
              <a:t>numaralı</a:t>
            </a:r>
            <a:r>
              <a:rPr lang="en-US" b="1" dirty="0"/>
              <a:t> </a:t>
            </a:r>
            <a:r>
              <a:rPr lang="en-US" b="1" dirty="0" err="1"/>
              <a:t>sınıftır</a:t>
            </a:r>
            <a:endParaRPr lang="en-US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098B5949-49A0-63C3-0DA3-A59937F0F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758" y="3429000"/>
            <a:ext cx="6820852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91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6FC2AD2-E8AE-416B-BB62-5007D21F9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DeepLabV3+ </a:t>
            </a:r>
            <a:r>
              <a:rPr lang="tr-TR" dirty="0"/>
              <a:t>İle </a:t>
            </a:r>
            <a:r>
              <a:rPr lang="en-US" dirty="0"/>
              <a:t>Mini </a:t>
            </a:r>
            <a:r>
              <a:rPr lang="en-US" dirty="0" err="1"/>
              <a:t>Proje</a:t>
            </a:r>
            <a:r>
              <a:rPr lang="en-US" dirty="0"/>
              <a:t>: Arka Plan </a:t>
            </a:r>
            <a:r>
              <a:rPr lang="en-US" dirty="0" err="1"/>
              <a:t>Değiştirici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0DB9BA3-A97F-3B15-115A-220B5C832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Segmentasyon</a:t>
            </a:r>
            <a:r>
              <a:rPr lang="en-US" dirty="0"/>
              <a:t> </a:t>
            </a:r>
            <a:r>
              <a:rPr lang="en-US" dirty="0" err="1"/>
              <a:t>Süreci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model(</a:t>
            </a:r>
            <a:r>
              <a:rPr lang="en-US" dirty="0" err="1"/>
              <a:t>input_tensor</a:t>
            </a:r>
            <a:r>
              <a:rPr lang="en-US" dirty="0"/>
              <a:t>) </a:t>
            </a:r>
            <a:r>
              <a:rPr lang="en-US" dirty="0" err="1"/>
              <a:t>çağrısıyla</a:t>
            </a:r>
            <a:r>
              <a:rPr lang="en-US" dirty="0"/>
              <a:t> model </a:t>
            </a:r>
            <a:r>
              <a:rPr lang="en-US" dirty="0" err="1"/>
              <a:t>çıktısı</a:t>
            </a:r>
            <a:r>
              <a:rPr lang="en-US" dirty="0"/>
              <a:t> </a:t>
            </a:r>
            <a:r>
              <a:rPr lang="en-US" dirty="0" err="1"/>
              <a:t>alınır</a:t>
            </a:r>
            <a:r>
              <a:rPr lang="en-US" dirty="0"/>
              <a:t>.</a:t>
            </a:r>
          </a:p>
          <a:p>
            <a:r>
              <a:rPr lang="en-US" dirty="0"/>
              <a:t>Bu </a:t>
            </a:r>
            <a:r>
              <a:rPr lang="en-US" dirty="0" err="1"/>
              <a:t>çıktı</a:t>
            </a:r>
            <a:r>
              <a:rPr lang="en-US" dirty="0"/>
              <a:t>, her </a:t>
            </a:r>
            <a:r>
              <a:rPr lang="en-US" dirty="0" err="1"/>
              <a:t>piksel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21 </a:t>
            </a:r>
            <a:r>
              <a:rPr lang="en-US" dirty="0" err="1"/>
              <a:t>sınıfa</a:t>
            </a:r>
            <a:r>
              <a:rPr lang="en-US" dirty="0"/>
              <a:t> </a:t>
            </a:r>
            <a:r>
              <a:rPr lang="en-US" dirty="0" err="1"/>
              <a:t>ait</a:t>
            </a:r>
            <a:r>
              <a:rPr lang="en-US" dirty="0"/>
              <a:t> </a:t>
            </a:r>
            <a:r>
              <a:rPr lang="en-US" dirty="0" err="1"/>
              <a:t>skorları</a:t>
            </a:r>
            <a:r>
              <a:rPr lang="en-US" dirty="0"/>
              <a:t> </a:t>
            </a:r>
            <a:r>
              <a:rPr lang="en-US" dirty="0" err="1"/>
              <a:t>içerir</a:t>
            </a:r>
            <a:r>
              <a:rPr lang="en-US" dirty="0"/>
              <a:t>.</a:t>
            </a:r>
          </a:p>
          <a:p>
            <a:r>
              <a:rPr lang="en-US" dirty="0"/>
              <a:t>argmax(0) </a:t>
            </a:r>
            <a:r>
              <a:rPr lang="en-US" dirty="0" err="1"/>
              <a:t>ile</a:t>
            </a:r>
            <a:r>
              <a:rPr lang="en-US" dirty="0"/>
              <a:t> her </a:t>
            </a:r>
            <a:r>
              <a:rPr lang="en-US" dirty="0" err="1"/>
              <a:t>pikselin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yüksek</a:t>
            </a:r>
            <a:r>
              <a:rPr lang="en-US" dirty="0"/>
              <a:t> </a:t>
            </a:r>
            <a:r>
              <a:rPr lang="en-US" dirty="0" err="1"/>
              <a:t>olasılıklı</a:t>
            </a:r>
            <a:r>
              <a:rPr lang="en-US" dirty="0"/>
              <a:t> </a:t>
            </a:r>
            <a:r>
              <a:rPr lang="en-US" dirty="0" err="1"/>
              <a:t>sınıfı</a:t>
            </a:r>
            <a:r>
              <a:rPr lang="en-US" dirty="0"/>
              <a:t> </a:t>
            </a:r>
            <a:r>
              <a:rPr lang="en-US" dirty="0" err="1"/>
              <a:t>seçilir</a:t>
            </a:r>
            <a:r>
              <a:rPr lang="en-US" dirty="0"/>
              <a:t>.</a:t>
            </a:r>
          </a:p>
          <a:p>
            <a:r>
              <a:rPr lang="en-US" dirty="0"/>
              <a:t>Bu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görsel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maskesi</a:t>
            </a:r>
            <a:r>
              <a:rPr lang="en-US" dirty="0"/>
              <a:t> </a:t>
            </a:r>
            <a:r>
              <a:rPr lang="en-US" dirty="0" err="1"/>
              <a:t>elde</a:t>
            </a:r>
            <a:r>
              <a:rPr lang="en-US" dirty="0"/>
              <a:t> </a:t>
            </a:r>
            <a:r>
              <a:rPr lang="en-US" dirty="0" err="1"/>
              <a:t>edilir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5" name="Resim 4" descr="metin, yazı tipi, ekran görüntüsü, sayı, numara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A8DE7455-9779-24D5-757E-EA77D27DA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380" y="2704999"/>
            <a:ext cx="3991532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572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1153490-63DF-6459-89D7-016E1B060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DeepLabV3+ </a:t>
            </a:r>
            <a:r>
              <a:rPr lang="tr-TR" dirty="0"/>
              <a:t>İle </a:t>
            </a:r>
            <a:r>
              <a:rPr lang="en-US" dirty="0"/>
              <a:t>Mini </a:t>
            </a:r>
            <a:r>
              <a:rPr lang="en-US" dirty="0" err="1"/>
              <a:t>Proje</a:t>
            </a:r>
            <a:r>
              <a:rPr lang="en-US" dirty="0"/>
              <a:t>: Arka Plan </a:t>
            </a:r>
            <a:r>
              <a:rPr lang="en-US" dirty="0" err="1"/>
              <a:t>Değiştirici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6652A31-F112-FD03-0533-A86A6E3DD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İnsan</a:t>
            </a:r>
            <a:r>
              <a:rPr lang="en-US" dirty="0"/>
              <a:t> </a:t>
            </a:r>
            <a:r>
              <a:rPr lang="en-US" dirty="0" err="1"/>
              <a:t>Tespiti</a:t>
            </a:r>
            <a:r>
              <a:rPr lang="en-US" dirty="0"/>
              <a:t> </a:t>
            </a:r>
            <a:r>
              <a:rPr lang="en-US" dirty="0" err="1"/>
              <a:t>Maskesi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Burada</a:t>
            </a:r>
            <a:r>
              <a:rPr lang="en-US" dirty="0"/>
              <a:t> </a:t>
            </a:r>
            <a:r>
              <a:rPr lang="en-US" dirty="0" err="1"/>
              <a:t>yalnızca</a:t>
            </a:r>
            <a:r>
              <a:rPr lang="en-US" dirty="0"/>
              <a:t> </a:t>
            </a:r>
            <a:r>
              <a:rPr lang="en-US" dirty="0" err="1"/>
              <a:t>sınıfı</a:t>
            </a:r>
            <a:r>
              <a:rPr lang="en-US" dirty="0"/>
              <a:t> 15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pikseller</a:t>
            </a:r>
            <a:r>
              <a:rPr lang="en-US" dirty="0"/>
              <a:t> (</a:t>
            </a:r>
            <a:r>
              <a:rPr lang="en-US" dirty="0" err="1"/>
              <a:t>yani</a:t>
            </a:r>
            <a:r>
              <a:rPr lang="en-US" dirty="0"/>
              <a:t> </a:t>
            </a:r>
            <a:r>
              <a:rPr lang="en-US" dirty="0" err="1"/>
              <a:t>insan</a:t>
            </a:r>
            <a:r>
              <a:rPr lang="en-US" dirty="0"/>
              <a:t>) True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işaretlenir</a:t>
            </a:r>
            <a:r>
              <a:rPr lang="en-US" dirty="0"/>
              <a:t>.</a:t>
            </a:r>
          </a:p>
          <a:p>
            <a:r>
              <a:rPr lang="en-US" dirty="0" err="1"/>
              <a:t>Diğerleri</a:t>
            </a:r>
            <a:r>
              <a:rPr lang="en-US" dirty="0"/>
              <a:t> False </a:t>
            </a:r>
            <a:r>
              <a:rPr lang="en-US" dirty="0" err="1"/>
              <a:t>olur</a:t>
            </a:r>
            <a:r>
              <a:rPr lang="en-US" dirty="0"/>
              <a:t> (</a:t>
            </a:r>
            <a:r>
              <a:rPr lang="en-US" dirty="0" err="1"/>
              <a:t>arka</a:t>
            </a:r>
            <a:r>
              <a:rPr lang="en-US" dirty="0"/>
              <a:t> plan </a:t>
            </a:r>
            <a:r>
              <a:rPr lang="en-US" dirty="0" err="1"/>
              <a:t>gibi</a:t>
            </a:r>
            <a:r>
              <a:rPr lang="en-US" dirty="0"/>
              <a:t>).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770F522-4EE5-7925-6034-92C48DA8F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057" y="2601452"/>
            <a:ext cx="4667901" cy="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348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EACD759-7CC2-9376-053F-A39D34EFF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DeepLabV3+ </a:t>
            </a:r>
            <a:r>
              <a:rPr lang="tr-TR" dirty="0"/>
              <a:t>İle </a:t>
            </a:r>
            <a:r>
              <a:rPr lang="en-US" dirty="0"/>
              <a:t>Mini </a:t>
            </a:r>
            <a:r>
              <a:rPr lang="en-US" dirty="0" err="1"/>
              <a:t>Proje</a:t>
            </a:r>
            <a:r>
              <a:rPr lang="en-US" dirty="0"/>
              <a:t>: Arka Plan </a:t>
            </a:r>
            <a:r>
              <a:rPr lang="en-US" dirty="0" err="1"/>
              <a:t>Değiştirici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21CCB3-A490-BE6A-5359-6C4FC06B0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Arka </a:t>
            </a:r>
            <a:r>
              <a:rPr lang="en-US" dirty="0" err="1"/>
              <a:t>Planı</a:t>
            </a:r>
            <a:r>
              <a:rPr lang="en-US" dirty="0"/>
              <a:t> </a:t>
            </a:r>
            <a:r>
              <a:rPr lang="en-US" dirty="0" err="1"/>
              <a:t>Şeffaflaştırma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RGB </a:t>
            </a:r>
            <a:r>
              <a:rPr lang="en-US" dirty="0" err="1"/>
              <a:t>görsel</a:t>
            </a:r>
            <a:r>
              <a:rPr lang="en-US" dirty="0"/>
              <a:t> </a:t>
            </a:r>
            <a:r>
              <a:rPr lang="en-US" dirty="0" err="1"/>
              <a:t>RGBA'ya</a:t>
            </a:r>
            <a:r>
              <a:rPr lang="en-US" dirty="0"/>
              <a:t> </a:t>
            </a:r>
            <a:r>
              <a:rPr lang="en-US" dirty="0" err="1"/>
              <a:t>çevrilir</a:t>
            </a:r>
            <a:r>
              <a:rPr lang="en-US" dirty="0"/>
              <a:t> (Alpha </a:t>
            </a:r>
            <a:r>
              <a:rPr lang="en-US" dirty="0" err="1"/>
              <a:t>kanalı</a:t>
            </a:r>
            <a:r>
              <a:rPr lang="en-US" dirty="0"/>
              <a:t> </a:t>
            </a:r>
            <a:r>
              <a:rPr lang="en-US" dirty="0" err="1"/>
              <a:t>eklenir</a:t>
            </a:r>
            <a:r>
              <a:rPr lang="en-US" dirty="0"/>
              <a:t>).</a:t>
            </a:r>
          </a:p>
          <a:p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dirty="0" err="1"/>
              <a:t>insan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bölgelerde</a:t>
            </a:r>
            <a:r>
              <a:rPr lang="en-US" dirty="0"/>
              <a:t> Alpha = 255 (tam </a:t>
            </a:r>
            <a:r>
              <a:rPr lang="en-US" dirty="0" err="1"/>
              <a:t>görünür</a:t>
            </a:r>
            <a:r>
              <a:rPr lang="en-US" dirty="0"/>
              <a:t>),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bölgeler</a:t>
            </a:r>
            <a:r>
              <a:rPr lang="en-US" dirty="0"/>
              <a:t> Alpha = 0 (</a:t>
            </a:r>
            <a:r>
              <a:rPr lang="en-US" dirty="0" err="1"/>
              <a:t>tamamen</a:t>
            </a:r>
            <a:r>
              <a:rPr lang="en-US" dirty="0"/>
              <a:t> </a:t>
            </a:r>
            <a:r>
              <a:rPr lang="en-US" dirty="0" err="1"/>
              <a:t>saydam</a:t>
            </a:r>
            <a:r>
              <a:rPr lang="en-US" dirty="0"/>
              <a:t>) </a:t>
            </a:r>
            <a:r>
              <a:rPr lang="en-US" dirty="0" err="1"/>
              <a:t>yapılır</a:t>
            </a:r>
            <a:r>
              <a:rPr lang="en-US" dirty="0"/>
              <a:t>.</a:t>
            </a:r>
          </a:p>
          <a:p>
            <a:r>
              <a:rPr lang="en-US" dirty="0"/>
              <a:t>Bu </a:t>
            </a:r>
            <a:r>
              <a:rPr lang="en-US" dirty="0" err="1"/>
              <a:t>sayede</a:t>
            </a:r>
            <a:r>
              <a:rPr lang="en-US" dirty="0"/>
              <a:t> </a:t>
            </a:r>
            <a:r>
              <a:rPr lang="en-US" dirty="0" err="1"/>
              <a:t>kişi</a:t>
            </a:r>
            <a:r>
              <a:rPr lang="en-US" dirty="0"/>
              <a:t> </a:t>
            </a:r>
            <a:r>
              <a:rPr lang="en-US" dirty="0" err="1"/>
              <a:t>dışındaki</a:t>
            </a:r>
            <a:r>
              <a:rPr lang="en-US" dirty="0"/>
              <a:t> </a:t>
            </a:r>
            <a:r>
              <a:rPr lang="en-US" dirty="0" err="1"/>
              <a:t>arka</a:t>
            </a:r>
            <a:r>
              <a:rPr lang="en-US" dirty="0"/>
              <a:t> plan </a:t>
            </a:r>
            <a:r>
              <a:rPr lang="en-US" dirty="0" err="1"/>
              <a:t>görünmez</a:t>
            </a:r>
            <a:r>
              <a:rPr lang="en-US" dirty="0"/>
              <a:t> </a:t>
            </a:r>
            <a:r>
              <a:rPr lang="en-US" dirty="0" err="1"/>
              <a:t>olur</a:t>
            </a:r>
            <a:r>
              <a:rPr lang="en-US" dirty="0"/>
              <a:t>.</a:t>
            </a:r>
          </a:p>
        </p:txBody>
      </p:sp>
      <p:pic>
        <p:nvPicPr>
          <p:cNvPr id="7" name="Resim 6" descr="metin, yazı tipi, ekran görüntüsü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A9006FB2-0073-A1C9-BEF2-2B9A26573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526" y="2716086"/>
            <a:ext cx="4772691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86230F9-96EB-72B4-07A1-7A1C1AC2E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DeepLabV3+ </a:t>
            </a:r>
            <a:r>
              <a:rPr lang="tr-TR" dirty="0"/>
              <a:t>İle </a:t>
            </a:r>
            <a:r>
              <a:rPr lang="en-US" dirty="0"/>
              <a:t>Mini </a:t>
            </a:r>
            <a:r>
              <a:rPr lang="en-US" dirty="0" err="1"/>
              <a:t>Proje</a:t>
            </a:r>
            <a:r>
              <a:rPr lang="en-US" dirty="0"/>
              <a:t>: Arka Plan </a:t>
            </a:r>
            <a:r>
              <a:rPr lang="en-US" dirty="0" err="1"/>
              <a:t>Değiştirici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3E6EF5B-60EB-D676-CF1D-F926610D4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Arka Plan </a:t>
            </a:r>
            <a:r>
              <a:rPr lang="en-US" dirty="0" err="1"/>
              <a:t>Değiştirme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Maske </a:t>
            </a:r>
            <a:r>
              <a:rPr lang="en-US" dirty="0" err="1"/>
              <a:t>üç</a:t>
            </a:r>
            <a:r>
              <a:rPr lang="en-US" dirty="0"/>
              <a:t> </a:t>
            </a:r>
            <a:r>
              <a:rPr lang="en-US" dirty="0" err="1"/>
              <a:t>kanal</a:t>
            </a:r>
            <a:r>
              <a:rPr lang="en-US" dirty="0"/>
              <a:t> </a:t>
            </a:r>
            <a:r>
              <a:rPr lang="en-US" dirty="0" err="1"/>
              <a:t>haline</a:t>
            </a:r>
            <a:r>
              <a:rPr lang="en-US" dirty="0"/>
              <a:t> </a:t>
            </a:r>
            <a:r>
              <a:rPr lang="en-US" dirty="0" err="1"/>
              <a:t>getirilir</a:t>
            </a:r>
            <a:r>
              <a:rPr lang="en-US" dirty="0"/>
              <a:t> (R, G, B </a:t>
            </a:r>
            <a:r>
              <a:rPr lang="en-US" dirty="0" err="1"/>
              <a:t>için</a:t>
            </a:r>
            <a:r>
              <a:rPr lang="en-US" dirty="0"/>
              <a:t>).</a:t>
            </a:r>
          </a:p>
          <a:p>
            <a:r>
              <a:rPr lang="en-US" dirty="0"/>
              <a:t>Eski </a:t>
            </a:r>
            <a:r>
              <a:rPr lang="en-US" dirty="0" err="1"/>
              <a:t>görseldeki</a:t>
            </a:r>
            <a:r>
              <a:rPr lang="en-US" dirty="0"/>
              <a:t> </a:t>
            </a:r>
            <a:r>
              <a:rPr lang="en-US" dirty="0" err="1"/>
              <a:t>insan</a:t>
            </a:r>
            <a:r>
              <a:rPr lang="en-US" dirty="0"/>
              <a:t> </a:t>
            </a:r>
            <a:r>
              <a:rPr lang="en-US" dirty="0" err="1"/>
              <a:t>bölgesi</a:t>
            </a:r>
            <a:r>
              <a:rPr lang="en-US" dirty="0"/>
              <a:t> </a:t>
            </a:r>
            <a:r>
              <a:rPr lang="en-US" dirty="0" err="1"/>
              <a:t>bırakılır</a:t>
            </a:r>
            <a:r>
              <a:rPr lang="en-US" dirty="0"/>
              <a:t> (</a:t>
            </a:r>
            <a:r>
              <a:rPr lang="en-US" dirty="0" err="1"/>
              <a:t>gorsel</a:t>
            </a:r>
            <a:r>
              <a:rPr lang="en-US" dirty="0"/>
              <a:t> * maske_3d)</a:t>
            </a:r>
          </a:p>
          <a:p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pikseller</a:t>
            </a:r>
            <a:r>
              <a:rPr lang="en-US" dirty="0"/>
              <a:t> yeni </a:t>
            </a:r>
            <a:r>
              <a:rPr lang="en-US" dirty="0" err="1"/>
              <a:t>arka</a:t>
            </a:r>
            <a:r>
              <a:rPr lang="en-US" dirty="0"/>
              <a:t> </a:t>
            </a:r>
            <a:r>
              <a:rPr lang="en-US" dirty="0" err="1"/>
              <a:t>planla</a:t>
            </a:r>
            <a:r>
              <a:rPr lang="en-US" dirty="0"/>
              <a:t> </a:t>
            </a:r>
            <a:r>
              <a:rPr lang="en-US" dirty="0" err="1"/>
              <a:t>doldurulur</a:t>
            </a:r>
            <a:r>
              <a:rPr lang="en-US" dirty="0"/>
              <a:t> (</a:t>
            </a:r>
            <a:r>
              <a:rPr lang="en-US" dirty="0" err="1"/>
              <a:t>yeni_arkaplan</a:t>
            </a:r>
            <a:r>
              <a:rPr lang="en-US" dirty="0"/>
              <a:t> * (1 - mask_3d))</a:t>
            </a:r>
          </a:p>
          <a:p>
            <a:pPr marL="0" indent="0">
              <a:buNone/>
            </a:pPr>
            <a:r>
              <a:rPr lang="en-US" dirty="0" err="1"/>
              <a:t>Sonuç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, </a:t>
            </a:r>
            <a:r>
              <a:rPr lang="en-US" dirty="0" err="1"/>
              <a:t>fotoğraftaki</a:t>
            </a:r>
            <a:r>
              <a:rPr lang="en-US" dirty="0"/>
              <a:t> </a:t>
            </a:r>
            <a:r>
              <a:rPr lang="en-US" dirty="0" err="1"/>
              <a:t>insan</a:t>
            </a:r>
            <a:r>
              <a:rPr lang="en-US" dirty="0"/>
              <a:t> </a:t>
            </a:r>
            <a:r>
              <a:rPr lang="en-US" dirty="0" err="1"/>
              <a:t>dışındaki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nesneler</a:t>
            </a:r>
            <a:r>
              <a:rPr lang="en-US" dirty="0"/>
              <a:t> </a:t>
            </a:r>
            <a:r>
              <a:rPr lang="en-US" dirty="0" err="1"/>
              <a:t>kaldırılır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seçilen</a:t>
            </a:r>
            <a:r>
              <a:rPr lang="en-US" dirty="0"/>
              <a:t> yeni </a:t>
            </a:r>
            <a:r>
              <a:rPr lang="en-US" dirty="0" err="1"/>
              <a:t>arka</a:t>
            </a:r>
            <a:r>
              <a:rPr lang="en-US" dirty="0"/>
              <a:t> plan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birleştirilerek</a:t>
            </a:r>
            <a:r>
              <a:rPr lang="en-US" dirty="0"/>
              <a:t> yeni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görüntü</a:t>
            </a:r>
            <a:r>
              <a:rPr lang="en-US" dirty="0"/>
              <a:t> </a:t>
            </a:r>
            <a:r>
              <a:rPr lang="en-US" dirty="0" err="1"/>
              <a:t>oluşturulur</a:t>
            </a:r>
            <a:r>
              <a:rPr lang="en-US" dirty="0"/>
              <a:t>."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F48D403-1168-EDDE-746B-C2ACBD897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070" y="2685946"/>
            <a:ext cx="7230484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468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FC85FBA-1AF8-2C85-EE8D-D37CC7D98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Arka Plan Kald</a:t>
            </a:r>
            <a:r>
              <a:rPr lang="tr-TR" dirty="0"/>
              <a:t>ı</a:t>
            </a:r>
            <a:r>
              <a:rPr lang="en-US" dirty="0" err="1"/>
              <a:t>rma</a:t>
            </a:r>
            <a:r>
              <a:rPr lang="tr-TR" dirty="0"/>
              <a:t> Nedir?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06BD7F5-FCB8-8431-22BF-926D95524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Arka plan </a:t>
            </a:r>
            <a:r>
              <a:rPr lang="en-US" dirty="0" err="1"/>
              <a:t>kaldırma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fotoğraf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görseldeki</a:t>
            </a:r>
            <a:r>
              <a:rPr lang="en-US" dirty="0"/>
              <a:t> </a:t>
            </a:r>
            <a:r>
              <a:rPr lang="en-US" dirty="0" err="1"/>
              <a:t>arka</a:t>
            </a:r>
            <a:r>
              <a:rPr lang="en-US" dirty="0"/>
              <a:t> </a:t>
            </a:r>
            <a:r>
              <a:rPr lang="en-US" dirty="0" err="1"/>
              <a:t>planı</a:t>
            </a:r>
            <a:r>
              <a:rPr lang="en-US" dirty="0"/>
              <a:t> </a:t>
            </a:r>
            <a:r>
              <a:rPr lang="en-US" dirty="0" err="1"/>
              <a:t>ayırarak</a:t>
            </a:r>
            <a:r>
              <a:rPr lang="en-US" dirty="0"/>
              <a:t> </a:t>
            </a:r>
            <a:r>
              <a:rPr lang="en-US" dirty="0" err="1"/>
              <a:t>yalnızca</a:t>
            </a:r>
            <a:r>
              <a:rPr lang="en-US" dirty="0"/>
              <a:t> </a:t>
            </a:r>
            <a:r>
              <a:rPr lang="en-US" dirty="0" err="1"/>
              <a:t>ön</a:t>
            </a:r>
            <a:r>
              <a:rPr lang="en-US" dirty="0"/>
              <a:t> </a:t>
            </a:r>
            <a:r>
              <a:rPr lang="en-US" dirty="0" err="1"/>
              <a:t>plandaki</a:t>
            </a:r>
            <a:r>
              <a:rPr lang="en-US" dirty="0"/>
              <a:t> </a:t>
            </a:r>
            <a:r>
              <a:rPr lang="en-US" dirty="0" err="1"/>
              <a:t>nesneleri</a:t>
            </a:r>
            <a:r>
              <a:rPr lang="en-US" dirty="0"/>
              <a:t> </a:t>
            </a:r>
            <a:r>
              <a:rPr lang="en-US" dirty="0" err="1"/>
              <a:t>vurgulayan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görüntü</a:t>
            </a:r>
            <a:r>
              <a:rPr lang="en-US" dirty="0"/>
              <a:t> </a:t>
            </a:r>
            <a:r>
              <a:rPr lang="en-US" dirty="0" err="1"/>
              <a:t>işleme</a:t>
            </a:r>
            <a:r>
              <a:rPr lang="en-US" dirty="0"/>
              <a:t> </a:t>
            </a:r>
            <a:r>
              <a:rPr lang="en-US" dirty="0" err="1"/>
              <a:t>yöntemidir</a:t>
            </a:r>
            <a:r>
              <a:rPr lang="en-US" dirty="0"/>
              <a:t>.</a:t>
            </a:r>
            <a:endParaRPr lang="tr-TR" dirty="0"/>
          </a:p>
          <a:p>
            <a:r>
              <a:rPr lang="tr-TR" dirty="0"/>
              <a:t> Örnek</a:t>
            </a:r>
            <a:r>
              <a:rPr lang="en-US" dirty="0"/>
              <a:t>: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432900A-8F28-C4B8-177E-EEEFEBAB9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335" y="3429000"/>
            <a:ext cx="3740201" cy="247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954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E6AAC6F-2D29-DA11-F272-1BEDCC018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540189"/>
            <a:ext cx="8915400" cy="377762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9600" dirty="0"/>
              <a:t>						 SON</a:t>
            </a:r>
          </a:p>
        </p:txBody>
      </p:sp>
    </p:spTree>
    <p:extLst>
      <p:ext uri="{BB962C8B-B14F-4D97-AF65-F5344CB8AC3E}">
        <p14:creationId xmlns:p14="http://schemas.microsoft.com/office/powerpoint/2010/main" val="2156280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A0BC777-E50F-6ACE-394C-2984C57E0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Arka Plan Kaldırmada Kullanılan Yöntemler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30A9FBE-9890-C1FE-A431-6670D5CB2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GrabCut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etkileşimli</a:t>
            </a:r>
            <a:r>
              <a:rPr lang="en-US" dirty="0"/>
              <a:t>, </a:t>
            </a:r>
            <a:r>
              <a:rPr lang="en-US" dirty="0" err="1"/>
              <a:t>iteratif</a:t>
            </a:r>
            <a:r>
              <a:rPr lang="en-US" dirty="0"/>
              <a:t> </a:t>
            </a:r>
            <a:r>
              <a:rPr lang="en-US" dirty="0" err="1"/>
              <a:t>segmentasyon</a:t>
            </a:r>
            <a:r>
              <a:rPr lang="en-US" dirty="0"/>
              <a:t> </a:t>
            </a:r>
            <a:r>
              <a:rPr lang="en-US" dirty="0" err="1"/>
              <a:t>tekniği</a:t>
            </a:r>
            <a:r>
              <a:rPr lang="en-US" dirty="0"/>
              <a:t>.</a:t>
            </a:r>
            <a:endParaRPr lang="tr-TR" dirty="0"/>
          </a:p>
          <a:p>
            <a:r>
              <a:rPr lang="en-US" b="1" dirty="0"/>
              <a:t>U-Net:</a:t>
            </a:r>
            <a:r>
              <a:rPr lang="en-US" dirty="0"/>
              <a:t> CNN </a:t>
            </a:r>
            <a:r>
              <a:rPr lang="en-US" dirty="0" err="1"/>
              <a:t>tabanlı</a:t>
            </a:r>
            <a:r>
              <a:rPr lang="en-US" dirty="0"/>
              <a:t>, </a:t>
            </a:r>
            <a:r>
              <a:rPr lang="en-US" dirty="0" err="1"/>
              <a:t>semantik</a:t>
            </a:r>
            <a:r>
              <a:rPr lang="en-US" dirty="0"/>
              <a:t> </a:t>
            </a:r>
            <a:r>
              <a:rPr lang="en-US" dirty="0" err="1"/>
              <a:t>segmentasyon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derin</a:t>
            </a:r>
            <a:r>
              <a:rPr lang="en-US" dirty="0"/>
              <a:t> </a:t>
            </a:r>
            <a:r>
              <a:rPr lang="en-US" dirty="0" err="1"/>
              <a:t>öğrenme</a:t>
            </a:r>
            <a:r>
              <a:rPr lang="en-US" dirty="0"/>
              <a:t> </a:t>
            </a:r>
            <a:r>
              <a:rPr lang="en-US" dirty="0" err="1"/>
              <a:t>modeli</a:t>
            </a:r>
            <a:r>
              <a:rPr lang="en-US" dirty="0"/>
              <a:t>.</a:t>
            </a:r>
            <a:endParaRPr lang="tr-TR" dirty="0"/>
          </a:p>
          <a:p>
            <a:r>
              <a:rPr lang="en-US" b="1" dirty="0"/>
              <a:t>DeepLabV3+:</a:t>
            </a:r>
            <a:r>
              <a:rPr lang="en-US" dirty="0"/>
              <a:t> CNN </a:t>
            </a:r>
            <a:r>
              <a:rPr lang="en-US" dirty="0" err="1"/>
              <a:t>tabanlı</a:t>
            </a:r>
            <a:r>
              <a:rPr lang="en-US" dirty="0"/>
              <a:t>, </a:t>
            </a:r>
            <a:r>
              <a:rPr lang="en-US" dirty="0" err="1"/>
              <a:t>hassas</a:t>
            </a:r>
            <a:r>
              <a:rPr lang="en-US" dirty="0"/>
              <a:t> </a:t>
            </a:r>
            <a:r>
              <a:rPr lang="en-US" dirty="0" err="1"/>
              <a:t>segmentasyon</a:t>
            </a:r>
            <a:r>
              <a:rPr lang="en-US" dirty="0"/>
              <a:t> </a:t>
            </a:r>
            <a:r>
              <a:rPr lang="en-US" dirty="0" err="1"/>
              <a:t>sağlayan</a:t>
            </a:r>
            <a:r>
              <a:rPr lang="en-US" dirty="0"/>
              <a:t> </a:t>
            </a:r>
            <a:r>
              <a:rPr lang="en-US" dirty="0" err="1"/>
              <a:t>derin</a:t>
            </a:r>
            <a:r>
              <a:rPr lang="en-US" dirty="0"/>
              <a:t> </a:t>
            </a:r>
            <a:r>
              <a:rPr lang="en-US" dirty="0" err="1"/>
              <a:t>öğrenme</a:t>
            </a:r>
            <a:r>
              <a:rPr lang="en-US" dirty="0"/>
              <a:t> </a:t>
            </a:r>
            <a:r>
              <a:rPr lang="en-US" dirty="0" err="1"/>
              <a:t>modeli</a:t>
            </a:r>
            <a:r>
              <a:rPr lang="en-US" dirty="0"/>
              <a:t>.</a:t>
            </a:r>
            <a:endParaRPr lang="tr-TR" dirty="0"/>
          </a:p>
          <a:p>
            <a:r>
              <a:rPr lang="en-US" b="1" dirty="0" err="1"/>
              <a:t>RemBG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Önceden</a:t>
            </a:r>
            <a:r>
              <a:rPr lang="en-US" dirty="0"/>
              <a:t> </a:t>
            </a:r>
            <a:r>
              <a:rPr lang="en-US" dirty="0" err="1"/>
              <a:t>eğitilmiş</a:t>
            </a:r>
            <a:r>
              <a:rPr lang="en-US" dirty="0"/>
              <a:t> model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arka</a:t>
            </a:r>
            <a:r>
              <a:rPr lang="en-US" dirty="0"/>
              <a:t> plan </a:t>
            </a:r>
            <a:r>
              <a:rPr lang="en-US" dirty="0" err="1"/>
              <a:t>kaldırma</a:t>
            </a:r>
            <a:r>
              <a:rPr lang="en-US" dirty="0"/>
              <a:t>, </a:t>
            </a:r>
            <a:r>
              <a:rPr lang="en-US" dirty="0" err="1"/>
              <a:t>PyTorch</a:t>
            </a:r>
            <a:r>
              <a:rPr lang="en-US" dirty="0"/>
              <a:t> </a:t>
            </a:r>
            <a:r>
              <a:rPr lang="en-US" dirty="0" err="1"/>
              <a:t>tabanlı</a:t>
            </a:r>
            <a:r>
              <a:rPr lang="en-US" dirty="0"/>
              <a:t>.</a:t>
            </a:r>
            <a:endParaRPr lang="tr-TR" dirty="0"/>
          </a:p>
          <a:p>
            <a:endParaRPr lang="tr-TR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marL="0" indent="0">
              <a:buNone/>
            </a:pPr>
            <a:r>
              <a:rPr lang="tr-TR" dirty="0"/>
              <a:t>Şeklinde</a:t>
            </a:r>
            <a:r>
              <a:rPr lang="en-US" dirty="0"/>
              <a:t> </a:t>
            </a:r>
            <a:r>
              <a:rPr lang="en-US" dirty="0" err="1"/>
              <a:t>çeşitli</a:t>
            </a:r>
            <a:r>
              <a:rPr lang="en-US" dirty="0"/>
              <a:t> </a:t>
            </a:r>
            <a:r>
              <a:rPr lang="en-US" dirty="0" err="1"/>
              <a:t>yöntemler</a:t>
            </a:r>
            <a:r>
              <a:rPr lang="en-US" dirty="0"/>
              <a:t> </a:t>
            </a:r>
            <a:r>
              <a:rPr lang="en-US" dirty="0" err="1"/>
              <a:t>vardır</a:t>
            </a:r>
            <a:r>
              <a:rPr lang="tr-TR" dirty="0"/>
              <a:t>.</a:t>
            </a:r>
            <a:r>
              <a:rPr lang="en-US" dirty="0"/>
              <a:t> </a:t>
            </a:r>
            <a:r>
              <a:rPr lang="tr-TR" dirty="0"/>
              <a:t>B</a:t>
            </a:r>
            <a:r>
              <a:rPr lang="en-US" dirty="0"/>
              <a:t>u </a:t>
            </a:r>
            <a:r>
              <a:rPr lang="en-US" dirty="0" err="1"/>
              <a:t>yöntemlerden</a:t>
            </a:r>
            <a:r>
              <a:rPr lang="en-US" dirty="0"/>
              <a:t> </a:t>
            </a:r>
            <a:r>
              <a:rPr lang="en-US" b="1" dirty="0"/>
              <a:t>DeepLabV3+</a:t>
            </a:r>
            <a:r>
              <a:rPr lang="en-US" dirty="0"/>
              <a:t> </a:t>
            </a:r>
            <a:r>
              <a:rPr lang="en-US" dirty="0" err="1"/>
              <a:t>modelini</a:t>
            </a:r>
            <a:r>
              <a:rPr lang="en-US" dirty="0"/>
              <a:t> </a:t>
            </a:r>
            <a:r>
              <a:rPr lang="en-US" dirty="0" err="1"/>
              <a:t>kullanacağız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0833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E4B9DF9-03B8-BE23-B85E-28BECD053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DeepLabV3+ </a:t>
            </a:r>
            <a:r>
              <a:rPr lang="en-US" dirty="0" err="1"/>
              <a:t>Mimarisi</a:t>
            </a:r>
            <a:endParaRPr lang="en-US" dirty="0"/>
          </a:p>
        </p:txBody>
      </p:sp>
      <p:pic>
        <p:nvPicPr>
          <p:cNvPr id="13" name="İçerik Yer Tutucusu 12">
            <a:extLst>
              <a:ext uri="{FF2B5EF4-FFF2-40B4-BE49-F238E27FC236}">
                <a16:creationId xmlns:a16="http://schemas.microsoft.com/office/drawing/2014/main" id="{21828484-7A8F-1831-45A2-E9C7BB74F9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5000"/>
            <a:ext cx="8639991" cy="4665595"/>
          </a:xfrm>
        </p:spPr>
      </p:pic>
    </p:spTree>
    <p:extLst>
      <p:ext uri="{BB962C8B-B14F-4D97-AF65-F5344CB8AC3E}">
        <p14:creationId xmlns:p14="http://schemas.microsoft.com/office/powerpoint/2010/main" val="1350864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9B50C7D-20F3-D7B2-DBF6-E470D74A3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DeepLabV3+ </a:t>
            </a:r>
            <a:r>
              <a:rPr lang="en-US" dirty="0" err="1"/>
              <a:t>Mimarisi</a:t>
            </a:r>
            <a:r>
              <a:rPr lang="en-US" dirty="0"/>
              <a:t>: Encoder-Decoder </a:t>
            </a:r>
            <a:r>
              <a:rPr lang="en-US" dirty="0" err="1"/>
              <a:t>Yapısı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25548A1-6BDE-1393-CADE-E5AE329B7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Encoder:</a:t>
            </a:r>
            <a:endParaRPr lang="en-US" b="1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lvl="1"/>
            <a:r>
              <a:rPr lang="en-US" dirty="0">
                <a:solidFill>
                  <a:srgbClr val="404040"/>
                </a:solidFill>
                <a:latin typeface="DeepSeek-CJK-patch"/>
              </a:rPr>
              <a:t>Backbone </a:t>
            </a:r>
            <a:r>
              <a:rPr lang="en-US" dirty="0" err="1">
                <a:solidFill>
                  <a:srgbClr val="404040"/>
                </a:solidFill>
                <a:latin typeface="DeepSeek-CJK-patch"/>
              </a:rPr>
              <a:t>olarak</a:t>
            </a:r>
            <a:r>
              <a:rPr lang="en-US" dirty="0">
                <a:solidFill>
                  <a:srgbClr val="404040"/>
                </a:solidFill>
                <a:latin typeface="DeepSeek-CJK-patch"/>
              </a:rPr>
              <a:t> ResNet50 </a:t>
            </a:r>
            <a:r>
              <a:rPr lang="en-US" dirty="0" err="1">
                <a:solidFill>
                  <a:srgbClr val="404040"/>
                </a:solidFill>
                <a:latin typeface="DeepSeek-CJK-patch"/>
              </a:rPr>
              <a:t>veya</a:t>
            </a:r>
            <a:r>
              <a:rPr lang="en-US" dirty="0">
                <a:solidFill>
                  <a:srgbClr val="404040"/>
                </a:solidFill>
                <a:latin typeface="DeepSeek-CJK-patch"/>
              </a:rPr>
              <a:t> ResNet101 </a:t>
            </a:r>
            <a:r>
              <a:rPr lang="en-US" dirty="0" err="1">
                <a:solidFill>
                  <a:srgbClr val="404040"/>
                </a:solidFill>
                <a:latin typeface="DeepSeek-CJK-patch"/>
              </a:rPr>
              <a:t>gibi</a:t>
            </a:r>
            <a:r>
              <a:rPr lang="en-US" dirty="0">
                <a:solidFill>
                  <a:srgbClr val="404040"/>
                </a:solidFill>
                <a:latin typeface="DeepSeek-CJK-patch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DeepSeek-CJK-patch"/>
              </a:rPr>
              <a:t>modeller</a:t>
            </a:r>
            <a:r>
              <a:rPr lang="en-US" dirty="0">
                <a:solidFill>
                  <a:srgbClr val="404040"/>
                </a:solidFill>
                <a:latin typeface="DeepSeek-CJK-patch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DeepSeek-CJK-patch"/>
              </a:rPr>
              <a:t>kullanılır</a:t>
            </a:r>
            <a:r>
              <a:rPr lang="en-US" dirty="0">
                <a:solidFill>
                  <a:srgbClr val="404040"/>
                </a:solidFill>
                <a:latin typeface="DeepSeek-CJK-patch"/>
              </a:rPr>
              <a:t>. Bu </a:t>
            </a:r>
            <a:r>
              <a:rPr lang="en-US" dirty="0" err="1">
                <a:solidFill>
                  <a:srgbClr val="404040"/>
                </a:solidFill>
                <a:latin typeface="DeepSeek-CJK-patch"/>
              </a:rPr>
              <a:t>modeller</a:t>
            </a:r>
            <a:r>
              <a:rPr lang="en-US" dirty="0">
                <a:solidFill>
                  <a:srgbClr val="404040"/>
                </a:solidFill>
                <a:latin typeface="DeepSeek-CJK-patch"/>
              </a:rPr>
              <a:t>, </a:t>
            </a:r>
            <a:r>
              <a:rPr lang="en-US" dirty="0" err="1">
                <a:solidFill>
                  <a:srgbClr val="404040"/>
                </a:solidFill>
                <a:latin typeface="DeepSeek-CJK-patch"/>
              </a:rPr>
              <a:t>görüntüdeki</a:t>
            </a:r>
            <a:r>
              <a:rPr lang="en-US" dirty="0">
                <a:solidFill>
                  <a:srgbClr val="404040"/>
                </a:solidFill>
                <a:latin typeface="DeepSeek-CJK-patch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DeepSeek-CJK-patch"/>
              </a:rPr>
              <a:t>genel</a:t>
            </a:r>
            <a:r>
              <a:rPr lang="en-US" dirty="0">
                <a:solidFill>
                  <a:srgbClr val="404040"/>
                </a:solidFill>
                <a:latin typeface="DeepSeek-CJK-patch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DeepSeek-CJK-patch"/>
              </a:rPr>
              <a:t>yapıları</a:t>
            </a:r>
            <a:r>
              <a:rPr lang="en-US" dirty="0">
                <a:solidFill>
                  <a:srgbClr val="404040"/>
                </a:solidFill>
                <a:latin typeface="DeepSeek-CJK-patch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DeepSeek-CJK-patch"/>
              </a:rPr>
              <a:t>ve</a:t>
            </a:r>
            <a:r>
              <a:rPr lang="en-US" dirty="0">
                <a:solidFill>
                  <a:srgbClr val="404040"/>
                </a:solidFill>
                <a:latin typeface="DeepSeek-CJK-patch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DeepSeek-CJK-patch"/>
              </a:rPr>
              <a:t>nesneleri</a:t>
            </a:r>
            <a:r>
              <a:rPr lang="en-US" dirty="0">
                <a:solidFill>
                  <a:srgbClr val="404040"/>
                </a:solidFill>
                <a:latin typeface="DeepSeek-CJK-patch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DeepSeek-CJK-patch"/>
              </a:rPr>
              <a:t>öğrenir</a:t>
            </a:r>
            <a:r>
              <a:rPr lang="en-US" dirty="0">
                <a:solidFill>
                  <a:srgbClr val="404040"/>
                </a:solidFill>
                <a:latin typeface="DeepSeek-CJK-patch"/>
              </a:rPr>
              <a:t>.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DeepSeek-CJK-patch"/>
              </a:rPr>
              <a:t>Encoder, </a:t>
            </a:r>
            <a:r>
              <a:rPr lang="en-US" dirty="0" err="1">
                <a:solidFill>
                  <a:srgbClr val="404040"/>
                </a:solidFill>
                <a:latin typeface="DeepSeek-CJK-patch"/>
              </a:rPr>
              <a:t>görüntüyü</a:t>
            </a:r>
            <a:r>
              <a:rPr lang="en-US" dirty="0">
                <a:solidFill>
                  <a:srgbClr val="404040"/>
                </a:solidFill>
                <a:latin typeface="DeepSeek-CJK-patch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DeepSeek-CJK-patch"/>
              </a:rPr>
              <a:t>küçültüp</a:t>
            </a:r>
            <a:r>
              <a:rPr lang="en-US" dirty="0">
                <a:solidFill>
                  <a:srgbClr val="404040"/>
                </a:solidFill>
                <a:latin typeface="DeepSeek-CJK-patch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DeepSeek-CJK-patch"/>
              </a:rPr>
              <a:t>özellik</a:t>
            </a:r>
            <a:r>
              <a:rPr lang="en-US" dirty="0">
                <a:solidFill>
                  <a:srgbClr val="404040"/>
                </a:solidFill>
                <a:latin typeface="DeepSeek-CJK-patch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DeepSeek-CJK-patch"/>
              </a:rPr>
              <a:t>haritaları</a:t>
            </a:r>
            <a:r>
              <a:rPr lang="en-US" dirty="0">
                <a:solidFill>
                  <a:srgbClr val="404040"/>
                </a:solidFill>
                <a:latin typeface="DeepSeek-CJK-patch"/>
              </a:rPr>
              <a:t> (feature maps) </a:t>
            </a:r>
            <a:r>
              <a:rPr lang="en-US" dirty="0" err="1">
                <a:solidFill>
                  <a:srgbClr val="404040"/>
                </a:solidFill>
                <a:latin typeface="DeepSeek-CJK-patch"/>
              </a:rPr>
              <a:t>çıkarır</a:t>
            </a:r>
            <a:r>
              <a:rPr lang="en-US" dirty="0">
                <a:solidFill>
                  <a:srgbClr val="404040"/>
                </a:solidFill>
                <a:latin typeface="DeepSeek-CJK-patch"/>
              </a:rPr>
              <a:t>. Bu </a:t>
            </a:r>
            <a:r>
              <a:rPr lang="en-US" dirty="0" err="1">
                <a:solidFill>
                  <a:srgbClr val="404040"/>
                </a:solidFill>
                <a:latin typeface="DeepSeek-CJK-patch"/>
              </a:rPr>
              <a:t>özellik</a:t>
            </a:r>
            <a:r>
              <a:rPr lang="en-US" dirty="0">
                <a:solidFill>
                  <a:srgbClr val="404040"/>
                </a:solidFill>
                <a:latin typeface="DeepSeek-CJK-patch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DeepSeek-CJK-patch"/>
              </a:rPr>
              <a:t>haritaları</a:t>
            </a:r>
            <a:r>
              <a:rPr lang="en-US" dirty="0">
                <a:solidFill>
                  <a:srgbClr val="404040"/>
                </a:solidFill>
                <a:latin typeface="DeepSeek-CJK-patch"/>
              </a:rPr>
              <a:t>, </a:t>
            </a:r>
            <a:r>
              <a:rPr lang="en-US" dirty="0" err="1">
                <a:solidFill>
                  <a:srgbClr val="404040"/>
                </a:solidFill>
                <a:latin typeface="DeepSeek-CJK-patch"/>
              </a:rPr>
              <a:t>daha</a:t>
            </a:r>
            <a:r>
              <a:rPr lang="en-US" dirty="0">
                <a:solidFill>
                  <a:srgbClr val="404040"/>
                </a:solidFill>
                <a:latin typeface="DeepSeek-CJK-patch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DeepSeek-CJK-patch"/>
              </a:rPr>
              <a:t>sonra</a:t>
            </a:r>
            <a:r>
              <a:rPr lang="en-US" dirty="0">
                <a:solidFill>
                  <a:srgbClr val="404040"/>
                </a:solidFill>
                <a:latin typeface="DeepSeek-CJK-patch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DeepSeek-CJK-patch"/>
              </a:rPr>
              <a:t>segmentasyonun</a:t>
            </a:r>
            <a:r>
              <a:rPr lang="en-US" dirty="0">
                <a:solidFill>
                  <a:srgbClr val="404040"/>
                </a:solidFill>
                <a:latin typeface="DeepSeek-CJK-patch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DeepSeek-CJK-patch"/>
              </a:rPr>
              <a:t>yapılabilmesi</a:t>
            </a:r>
            <a:r>
              <a:rPr lang="en-US" dirty="0">
                <a:solidFill>
                  <a:srgbClr val="404040"/>
                </a:solidFill>
                <a:latin typeface="DeepSeek-CJK-patch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DeepSeek-CJK-patch"/>
              </a:rPr>
              <a:t>için</a:t>
            </a:r>
            <a:r>
              <a:rPr lang="en-US" dirty="0">
                <a:solidFill>
                  <a:srgbClr val="404040"/>
                </a:solidFill>
                <a:latin typeface="DeepSeek-CJK-patch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DeepSeek-CJK-patch"/>
              </a:rPr>
              <a:t>gerekli</a:t>
            </a:r>
            <a:r>
              <a:rPr lang="en-US" dirty="0">
                <a:solidFill>
                  <a:srgbClr val="404040"/>
                </a:solidFill>
                <a:latin typeface="DeepSeek-CJK-patch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DeepSeek-CJK-patch"/>
              </a:rPr>
              <a:t>bilgileri</a:t>
            </a:r>
            <a:r>
              <a:rPr lang="en-US" dirty="0">
                <a:solidFill>
                  <a:srgbClr val="404040"/>
                </a:solidFill>
                <a:latin typeface="DeepSeek-CJK-patch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DeepSeek-CJK-patch"/>
              </a:rPr>
              <a:t>içerir</a:t>
            </a:r>
            <a:r>
              <a:rPr lang="en-US" dirty="0">
                <a:solidFill>
                  <a:srgbClr val="404040"/>
                </a:solidFill>
                <a:latin typeface="DeepSeek-CJK-patch"/>
              </a:rPr>
              <a:t>.</a:t>
            </a:r>
          </a:p>
          <a:p>
            <a:pPr marL="400050">
              <a:buFont typeface="+mj-lt"/>
              <a:buAutoNum type="arabicPeriod"/>
            </a:pPr>
            <a:r>
              <a:rPr lang="en-US" dirty="0"/>
              <a:t>Decoder:</a:t>
            </a:r>
            <a:endParaRPr lang="en-US" b="1" dirty="0">
              <a:solidFill>
                <a:srgbClr val="404040"/>
              </a:solidFill>
              <a:latin typeface="DeepSeek-CJK-patch"/>
            </a:endParaRPr>
          </a:p>
          <a:p>
            <a:pPr marL="800100" lvl="1"/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DeepLabV3+, </a:t>
            </a:r>
            <a:r>
              <a:rPr lang="en-US" i="0" dirty="0" err="1">
                <a:solidFill>
                  <a:srgbClr val="404040"/>
                </a:solidFill>
                <a:effectLst/>
                <a:latin typeface="DeepSeek-CJK-patch"/>
              </a:rPr>
              <a:t>encoder'dan</a:t>
            </a:r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n-US" i="0" dirty="0" err="1">
                <a:solidFill>
                  <a:srgbClr val="404040"/>
                </a:solidFill>
                <a:effectLst/>
                <a:latin typeface="DeepSeek-CJK-patch"/>
              </a:rPr>
              <a:t>alınan</a:t>
            </a:r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n-US" i="0" dirty="0" err="1">
                <a:solidFill>
                  <a:srgbClr val="404040"/>
                </a:solidFill>
                <a:effectLst/>
                <a:latin typeface="DeepSeek-CJK-patch"/>
              </a:rPr>
              <a:t>sıkıştırılmış</a:t>
            </a:r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n-US" i="0" dirty="0" err="1">
                <a:solidFill>
                  <a:srgbClr val="404040"/>
                </a:solidFill>
                <a:effectLst/>
                <a:latin typeface="DeepSeek-CJK-patch"/>
              </a:rPr>
              <a:t>bilgileri</a:t>
            </a:r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n-US" i="0" dirty="0" err="1">
                <a:solidFill>
                  <a:srgbClr val="404040"/>
                </a:solidFill>
                <a:effectLst/>
                <a:latin typeface="DeepSeek-CJK-patch"/>
              </a:rPr>
              <a:t>orijinal</a:t>
            </a:r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n-US" i="0" dirty="0" err="1">
                <a:solidFill>
                  <a:srgbClr val="404040"/>
                </a:solidFill>
                <a:effectLst/>
                <a:latin typeface="DeepSeek-CJK-patch"/>
              </a:rPr>
              <a:t>boyutlarına</a:t>
            </a:r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n-US" i="0" dirty="0" err="1">
                <a:solidFill>
                  <a:srgbClr val="404040"/>
                </a:solidFill>
                <a:effectLst/>
                <a:latin typeface="DeepSeek-CJK-patch"/>
              </a:rPr>
              <a:t>getirmek</a:t>
            </a:r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n-US" i="0" dirty="0" err="1">
                <a:solidFill>
                  <a:srgbClr val="404040"/>
                </a:solidFill>
                <a:effectLst/>
                <a:latin typeface="DeepSeek-CJK-patch"/>
              </a:rPr>
              <a:t>için</a:t>
            </a:r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n-US" i="0" dirty="0" err="1">
                <a:solidFill>
                  <a:srgbClr val="404040"/>
                </a:solidFill>
                <a:effectLst/>
                <a:latin typeface="DeepSeek-CJK-patch"/>
              </a:rPr>
              <a:t>upsampling</a:t>
            </a:r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n-US" i="0" dirty="0" err="1">
                <a:solidFill>
                  <a:srgbClr val="404040"/>
                </a:solidFill>
                <a:effectLst/>
                <a:latin typeface="DeepSeek-CJK-patch"/>
              </a:rPr>
              <a:t>veya</a:t>
            </a:r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n-US" i="0" dirty="0" err="1">
                <a:solidFill>
                  <a:srgbClr val="404040"/>
                </a:solidFill>
                <a:effectLst/>
                <a:latin typeface="DeepSeek-CJK-patch"/>
              </a:rPr>
              <a:t>dekonvolüsyon</a:t>
            </a:r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n-US" i="0" dirty="0" err="1">
                <a:solidFill>
                  <a:srgbClr val="404040"/>
                </a:solidFill>
                <a:effectLst/>
                <a:latin typeface="DeepSeek-CJK-patch"/>
              </a:rPr>
              <a:t>katmanları</a:t>
            </a:r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n-US" i="0" dirty="0" err="1">
                <a:solidFill>
                  <a:srgbClr val="404040"/>
                </a:solidFill>
                <a:effectLst/>
                <a:latin typeface="DeepSeek-CJK-patch"/>
              </a:rPr>
              <a:t>kullanır</a:t>
            </a:r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.</a:t>
            </a:r>
          </a:p>
          <a:p>
            <a:pPr marL="800100" lvl="1"/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Model ASPP (</a:t>
            </a:r>
            <a:r>
              <a:rPr lang="en-US" i="0" dirty="0" err="1">
                <a:solidFill>
                  <a:srgbClr val="404040"/>
                </a:solidFill>
                <a:effectLst/>
                <a:latin typeface="DeepSeek-CJK-patch"/>
              </a:rPr>
              <a:t>Atrous</a:t>
            </a:r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 Spatial Pyramid Pooling) </a:t>
            </a:r>
            <a:r>
              <a:rPr lang="en-US" i="0" dirty="0" err="1">
                <a:solidFill>
                  <a:srgbClr val="404040"/>
                </a:solidFill>
                <a:effectLst/>
                <a:latin typeface="DeepSeek-CJK-patch"/>
              </a:rPr>
              <a:t>mekanizmasını</a:t>
            </a:r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n-US" i="0" dirty="0" err="1">
                <a:solidFill>
                  <a:srgbClr val="404040"/>
                </a:solidFill>
                <a:effectLst/>
                <a:latin typeface="DeepSeek-CJK-patch"/>
              </a:rPr>
              <a:t>kullanarak</a:t>
            </a:r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, </a:t>
            </a:r>
            <a:r>
              <a:rPr lang="en-US" i="0" dirty="0" err="1">
                <a:solidFill>
                  <a:srgbClr val="404040"/>
                </a:solidFill>
                <a:effectLst/>
                <a:latin typeface="DeepSeek-CJK-patch"/>
              </a:rPr>
              <a:t>farklı</a:t>
            </a:r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n-US" i="0" dirty="0" err="1">
                <a:solidFill>
                  <a:srgbClr val="404040"/>
                </a:solidFill>
                <a:effectLst/>
                <a:latin typeface="DeepSeek-CJK-patch"/>
              </a:rPr>
              <a:t>çözünürlüklerdeki</a:t>
            </a:r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n-US" i="0" dirty="0" err="1">
                <a:solidFill>
                  <a:srgbClr val="404040"/>
                </a:solidFill>
                <a:effectLst/>
                <a:latin typeface="DeepSeek-CJK-patch"/>
              </a:rPr>
              <a:t>özellikleri</a:t>
            </a:r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n-US" i="0" dirty="0" err="1">
                <a:solidFill>
                  <a:srgbClr val="404040"/>
                </a:solidFill>
                <a:effectLst/>
                <a:latin typeface="DeepSeek-CJK-patch"/>
              </a:rPr>
              <a:t>birleştirir</a:t>
            </a:r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n-US" i="0" dirty="0" err="1">
                <a:solidFill>
                  <a:srgbClr val="404040"/>
                </a:solidFill>
                <a:effectLst/>
                <a:latin typeface="DeepSeek-CJK-patch"/>
              </a:rPr>
              <a:t>ve</a:t>
            </a:r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n-US" i="0" dirty="0" err="1">
                <a:solidFill>
                  <a:srgbClr val="404040"/>
                </a:solidFill>
                <a:effectLst/>
                <a:latin typeface="DeepSeek-CJK-patch"/>
              </a:rPr>
              <a:t>segmentasyon</a:t>
            </a:r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n-US" i="0" dirty="0" err="1">
                <a:solidFill>
                  <a:srgbClr val="404040"/>
                </a:solidFill>
                <a:effectLst/>
                <a:latin typeface="DeepSeek-CJK-patch"/>
              </a:rPr>
              <a:t>hatalarını</a:t>
            </a:r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n-US" i="0" dirty="0" err="1">
                <a:solidFill>
                  <a:srgbClr val="404040"/>
                </a:solidFill>
                <a:effectLst/>
                <a:latin typeface="DeepSeek-CJK-patch"/>
              </a:rPr>
              <a:t>en</a:t>
            </a:r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n-US" i="0" dirty="0" err="1">
                <a:solidFill>
                  <a:srgbClr val="404040"/>
                </a:solidFill>
                <a:effectLst/>
                <a:latin typeface="DeepSeek-CJK-patch"/>
              </a:rPr>
              <a:t>aza</a:t>
            </a:r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n-US" i="0" dirty="0" err="1">
                <a:solidFill>
                  <a:srgbClr val="404040"/>
                </a:solidFill>
                <a:effectLst/>
                <a:latin typeface="DeepSeek-CJK-patch"/>
              </a:rPr>
              <a:t>indirir</a:t>
            </a:r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.</a:t>
            </a:r>
          </a:p>
          <a:p>
            <a:pPr marL="800100" lvl="1"/>
            <a:r>
              <a:rPr lang="en-US" i="0" dirty="0" err="1">
                <a:solidFill>
                  <a:srgbClr val="404040"/>
                </a:solidFill>
                <a:effectLst/>
                <a:latin typeface="DeepSeek-CJK-patch"/>
              </a:rPr>
              <a:t>Sonuç</a:t>
            </a:r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n-US" i="0" dirty="0" err="1">
                <a:solidFill>
                  <a:srgbClr val="404040"/>
                </a:solidFill>
                <a:effectLst/>
                <a:latin typeface="DeepSeek-CJK-patch"/>
              </a:rPr>
              <a:t>olarak</a:t>
            </a:r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, </a:t>
            </a:r>
            <a:r>
              <a:rPr lang="en-US" i="0" dirty="0" err="1">
                <a:solidFill>
                  <a:srgbClr val="404040"/>
                </a:solidFill>
                <a:effectLst/>
                <a:latin typeface="DeepSeek-CJK-patch"/>
              </a:rPr>
              <a:t>segmentasyon</a:t>
            </a:r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n-US" i="0" dirty="0" err="1">
                <a:solidFill>
                  <a:srgbClr val="404040"/>
                </a:solidFill>
                <a:effectLst/>
                <a:latin typeface="DeepSeek-CJK-patch"/>
              </a:rPr>
              <a:t>çıktılarına</a:t>
            </a:r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n-US" i="0" dirty="0" err="1">
                <a:solidFill>
                  <a:srgbClr val="404040"/>
                </a:solidFill>
                <a:effectLst/>
                <a:latin typeface="DeepSeek-CJK-patch"/>
              </a:rPr>
              <a:t>doğru</a:t>
            </a:r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n-US" i="0" dirty="0" err="1">
                <a:solidFill>
                  <a:srgbClr val="404040"/>
                </a:solidFill>
                <a:effectLst/>
                <a:latin typeface="DeepSeek-CJK-patch"/>
              </a:rPr>
              <a:t>piksel</a:t>
            </a:r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n-US" i="0" dirty="0" err="1">
                <a:solidFill>
                  <a:srgbClr val="404040"/>
                </a:solidFill>
                <a:effectLst/>
                <a:latin typeface="DeepSeek-CJK-patch"/>
              </a:rPr>
              <a:t>bazında</a:t>
            </a:r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n-US" i="0" dirty="0" err="1">
                <a:solidFill>
                  <a:srgbClr val="404040"/>
                </a:solidFill>
                <a:effectLst/>
                <a:latin typeface="DeepSeek-CJK-patch"/>
              </a:rPr>
              <a:t>sınıflandırma</a:t>
            </a:r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n-US" i="0" dirty="0" err="1">
                <a:solidFill>
                  <a:srgbClr val="404040"/>
                </a:solidFill>
                <a:effectLst/>
                <a:latin typeface="DeepSeek-CJK-patch"/>
              </a:rPr>
              <a:t>yapılır</a:t>
            </a:r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n-US" i="0" dirty="0" err="1">
                <a:solidFill>
                  <a:srgbClr val="404040"/>
                </a:solidFill>
                <a:effectLst/>
                <a:latin typeface="DeepSeek-CJK-patch"/>
              </a:rPr>
              <a:t>ve</a:t>
            </a:r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 her </a:t>
            </a:r>
            <a:r>
              <a:rPr lang="en-US" i="0" dirty="0" err="1">
                <a:solidFill>
                  <a:srgbClr val="404040"/>
                </a:solidFill>
                <a:effectLst/>
                <a:latin typeface="DeepSeek-CJK-patch"/>
              </a:rPr>
              <a:t>pikselin</a:t>
            </a:r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 hangi </a:t>
            </a:r>
            <a:r>
              <a:rPr lang="en-US" i="0" dirty="0" err="1">
                <a:solidFill>
                  <a:srgbClr val="404040"/>
                </a:solidFill>
                <a:effectLst/>
                <a:latin typeface="DeepSeek-CJK-patch"/>
              </a:rPr>
              <a:t>sınıfa</a:t>
            </a:r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n-US" i="0" dirty="0" err="1">
                <a:solidFill>
                  <a:srgbClr val="404040"/>
                </a:solidFill>
                <a:effectLst/>
                <a:latin typeface="DeepSeek-CJK-patch"/>
              </a:rPr>
              <a:t>ait</a:t>
            </a:r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n-US" i="0" dirty="0" err="1">
                <a:solidFill>
                  <a:srgbClr val="404040"/>
                </a:solidFill>
                <a:effectLst/>
                <a:latin typeface="DeepSeek-CJK-patch"/>
              </a:rPr>
              <a:t>olduğu</a:t>
            </a:r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n-US" i="0" dirty="0" err="1">
                <a:solidFill>
                  <a:srgbClr val="404040"/>
                </a:solidFill>
                <a:effectLst/>
                <a:latin typeface="DeepSeek-CJK-patch"/>
              </a:rPr>
              <a:t>tahmin</a:t>
            </a:r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n-US" i="0" dirty="0" err="1">
                <a:solidFill>
                  <a:srgbClr val="404040"/>
                </a:solidFill>
                <a:effectLst/>
                <a:latin typeface="DeepSeek-CJK-patch"/>
              </a:rPr>
              <a:t>edilir</a:t>
            </a:r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4857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2FED66-430F-C57E-A3D0-11B32A65D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DeepLabV3+ </a:t>
            </a:r>
            <a:r>
              <a:rPr lang="en-US" dirty="0" err="1"/>
              <a:t>İçin</a:t>
            </a:r>
            <a:r>
              <a:rPr lang="en-US" dirty="0"/>
              <a:t> </a:t>
            </a:r>
            <a:r>
              <a:rPr lang="en-US" dirty="0" err="1"/>
              <a:t>Segmentasyon</a:t>
            </a:r>
            <a:r>
              <a:rPr lang="en-US" dirty="0"/>
              <a:t> </a:t>
            </a:r>
            <a:r>
              <a:rPr lang="en-US" dirty="0" err="1"/>
              <a:t>Yapabildiği</a:t>
            </a:r>
            <a:r>
              <a:rPr lang="en-US" dirty="0"/>
              <a:t> </a:t>
            </a:r>
            <a:r>
              <a:rPr lang="en-US" dirty="0" err="1"/>
              <a:t>Sınıflar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C1F59E2-2C09-72AF-E3D5-5BB9F87AB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66616"/>
          </a:xfrm>
        </p:spPr>
        <p:txBody>
          <a:bodyPr>
            <a:normAutofit/>
          </a:bodyPr>
          <a:lstStyle/>
          <a:p>
            <a:r>
              <a:rPr lang="en-US" b="1" dirty="0"/>
              <a:t>VOC 2012</a:t>
            </a:r>
            <a:r>
              <a:rPr lang="en-US" dirty="0"/>
              <a:t>: 20 + 1 (</a:t>
            </a:r>
            <a:r>
              <a:rPr lang="en-US" dirty="0" err="1"/>
              <a:t>arkaplan</a:t>
            </a:r>
            <a:r>
              <a:rPr lang="en-US" dirty="0"/>
              <a:t>) </a:t>
            </a:r>
            <a:r>
              <a:rPr lang="en-US" dirty="0" err="1"/>
              <a:t>sınıf</a:t>
            </a:r>
            <a:endParaRPr lang="en-US" dirty="0"/>
          </a:p>
          <a:p>
            <a:pPr lvl="1"/>
            <a:r>
              <a:rPr lang="en-US" dirty="0"/>
              <a:t>Araba (Car),		</a:t>
            </a:r>
            <a:r>
              <a:rPr lang="en-US" dirty="0" err="1"/>
              <a:t>Köpek</a:t>
            </a:r>
            <a:r>
              <a:rPr lang="en-US" dirty="0"/>
              <a:t> (Dog),		</a:t>
            </a:r>
          </a:p>
          <a:p>
            <a:pPr lvl="1"/>
            <a:r>
              <a:rPr lang="en-US" dirty="0"/>
              <a:t>Kedi (Cat),			Uçak (Airplane),		      </a:t>
            </a:r>
          </a:p>
          <a:p>
            <a:pPr lvl="1"/>
            <a:r>
              <a:rPr lang="en-US" dirty="0" err="1"/>
              <a:t>Köprü</a:t>
            </a:r>
            <a:r>
              <a:rPr lang="en-US" dirty="0"/>
              <a:t> (Bridge),		</a:t>
            </a:r>
            <a:r>
              <a:rPr lang="en-US" dirty="0" err="1"/>
              <a:t>Bisiklet</a:t>
            </a:r>
            <a:r>
              <a:rPr lang="en-US" dirty="0"/>
              <a:t> (Bicycle),		</a:t>
            </a:r>
          </a:p>
          <a:p>
            <a:pPr lvl="1"/>
            <a:r>
              <a:rPr lang="en-US" dirty="0" err="1"/>
              <a:t>Çanta</a:t>
            </a:r>
            <a:r>
              <a:rPr lang="en-US" dirty="0"/>
              <a:t> (Bus),		</a:t>
            </a:r>
            <a:r>
              <a:rPr lang="en-US" dirty="0" err="1"/>
              <a:t>Sandalye</a:t>
            </a:r>
            <a:r>
              <a:rPr lang="en-US" dirty="0"/>
              <a:t> (Chair),</a:t>
            </a:r>
          </a:p>
          <a:p>
            <a:pPr lvl="1"/>
            <a:r>
              <a:rPr lang="en-US"/>
              <a:t>At </a:t>
            </a:r>
            <a:r>
              <a:rPr lang="en-US" dirty="0"/>
              <a:t>(Horse),			</a:t>
            </a:r>
            <a:r>
              <a:rPr lang="en-US" dirty="0" err="1"/>
              <a:t>İnsan</a:t>
            </a:r>
            <a:r>
              <a:rPr lang="en-US" dirty="0"/>
              <a:t> (Person),		</a:t>
            </a:r>
          </a:p>
          <a:p>
            <a:pPr lvl="1"/>
            <a:r>
              <a:rPr lang="en-US" dirty="0" err="1"/>
              <a:t>Yılan</a:t>
            </a:r>
            <a:r>
              <a:rPr lang="en-US" dirty="0"/>
              <a:t> (Sheep),		</a:t>
            </a:r>
            <a:r>
              <a:rPr lang="en-US" dirty="0" err="1"/>
              <a:t>Kürek</a:t>
            </a:r>
            <a:r>
              <a:rPr lang="en-US" dirty="0"/>
              <a:t> (Sofa)</a:t>
            </a:r>
          </a:p>
          <a:p>
            <a:pPr lvl="1"/>
            <a:r>
              <a:rPr lang="en-US" dirty="0" err="1"/>
              <a:t>Fırın</a:t>
            </a:r>
            <a:r>
              <a:rPr lang="en-US" dirty="0"/>
              <a:t> (Train),			TV (TV Monitor),		</a:t>
            </a:r>
          </a:p>
          <a:p>
            <a:pPr lvl="1"/>
            <a:r>
              <a:rPr lang="en-US" dirty="0"/>
              <a:t>Kuş (Bird),			</a:t>
            </a:r>
            <a:r>
              <a:rPr lang="en-US" dirty="0" err="1"/>
              <a:t>İnşaat</a:t>
            </a:r>
            <a:r>
              <a:rPr lang="en-US" dirty="0"/>
              <a:t> (Building)</a:t>
            </a:r>
          </a:p>
          <a:p>
            <a:pPr lvl="1"/>
            <a:r>
              <a:rPr lang="en-US" dirty="0"/>
              <a:t>Top (Ball),			Yol (Road),		</a:t>
            </a:r>
          </a:p>
          <a:p>
            <a:pPr lvl="1"/>
            <a:r>
              <a:rPr lang="en-US" dirty="0"/>
              <a:t>Bina (Building),		Ağaç (Tree)</a:t>
            </a:r>
          </a:p>
        </p:txBody>
      </p:sp>
    </p:spTree>
    <p:extLst>
      <p:ext uri="{BB962C8B-B14F-4D97-AF65-F5344CB8AC3E}">
        <p14:creationId xmlns:p14="http://schemas.microsoft.com/office/powerpoint/2010/main" val="1296729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9A7029D-AC51-9064-FA9C-7B5F14244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DeepLabV3+ </a:t>
            </a:r>
            <a:r>
              <a:rPr lang="tr-TR" dirty="0"/>
              <a:t>İle Arka Plan Kaldırma İşlemi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C1899D1-43DE-EB88-0281-F6F88C387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0029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tr-TR" b="1" dirty="0"/>
              <a:t>Modeli Yüklemek İçin Gerekli Kütüphaneler Eklenir: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r>
              <a:rPr lang="tr-TR" b="1" dirty="0" err="1"/>
              <a:t>torch</a:t>
            </a:r>
            <a:r>
              <a:rPr lang="tr-TR" b="1" dirty="0"/>
              <a:t> ve </a:t>
            </a:r>
            <a:r>
              <a:rPr lang="tr-TR" b="1" dirty="0" err="1"/>
              <a:t>models</a:t>
            </a:r>
            <a:r>
              <a:rPr lang="tr-TR" b="1" dirty="0"/>
              <a:t> kütüphaneleri</a:t>
            </a:r>
            <a:r>
              <a:rPr lang="tr-TR" dirty="0"/>
              <a:t>, derin öğrenme modeli ve önceden eğitilmiş ağırlıkları yüklemek için gereklidir. </a:t>
            </a:r>
          </a:p>
          <a:p>
            <a:r>
              <a:rPr lang="en-US" b="1" dirty="0"/>
              <a:t>transforms</a:t>
            </a:r>
            <a:r>
              <a:rPr lang="en-US" dirty="0"/>
              <a:t> </a:t>
            </a:r>
            <a:r>
              <a:rPr lang="en-US" b="1" dirty="0" err="1"/>
              <a:t>kütüphanesi</a:t>
            </a:r>
            <a:r>
              <a:rPr lang="en-US" dirty="0"/>
              <a:t>, </a:t>
            </a:r>
            <a:r>
              <a:rPr lang="en-US" dirty="0" err="1"/>
              <a:t>giriş</a:t>
            </a:r>
            <a:r>
              <a:rPr lang="en-US" dirty="0"/>
              <a:t> </a:t>
            </a:r>
            <a:r>
              <a:rPr lang="en-US" dirty="0" err="1"/>
              <a:t>verisini</a:t>
            </a:r>
            <a:r>
              <a:rPr lang="en-US" dirty="0"/>
              <a:t> (</a:t>
            </a:r>
            <a:r>
              <a:rPr lang="en-US" dirty="0" err="1"/>
              <a:t>görüntü</a:t>
            </a:r>
            <a:r>
              <a:rPr lang="en-US" dirty="0"/>
              <a:t>) </a:t>
            </a:r>
            <a:r>
              <a:rPr lang="en-US" dirty="0" err="1"/>
              <a:t>modelin</a:t>
            </a:r>
            <a:r>
              <a:rPr lang="en-US" dirty="0"/>
              <a:t> </a:t>
            </a:r>
            <a:r>
              <a:rPr lang="en-US" dirty="0" err="1"/>
              <a:t>işleyebileceği</a:t>
            </a:r>
            <a:r>
              <a:rPr lang="en-US" dirty="0"/>
              <a:t> </a:t>
            </a:r>
            <a:r>
              <a:rPr lang="en-US" dirty="0" err="1"/>
              <a:t>formata</a:t>
            </a:r>
            <a:r>
              <a:rPr lang="en-US" dirty="0"/>
              <a:t> </a:t>
            </a:r>
            <a:r>
              <a:rPr lang="en-US" dirty="0" err="1"/>
              <a:t>dönüştürmeye</a:t>
            </a:r>
            <a:r>
              <a:rPr lang="en-US" dirty="0"/>
              <a:t> </a:t>
            </a:r>
            <a:r>
              <a:rPr lang="en-US" dirty="0" err="1"/>
              <a:t>yardımcı</a:t>
            </a:r>
            <a:r>
              <a:rPr lang="en-US" dirty="0"/>
              <a:t> </a:t>
            </a:r>
            <a:r>
              <a:rPr lang="en-US" dirty="0" err="1"/>
              <a:t>olur</a:t>
            </a:r>
            <a:r>
              <a:rPr lang="en-US" dirty="0"/>
              <a:t>. </a:t>
            </a:r>
            <a:r>
              <a:rPr lang="en-US" dirty="0" err="1"/>
              <a:t>Görüntüyü</a:t>
            </a:r>
            <a:r>
              <a:rPr lang="en-US" dirty="0"/>
              <a:t> tensor </a:t>
            </a:r>
            <a:r>
              <a:rPr lang="en-US" dirty="0" err="1"/>
              <a:t>haline</a:t>
            </a:r>
            <a:r>
              <a:rPr lang="en-US" dirty="0"/>
              <a:t> </a:t>
            </a:r>
            <a:r>
              <a:rPr lang="en-US" dirty="0" err="1"/>
              <a:t>getirir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normalizasyon</a:t>
            </a:r>
            <a:r>
              <a:rPr lang="en-US" dirty="0"/>
              <a:t> </a:t>
            </a:r>
            <a:r>
              <a:rPr lang="en-US" dirty="0" err="1"/>
              <a:t>yaparak</a:t>
            </a:r>
            <a:r>
              <a:rPr lang="en-US" dirty="0"/>
              <a:t> </a:t>
            </a:r>
            <a:r>
              <a:rPr lang="en-US" dirty="0" err="1"/>
              <a:t>modelin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verimli</a:t>
            </a:r>
            <a:r>
              <a:rPr lang="en-US" dirty="0"/>
              <a:t> </a:t>
            </a:r>
            <a:r>
              <a:rPr lang="en-US" dirty="0" err="1"/>
              <a:t>çalışmasını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  <a:endParaRPr lang="tr-TR" dirty="0"/>
          </a:p>
          <a:p>
            <a:r>
              <a:rPr lang="en-US" b="1" dirty="0"/>
              <a:t>Image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görüntüleri</a:t>
            </a:r>
            <a:r>
              <a:rPr lang="en-US" dirty="0"/>
              <a:t> </a:t>
            </a:r>
            <a:r>
              <a:rPr lang="en-US" dirty="0" err="1"/>
              <a:t>açmak</a:t>
            </a:r>
            <a:r>
              <a:rPr lang="en-US" dirty="0"/>
              <a:t>, </a:t>
            </a:r>
            <a:r>
              <a:rPr lang="en-US" dirty="0" err="1"/>
              <a:t>boyutlarını</a:t>
            </a:r>
            <a:r>
              <a:rPr lang="en-US" dirty="0"/>
              <a:t> </a:t>
            </a:r>
            <a:r>
              <a:rPr lang="en-US" dirty="0" err="1"/>
              <a:t>değiştirmek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ön</a:t>
            </a:r>
            <a:r>
              <a:rPr lang="en-US" dirty="0"/>
              <a:t> </a:t>
            </a:r>
            <a:r>
              <a:rPr lang="en-US" dirty="0" err="1"/>
              <a:t>işleme</a:t>
            </a:r>
            <a:r>
              <a:rPr lang="en-US" dirty="0"/>
              <a:t> </a:t>
            </a:r>
            <a:r>
              <a:rPr lang="en-US" dirty="0" err="1"/>
              <a:t>yapmak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0B42586-2559-981B-0310-518FCD9CE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124" y="2514472"/>
            <a:ext cx="4972744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67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FFF8EED-F0AA-B8F8-2BA0-2799DCB5C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DeepLabV3+ </a:t>
            </a:r>
            <a:r>
              <a:rPr lang="tr-TR" dirty="0"/>
              <a:t>İle Arka Plan Kaldırma İşlemi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D1854DF-F1AC-E7F5-ADD4-BDFB3BA7F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b="1" dirty="0" err="1"/>
              <a:t>Modeli</a:t>
            </a:r>
            <a:r>
              <a:rPr lang="en-US" b="1" dirty="0"/>
              <a:t> </a:t>
            </a:r>
            <a:r>
              <a:rPr lang="en-US" b="1" dirty="0" err="1"/>
              <a:t>Yüklemek</a:t>
            </a:r>
            <a:r>
              <a:rPr lang="tr-TR" b="1" dirty="0"/>
              <a:t>:</a:t>
            </a:r>
          </a:p>
          <a:p>
            <a:pPr>
              <a:buFont typeface="+mj-lt"/>
              <a:buAutoNum type="arabicPeriod" startAt="2"/>
            </a:pPr>
            <a:endParaRPr lang="tr-TR" b="1" dirty="0"/>
          </a:p>
          <a:p>
            <a:pPr>
              <a:buFont typeface="+mj-lt"/>
              <a:buAutoNum type="arabicPeriod" startAt="2"/>
            </a:pPr>
            <a:endParaRPr lang="tr-TR" b="1" dirty="0"/>
          </a:p>
          <a:p>
            <a:pPr>
              <a:buFont typeface="+mj-lt"/>
              <a:buAutoNum type="arabicPeriod" startAt="2"/>
            </a:pPr>
            <a:endParaRPr lang="tr-TR" b="1" dirty="0"/>
          </a:p>
          <a:p>
            <a:r>
              <a:rPr lang="en-US" b="1" dirty="0"/>
              <a:t>models.segmentation.deeplabv3_resnet101(pretrained=True): </a:t>
            </a:r>
            <a:r>
              <a:rPr lang="en-US" dirty="0"/>
              <a:t>DeepLabV3+ </a:t>
            </a:r>
            <a:r>
              <a:rPr lang="en-US" dirty="0" err="1"/>
              <a:t>modelini</a:t>
            </a:r>
            <a:r>
              <a:rPr lang="en-US" dirty="0"/>
              <a:t> ResNet-101 </a:t>
            </a:r>
            <a:r>
              <a:rPr lang="en-US" dirty="0" err="1"/>
              <a:t>backbone'u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yükler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önceden</a:t>
            </a:r>
            <a:r>
              <a:rPr lang="en-US" dirty="0"/>
              <a:t> </a:t>
            </a:r>
            <a:r>
              <a:rPr lang="en-US" dirty="0" err="1"/>
              <a:t>eğitilmiş</a:t>
            </a:r>
            <a:r>
              <a:rPr lang="en-US" dirty="0"/>
              <a:t> </a:t>
            </a:r>
            <a:r>
              <a:rPr lang="en-US" dirty="0" err="1"/>
              <a:t>ağırlıkları</a:t>
            </a:r>
            <a:r>
              <a:rPr lang="en-US" dirty="0"/>
              <a:t> </a:t>
            </a:r>
            <a:r>
              <a:rPr lang="en-US" dirty="0" err="1"/>
              <a:t>kullanır</a:t>
            </a:r>
            <a:r>
              <a:rPr lang="en-US" dirty="0"/>
              <a:t>.</a:t>
            </a:r>
            <a:endParaRPr lang="tr-TR" dirty="0"/>
          </a:p>
          <a:p>
            <a:r>
              <a:rPr lang="en-US" b="1" dirty="0" err="1"/>
              <a:t>model.eval</a:t>
            </a:r>
            <a:r>
              <a:rPr lang="en-US" b="1" dirty="0"/>
              <a:t>()</a:t>
            </a:r>
            <a:r>
              <a:rPr lang="tr-TR" b="1" dirty="0"/>
              <a:t>: </a:t>
            </a:r>
            <a:r>
              <a:rPr lang="en-US" dirty="0" err="1"/>
              <a:t>Modeli</a:t>
            </a:r>
            <a:r>
              <a:rPr lang="en-US" dirty="0"/>
              <a:t> </a:t>
            </a:r>
            <a:r>
              <a:rPr lang="en-US" dirty="0" err="1"/>
              <a:t>değerlendirme</a:t>
            </a:r>
            <a:r>
              <a:rPr lang="en-US" dirty="0"/>
              <a:t> </a:t>
            </a:r>
            <a:r>
              <a:rPr lang="en-US" dirty="0" err="1"/>
              <a:t>moduna</a:t>
            </a:r>
            <a:r>
              <a:rPr lang="en-US" dirty="0"/>
              <a:t> </a:t>
            </a:r>
            <a:r>
              <a:rPr lang="en-US" dirty="0" err="1"/>
              <a:t>alır</a:t>
            </a:r>
            <a:r>
              <a:rPr lang="tr-TR" dirty="0"/>
              <a:t>.</a:t>
            </a:r>
            <a:endParaRPr lang="en-US" b="1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2AA0789-C7C6-8999-E66D-6C82240CB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397" y="2670366"/>
            <a:ext cx="7954485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609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E7410A3-26F2-9874-CE15-59447D1C8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DeepLabV3+ </a:t>
            </a:r>
            <a:r>
              <a:rPr lang="tr-TR" dirty="0"/>
              <a:t>İle Arka Plan Kaldırma İşlemi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BA69E6A-BF89-B136-5272-510D96C02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514088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 startAt="3"/>
            </a:pPr>
            <a:r>
              <a:rPr lang="tr-TR" b="1" dirty="0"/>
              <a:t>Görüntüyü yüklemek:</a:t>
            </a:r>
          </a:p>
          <a:p>
            <a:pPr>
              <a:buFont typeface="+mj-lt"/>
              <a:buAutoNum type="arabicPeriod" startAt="3"/>
            </a:pPr>
            <a:endParaRPr lang="tr-TR" dirty="0"/>
          </a:p>
          <a:p>
            <a:pPr>
              <a:buFont typeface="+mj-lt"/>
              <a:buAutoNum type="arabicPeriod" startAt="3"/>
            </a:pPr>
            <a:endParaRPr lang="tr-TR" dirty="0"/>
          </a:p>
          <a:p>
            <a:pPr>
              <a:buFont typeface="+mj-lt"/>
              <a:buAutoNum type="arabicPeriod" startAt="3"/>
            </a:pPr>
            <a:endParaRPr lang="tr-TR" dirty="0"/>
          </a:p>
          <a:p>
            <a:pPr>
              <a:buFont typeface="+mj-lt"/>
              <a:buAutoNum type="arabicPeriod" startAt="3"/>
            </a:pPr>
            <a:endParaRPr lang="tr-TR" dirty="0"/>
          </a:p>
          <a:p>
            <a:pPr>
              <a:buFont typeface="+mj-lt"/>
              <a:buAutoNum type="arabicPeriod" startAt="3"/>
            </a:pPr>
            <a:endParaRPr lang="tr-TR" dirty="0"/>
          </a:p>
          <a:p>
            <a:r>
              <a:rPr lang="tr-TR" b="1" dirty="0"/>
              <a:t>Görüntü Yükleme ve Boyutlandırma:</a:t>
            </a:r>
            <a:r>
              <a:rPr lang="tr-TR" dirty="0"/>
              <a:t> Resim dosyası açılır, RGB formatına dönüştürülür.</a:t>
            </a:r>
          </a:p>
          <a:p>
            <a:r>
              <a:rPr lang="tr-TR" b="1" dirty="0"/>
              <a:t>Görüntü Dönüşümü: </a:t>
            </a:r>
            <a:r>
              <a:rPr lang="tr-TR" dirty="0"/>
              <a:t>Görüntü, </a:t>
            </a:r>
            <a:r>
              <a:rPr lang="tr-TR" dirty="0" err="1"/>
              <a:t>PyTorch'un</a:t>
            </a:r>
            <a:r>
              <a:rPr lang="tr-TR" dirty="0"/>
              <a:t> işleyebileceği tensör formatına dönüştürülür ve normalizasyon yapılır (</a:t>
            </a:r>
            <a:r>
              <a:rPr lang="tr-TR" dirty="0" err="1"/>
              <a:t>ImageNet</a:t>
            </a:r>
            <a:r>
              <a:rPr lang="tr-TR" dirty="0"/>
              <a:t> ile uyumlu hale gelir).</a:t>
            </a:r>
          </a:p>
          <a:p>
            <a:r>
              <a:rPr lang="tr-TR" b="1" dirty="0"/>
              <a:t>Cihaza Taşıma: </a:t>
            </a:r>
            <a:r>
              <a:rPr lang="tr-TR" dirty="0"/>
              <a:t>Görüntü tensörü uygun cihazda (CPU/GPU) işlem yapabilmesi için taşınır.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97C6DC7-1161-33D2-CC4D-0436C973E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40" y="2588749"/>
            <a:ext cx="8614544" cy="181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567956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TM02892315[[fn=Duman]]</Template>
  <TotalTime>442</TotalTime>
  <Words>997</Words>
  <Application>Microsoft Office PowerPoint</Application>
  <PresentationFormat>Geniş ekran</PresentationFormat>
  <Paragraphs>135</Paragraphs>
  <Slides>20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6" baseType="lpstr">
      <vt:lpstr>Arial</vt:lpstr>
      <vt:lpstr>Century Gothic</vt:lpstr>
      <vt:lpstr>DeepSeek-CJK-patch</vt:lpstr>
      <vt:lpstr>Google Sans</vt:lpstr>
      <vt:lpstr>Wingdings 3</vt:lpstr>
      <vt:lpstr>Duman</vt:lpstr>
      <vt:lpstr>ARKA PLAN KALDIRMA ARACI</vt:lpstr>
      <vt:lpstr>Arka Plan Kaldırma Nedir?</vt:lpstr>
      <vt:lpstr>Arka Plan Kaldırmada Kullanılan Yöntemler</vt:lpstr>
      <vt:lpstr>DeepLabV3+ Mimarisi</vt:lpstr>
      <vt:lpstr>DeepLabV3+ Mimarisi: Encoder-Decoder Yapısı</vt:lpstr>
      <vt:lpstr>DeepLabV3+ İçin Segmentasyon Yapabildiği Sınıflar</vt:lpstr>
      <vt:lpstr>DeepLabV3+ İle Arka Plan Kaldırma İşlemi</vt:lpstr>
      <vt:lpstr>DeepLabV3+ İle Arka Plan Kaldırma İşlemi</vt:lpstr>
      <vt:lpstr>DeepLabV3+ İle Arka Plan Kaldırma İşlemi</vt:lpstr>
      <vt:lpstr>DeepLabV3+ İle Arka Plan Kaldırma İşlemi</vt:lpstr>
      <vt:lpstr>DeepLabV3+ İle Arka Plan Kaldırma İşlemi</vt:lpstr>
      <vt:lpstr>DeepLabV3+ İle Arka Plan Kaldırma İşlemi</vt:lpstr>
      <vt:lpstr>DeepLabV3+ İle Arka Plan Kaldırma İşlemi</vt:lpstr>
      <vt:lpstr>DeepLabV3+ İle Arka Plan Kaldırma İşlemi</vt:lpstr>
      <vt:lpstr>DeepLabV3+ İle Mini Proje: Arka Plan Değiştirici</vt:lpstr>
      <vt:lpstr>DeepLabV3+ İle Mini Proje: Arka Plan Değiştirici</vt:lpstr>
      <vt:lpstr>DeepLabV3+ İle Mini Proje: Arka Plan Değiştirici</vt:lpstr>
      <vt:lpstr>DeepLabV3+ İle Mini Proje: Arka Plan Değiştirici</vt:lpstr>
      <vt:lpstr>DeepLabV3+ İle Mini Proje: Arka Plan Değiştirici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BİLAL ÇİFÇİ</dc:creator>
  <cp:lastModifiedBy>BİLAL ÇİFÇİ</cp:lastModifiedBy>
  <cp:revision>7</cp:revision>
  <dcterms:created xsi:type="dcterms:W3CDTF">2025-04-27T01:02:46Z</dcterms:created>
  <dcterms:modified xsi:type="dcterms:W3CDTF">2025-05-05T08:45:00Z</dcterms:modified>
</cp:coreProperties>
</file>