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62238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262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2322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9380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lıntı 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747632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ğru veya Yanlı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01182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4236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9885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35737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996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8489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9605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2215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33317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75400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003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8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E184E6-E981-4B78-A6AD-AF25D69F67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ARKA PLAN KALDIRMA ARACI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EBDF514-AE8F-CE7D-CE3D-9C28B59DE9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Bilal </a:t>
            </a:r>
            <a:r>
              <a:rPr lang="tr-TR" dirty="0"/>
              <a:t>ÇİFÇİ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Berkan BAL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49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A2F83-BB4C-034A-F435-E93EE6E3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6F5DDF7-1703-D3B1-9393-B689AA34C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4"/>
            </a:pPr>
            <a:r>
              <a:rPr lang="en-US" b="1" dirty="0" err="1"/>
              <a:t>Modeli</a:t>
            </a:r>
            <a:r>
              <a:rPr lang="en-US" b="1" dirty="0"/>
              <a:t> </a:t>
            </a:r>
            <a:r>
              <a:rPr lang="en-US" b="1" dirty="0" err="1"/>
              <a:t>Çalıştırma</a:t>
            </a:r>
            <a:r>
              <a:rPr lang="tr-TR" b="1" dirty="0"/>
              <a:t> ve </a:t>
            </a:r>
            <a:r>
              <a:rPr lang="en-US" b="1" dirty="0" err="1"/>
              <a:t>Çıktıyı</a:t>
            </a:r>
            <a:r>
              <a:rPr lang="en-US" b="1" dirty="0"/>
              <a:t> Alma</a:t>
            </a:r>
            <a:r>
              <a:rPr lang="tr-TR" b="1" dirty="0"/>
              <a:t>:</a:t>
            </a:r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endParaRPr lang="tr-TR" b="1" dirty="0"/>
          </a:p>
          <a:p>
            <a:pPr marL="0" indent="0">
              <a:buNone/>
            </a:pPr>
            <a:endParaRPr lang="tr-TR" b="1" dirty="0"/>
          </a:p>
          <a:p>
            <a:r>
              <a:rPr lang="tr-TR" dirty="0"/>
              <a:t>Bu iki adımda, modelin verdiği olasılık değerlerinden en yüksek olanı seçilir ve her piksel için hangi sınıfın temsil edildiği belirlenir. Bu, modelin segmentasyon sonuçlarını elde etmemizi sağlar.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E2A89CD-A5A2-86D0-9C29-DAE6F0870A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171" y="2647841"/>
            <a:ext cx="4801270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2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ED2DBA-868B-6D0F-2153-76B2B4008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4653C62-766E-E83E-57AE-98C6B4F90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5"/>
            </a:pPr>
            <a:r>
              <a:rPr lang="tr-TR" b="1" dirty="0"/>
              <a:t>Segmentasyon Maskesini Görüntüleme:</a:t>
            </a:r>
          </a:p>
          <a:p>
            <a:r>
              <a:rPr lang="tr-TR" dirty="0"/>
              <a:t>Önceki slayttaki </a:t>
            </a:r>
            <a:r>
              <a:rPr lang="tr-TR" dirty="0" err="1"/>
              <a:t>predicted_mask</a:t>
            </a:r>
            <a:r>
              <a:rPr lang="tr-TR" dirty="0"/>
              <a:t> değişkeni görselleştirildiğinde segmentasyon maskesi ortaya çıkar.</a:t>
            </a:r>
          </a:p>
          <a:p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9AB6B33-6D11-DCF7-E93A-D2BBA226D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429000"/>
            <a:ext cx="5984111" cy="2903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6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F96F138-7E74-BAF0-10BF-9C91A508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BCB2FA0-0421-893D-6D39-1CCB67F89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tr-TR" b="1" dirty="0"/>
              <a:t>Segmentasyon Maskesine Göre </a:t>
            </a:r>
            <a:r>
              <a:rPr lang="tr-TR" b="1" dirty="0" err="1"/>
              <a:t>Arkaplan</a:t>
            </a:r>
            <a:r>
              <a:rPr lang="tr-TR" b="1" dirty="0"/>
              <a:t> Kaldırma İşlemi:</a:t>
            </a:r>
          </a:p>
          <a:p>
            <a:pPr>
              <a:buFont typeface="+mj-lt"/>
              <a:buAutoNum type="arabicPeriod" startAt="7"/>
            </a:pPr>
            <a:endParaRPr lang="tr-TR" b="1" dirty="0"/>
          </a:p>
          <a:p>
            <a:r>
              <a:rPr lang="en-US" dirty="0"/>
              <a:t>DeepLabV3+ </a:t>
            </a:r>
            <a:r>
              <a:rPr lang="en-US" dirty="0" err="1"/>
              <a:t>modelinin</a:t>
            </a:r>
            <a:r>
              <a:rPr lang="en-US" dirty="0"/>
              <a:t> </a:t>
            </a:r>
            <a:r>
              <a:rPr lang="en-US" dirty="0" err="1"/>
              <a:t>çıkardığı</a:t>
            </a:r>
            <a:r>
              <a:rPr lang="en-US" dirty="0"/>
              <a:t> </a:t>
            </a:r>
            <a:r>
              <a:rPr lang="en-US" dirty="0" err="1"/>
              <a:t>segmentasyon</a:t>
            </a:r>
            <a:r>
              <a:rPr lang="en-US" dirty="0"/>
              <a:t> </a:t>
            </a:r>
            <a:r>
              <a:rPr lang="en-US" dirty="0" err="1"/>
              <a:t>maskesi</a:t>
            </a:r>
            <a:r>
              <a:rPr lang="en-US" dirty="0"/>
              <a:t>, her </a:t>
            </a:r>
            <a:r>
              <a:rPr lang="en-US" dirty="0" err="1"/>
              <a:t>pikseli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sınıfa</a:t>
            </a:r>
            <a:r>
              <a:rPr lang="en-US" dirty="0"/>
              <a:t> </a:t>
            </a:r>
            <a:r>
              <a:rPr lang="en-US" dirty="0" err="1"/>
              <a:t>atar</a:t>
            </a:r>
            <a:r>
              <a:rPr lang="en-US" dirty="0"/>
              <a:t>. VOC </a:t>
            </a:r>
            <a:r>
              <a:rPr lang="en-US" dirty="0" err="1"/>
              <a:t>datasetinde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sınıfların</a:t>
            </a:r>
            <a:r>
              <a:rPr lang="en-US" dirty="0"/>
              <a:t> </a:t>
            </a:r>
            <a:r>
              <a:rPr lang="en-US" dirty="0" err="1"/>
              <a:t>indeksleri</a:t>
            </a:r>
            <a:r>
              <a:rPr lang="tr-TR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Arka Plan</a:t>
            </a:r>
            <a:r>
              <a:rPr lang="en-US" dirty="0"/>
              <a:t>: 0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Kedi</a:t>
            </a:r>
            <a:r>
              <a:rPr lang="en-US" dirty="0"/>
              <a:t>: 8</a:t>
            </a:r>
            <a:endParaRPr lang="tr-TR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err="1"/>
              <a:t>Köpek</a:t>
            </a:r>
            <a:r>
              <a:rPr lang="en-US" dirty="0"/>
              <a:t>: 12</a:t>
            </a:r>
            <a:endParaRPr lang="tr-TR" dirty="0"/>
          </a:p>
          <a:p>
            <a:r>
              <a:rPr lang="en-US" dirty="0"/>
              <a:t>Bu </a:t>
            </a:r>
            <a:r>
              <a:rPr lang="en-US" dirty="0" err="1"/>
              <a:t>indeksle</a:t>
            </a:r>
            <a:r>
              <a:rPr lang="tr-TR" dirty="0"/>
              <a:t>r ile</a:t>
            </a:r>
            <a:r>
              <a:rPr lang="en-US" dirty="0"/>
              <a:t>, </a:t>
            </a:r>
            <a:r>
              <a:rPr lang="en-US" b="1" dirty="0" err="1"/>
              <a:t>maskeler</a:t>
            </a:r>
            <a:r>
              <a:rPr lang="en-US" dirty="0"/>
              <a:t> </a:t>
            </a:r>
            <a:r>
              <a:rPr lang="en-US" dirty="0" err="1"/>
              <a:t>oluşturarak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(</a:t>
            </a:r>
            <a:r>
              <a:rPr lang="en-US" dirty="0" err="1"/>
              <a:t>örneğin</a:t>
            </a:r>
            <a:r>
              <a:rPr lang="en-US" dirty="0"/>
              <a:t>, </a:t>
            </a:r>
            <a:r>
              <a:rPr lang="en-US" dirty="0" err="1"/>
              <a:t>kedi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köpek</a:t>
            </a:r>
            <a:r>
              <a:rPr lang="en-US" dirty="0"/>
              <a:t>) </a:t>
            </a:r>
            <a:r>
              <a:rPr lang="en-US" dirty="0" err="1"/>
              <a:t>ayırabiliriz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3693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4F3DB8-B0B6-11AF-9770-AE3C9CCF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EE1541F-1C45-86E7-33E3-34248C83B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tr-TR" b="1" dirty="0"/>
              <a:t>Segmentasyon Maskesine Göre </a:t>
            </a:r>
            <a:r>
              <a:rPr lang="tr-TR" b="1" dirty="0" err="1"/>
              <a:t>Arkaplan</a:t>
            </a:r>
            <a:r>
              <a:rPr lang="tr-TR" b="1" dirty="0"/>
              <a:t> Kaldırma İşlemi:</a:t>
            </a:r>
          </a:p>
          <a:p>
            <a:r>
              <a:rPr lang="en-US" b="1" dirty="0" err="1"/>
              <a:t>Maskelerin</a:t>
            </a:r>
            <a:r>
              <a:rPr lang="en-US" b="1" dirty="0"/>
              <a:t> </a:t>
            </a:r>
            <a:r>
              <a:rPr lang="en-US" b="1" dirty="0" err="1"/>
              <a:t>Oluşturulması</a:t>
            </a:r>
            <a:r>
              <a:rPr lang="tr-TR" b="1" dirty="0"/>
              <a:t>: </a:t>
            </a:r>
            <a:r>
              <a:rPr lang="tr-TR" dirty="0"/>
              <a:t>Kedi ve Köpek nesnesi için maske oluşturulması.</a:t>
            </a:r>
          </a:p>
          <a:p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Maskeler istenirse birleştirilebilir.</a:t>
            </a:r>
          </a:p>
          <a:p>
            <a:endParaRPr lang="tr-TR" dirty="0"/>
          </a:p>
          <a:p>
            <a:endParaRPr lang="tr-TR" dirty="0"/>
          </a:p>
          <a:p>
            <a:r>
              <a:rPr lang="tr-TR" dirty="0"/>
              <a:t>Oluşan maskeyi resimden çıkartalım.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30ECF61F-F39A-6D54-9358-4F95A03A51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49" y="2958139"/>
            <a:ext cx="7781710" cy="635790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54C09641-0F65-8B75-F36B-FF86DD2697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49" y="4218415"/>
            <a:ext cx="7316221" cy="40010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72468C28-46EC-0570-4CB6-34A5A7E65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449" y="5370737"/>
            <a:ext cx="8915400" cy="29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98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0C88CE8-C261-34FA-766B-21D3CAAD7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03F607-C3A6-F9DB-EE31-1E7189AC9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7"/>
            </a:pPr>
            <a:r>
              <a:rPr lang="tr-TR" b="1" dirty="0"/>
              <a:t>Segmentasyon Maskesine Göre </a:t>
            </a:r>
            <a:r>
              <a:rPr lang="tr-TR" b="1" dirty="0" err="1"/>
              <a:t>Arkaplan</a:t>
            </a:r>
            <a:r>
              <a:rPr lang="tr-TR" b="1" dirty="0"/>
              <a:t> Kaldırma İşlemi:</a:t>
            </a:r>
          </a:p>
          <a:p>
            <a:r>
              <a:rPr lang="tr-TR" b="1" dirty="0"/>
              <a:t>Sonuç:</a:t>
            </a:r>
          </a:p>
          <a:p>
            <a:pPr marL="0" indent="0">
              <a:buNone/>
            </a:pPr>
            <a:endParaRPr lang="tr-TR" b="1" dirty="0"/>
          </a:p>
          <a:p>
            <a:pPr>
              <a:buFont typeface="+mj-lt"/>
              <a:buAutoNum type="arabicPeriod" startAt="7"/>
            </a:pPr>
            <a:endParaRPr lang="tr-TR" b="1" dirty="0"/>
          </a:p>
          <a:p>
            <a:endParaRPr lang="en-US" dirty="0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B9F41E0-CA5F-D776-126E-5884DF154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429000"/>
            <a:ext cx="8996397" cy="23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9494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B1B955-A541-BD49-22E7-719E18617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989854-E9C9-CE22-12AA-97A35E43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1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FC85FBA-1AF8-2C85-EE8D-D37CC7D98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Arka Plan Kald</a:t>
            </a:r>
            <a:r>
              <a:rPr lang="tr-TR" dirty="0"/>
              <a:t>ı</a:t>
            </a:r>
            <a:r>
              <a:rPr lang="en-US" dirty="0" err="1"/>
              <a:t>rma</a:t>
            </a:r>
            <a:r>
              <a:rPr lang="tr-TR" dirty="0"/>
              <a:t> Nedir?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6BD7F5-FCB8-8431-22BF-926D95524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Arka plan </a:t>
            </a:r>
            <a:r>
              <a:rPr lang="en-US" dirty="0" err="1"/>
              <a:t>kaldırma</a:t>
            </a:r>
            <a:r>
              <a:rPr lang="en-US" dirty="0"/>
              <a:t>,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fotoğraf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görseldeki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</a:t>
            </a:r>
            <a:r>
              <a:rPr lang="en-US" dirty="0" err="1"/>
              <a:t>planı</a:t>
            </a:r>
            <a:r>
              <a:rPr lang="en-US" dirty="0"/>
              <a:t> </a:t>
            </a:r>
            <a:r>
              <a:rPr lang="en-US" dirty="0" err="1"/>
              <a:t>ayırarak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plandaki</a:t>
            </a:r>
            <a:r>
              <a:rPr lang="en-US" dirty="0"/>
              <a:t> </a:t>
            </a:r>
            <a:r>
              <a:rPr lang="en-US" dirty="0" err="1"/>
              <a:t>nesneleri</a:t>
            </a:r>
            <a:r>
              <a:rPr lang="en-US" dirty="0"/>
              <a:t> </a:t>
            </a:r>
            <a:r>
              <a:rPr lang="en-US" dirty="0" err="1"/>
              <a:t>vurgulayan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görüntü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yöntemidir</a:t>
            </a:r>
            <a:r>
              <a:rPr lang="en-US" dirty="0"/>
              <a:t>.</a:t>
            </a:r>
            <a:endParaRPr lang="tr-TR" dirty="0"/>
          </a:p>
          <a:p>
            <a:r>
              <a:rPr lang="tr-TR" dirty="0"/>
              <a:t> Örnek</a:t>
            </a:r>
            <a:r>
              <a:rPr lang="en-US" dirty="0"/>
              <a:t>: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A432900A-8F28-C4B8-177E-EEEFEBAB9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335" y="3429000"/>
            <a:ext cx="3740201" cy="247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954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0BC777-E50F-6ACE-394C-2984C57E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Arka Plan Kaldırmada Kullanılan Yöntemler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30A9FBE-9890-C1FE-A431-6670D5CB2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GrabCut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Kullanıcı</a:t>
            </a:r>
            <a:r>
              <a:rPr lang="en-US" dirty="0"/>
              <a:t> </a:t>
            </a:r>
            <a:r>
              <a:rPr lang="en-US" dirty="0" err="1"/>
              <a:t>etkileşimli</a:t>
            </a:r>
            <a:r>
              <a:rPr lang="en-US" dirty="0"/>
              <a:t>, </a:t>
            </a:r>
            <a:r>
              <a:rPr lang="en-US" dirty="0" err="1"/>
              <a:t>iteratif</a:t>
            </a:r>
            <a:r>
              <a:rPr lang="en-US" dirty="0"/>
              <a:t> </a:t>
            </a:r>
            <a:r>
              <a:rPr lang="en-US" dirty="0" err="1"/>
              <a:t>segmentasyon</a:t>
            </a:r>
            <a:r>
              <a:rPr lang="en-US" dirty="0"/>
              <a:t> </a:t>
            </a:r>
            <a:r>
              <a:rPr lang="en-US" dirty="0" err="1"/>
              <a:t>tekniği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/>
              <a:t>U-Net:</a:t>
            </a:r>
            <a:r>
              <a:rPr lang="en-US" dirty="0"/>
              <a:t> CNN </a:t>
            </a:r>
            <a:r>
              <a:rPr lang="en-US" dirty="0" err="1"/>
              <a:t>tabanlı</a:t>
            </a:r>
            <a:r>
              <a:rPr lang="en-US" dirty="0"/>
              <a:t>, </a:t>
            </a:r>
            <a:r>
              <a:rPr lang="en-US" dirty="0" err="1"/>
              <a:t>semantik</a:t>
            </a:r>
            <a:r>
              <a:rPr lang="en-US" dirty="0"/>
              <a:t> </a:t>
            </a:r>
            <a:r>
              <a:rPr lang="en-US" dirty="0" err="1"/>
              <a:t>segmentasyon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kullanılan</a:t>
            </a:r>
            <a:r>
              <a:rPr lang="en-US" dirty="0"/>
              <a:t> </a:t>
            </a:r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/>
              <a:t>DeepLabV3+:</a:t>
            </a:r>
            <a:r>
              <a:rPr lang="en-US" dirty="0"/>
              <a:t> CNN </a:t>
            </a:r>
            <a:r>
              <a:rPr lang="en-US" dirty="0" err="1"/>
              <a:t>tabanlı</a:t>
            </a:r>
            <a:r>
              <a:rPr lang="en-US" dirty="0"/>
              <a:t>, </a:t>
            </a:r>
            <a:r>
              <a:rPr lang="en-US" dirty="0" err="1"/>
              <a:t>dilatasyonlu</a:t>
            </a:r>
            <a:r>
              <a:rPr lang="en-US" dirty="0"/>
              <a:t> </a:t>
            </a:r>
            <a:r>
              <a:rPr lang="en-US" dirty="0" err="1"/>
              <a:t>evrişimlerle</a:t>
            </a:r>
            <a:r>
              <a:rPr lang="en-US" dirty="0"/>
              <a:t> </a:t>
            </a:r>
            <a:r>
              <a:rPr lang="en-US" dirty="0" err="1"/>
              <a:t>hassas</a:t>
            </a:r>
            <a:r>
              <a:rPr lang="en-US" dirty="0"/>
              <a:t> </a:t>
            </a:r>
            <a:r>
              <a:rPr lang="en-US" dirty="0" err="1"/>
              <a:t>segmentasyon</a:t>
            </a:r>
            <a:r>
              <a:rPr lang="en-US" dirty="0"/>
              <a:t> </a:t>
            </a:r>
            <a:r>
              <a:rPr lang="en-US" dirty="0" err="1"/>
              <a:t>sağlayan</a:t>
            </a:r>
            <a:r>
              <a:rPr lang="en-US" dirty="0"/>
              <a:t> </a:t>
            </a:r>
            <a:r>
              <a:rPr lang="en-US" dirty="0" err="1"/>
              <a:t>derin</a:t>
            </a:r>
            <a:r>
              <a:rPr lang="en-US" dirty="0"/>
              <a:t> </a:t>
            </a:r>
            <a:r>
              <a:rPr lang="en-US" dirty="0" err="1"/>
              <a:t>öğrenme</a:t>
            </a:r>
            <a:r>
              <a:rPr lang="en-US" dirty="0"/>
              <a:t> </a:t>
            </a:r>
            <a:r>
              <a:rPr lang="en-US" dirty="0" err="1"/>
              <a:t>modeli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RemBG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eğitilmiş</a:t>
            </a:r>
            <a:r>
              <a:rPr lang="en-US" dirty="0"/>
              <a:t> model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hızlı</a:t>
            </a:r>
            <a:r>
              <a:rPr lang="en-US" dirty="0"/>
              <a:t> </a:t>
            </a:r>
            <a:r>
              <a:rPr lang="en-US" dirty="0" err="1"/>
              <a:t>arka</a:t>
            </a:r>
            <a:r>
              <a:rPr lang="en-US" dirty="0"/>
              <a:t> plan </a:t>
            </a:r>
            <a:r>
              <a:rPr lang="en-US" dirty="0" err="1"/>
              <a:t>kaldırma</a:t>
            </a:r>
            <a:r>
              <a:rPr lang="en-US" dirty="0"/>
              <a:t>, </a:t>
            </a:r>
            <a:r>
              <a:rPr lang="en-US" dirty="0" err="1"/>
              <a:t>PyTorch</a:t>
            </a:r>
            <a:r>
              <a:rPr lang="en-US" dirty="0"/>
              <a:t> </a:t>
            </a:r>
            <a:r>
              <a:rPr lang="en-US" dirty="0" err="1"/>
              <a:t>tabanlı</a:t>
            </a:r>
            <a:r>
              <a:rPr lang="en-US" dirty="0"/>
              <a:t>.</a:t>
            </a:r>
            <a:endParaRPr lang="tr-TR" dirty="0"/>
          </a:p>
          <a:p>
            <a:endParaRPr lang="tr-TR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0" indent="0">
              <a:buNone/>
            </a:pPr>
            <a:r>
              <a:rPr lang="tr-TR" dirty="0"/>
              <a:t>Şeklinde</a:t>
            </a:r>
            <a:r>
              <a:rPr lang="en-US" dirty="0"/>
              <a:t> </a:t>
            </a:r>
            <a:r>
              <a:rPr lang="en-US" dirty="0" err="1"/>
              <a:t>çeşitli</a:t>
            </a:r>
            <a:r>
              <a:rPr lang="en-US" dirty="0"/>
              <a:t> </a:t>
            </a:r>
            <a:r>
              <a:rPr lang="en-US" dirty="0" err="1"/>
              <a:t>yöntemler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tr-TR" dirty="0"/>
              <a:t>.</a:t>
            </a:r>
            <a:r>
              <a:rPr lang="en-US" dirty="0"/>
              <a:t> </a:t>
            </a:r>
            <a:r>
              <a:rPr lang="tr-TR" dirty="0"/>
              <a:t>B</a:t>
            </a:r>
            <a:r>
              <a:rPr lang="en-US" dirty="0"/>
              <a:t>u y </a:t>
            </a:r>
            <a:r>
              <a:rPr lang="en-US" dirty="0" err="1"/>
              <a:t>yöntemlerden</a:t>
            </a:r>
            <a:r>
              <a:rPr lang="en-US" dirty="0"/>
              <a:t> </a:t>
            </a:r>
            <a:r>
              <a:rPr lang="en-US" b="1" dirty="0"/>
              <a:t>DeepLabV3+</a:t>
            </a:r>
            <a:r>
              <a:rPr lang="en-US" dirty="0"/>
              <a:t> </a:t>
            </a:r>
            <a:r>
              <a:rPr lang="en-US" dirty="0" err="1"/>
              <a:t>modelini</a:t>
            </a:r>
            <a:r>
              <a:rPr lang="en-US" dirty="0"/>
              <a:t> </a:t>
            </a:r>
            <a:r>
              <a:rPr lang="en-US" dirty="0" err="1"/>
              <a:t>kullanacağız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0833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4B9DF9-03B8-BE23-B85E-28BECD053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en-US" dirty="0" err="1"/>
              <a:t>Mimarisi</a:t>
            </a:r>
            <a:endParaRPr lang="en-US" dirty="0"/>
          </a:p>
        </p:txBody>
      </p:sp>
      <p:pic>
        <p:nvPicPr>
          <p:cNvPr id="13" name="İçerik Yer Tutucusu 12">
            <a:extLst>
              <a:ext uri="{FF2B5EF4-FFF2-40B4-BE49-F238E27FC236}">
                <a16:creationId xmlns:a16="http://schemas.microsoft.com/office/drawing/2014/main" id="{21828484-7A8F-1831-45A2-E9C7BB74F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905000"/>
            <a:ext cx="8639991" cy="4665595"/>
          </a:xfrm>
        </p:spPr>
      </p:pic>
    </p:spTree>
    <p:extLst>
      <p:ext uri="{BB962C8B-B14F-4D97-AF65-F5344CB8AC3E}">
        <p14:creationId xmlns:p14="http://schemas.microsoft.com/office/powerpoint/2010/main" val="1350864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B50C7D-20F3-D7B2-DBF6-E470D74A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en-US" dirty="0" err="1"/>
              <a:t>Mimarisi</a:t>
            </a:r>
            <a:r>
              <a:rPr lang="en-US" dirty="0"/>
              <a:t>: Encoder-Decoder </a:t>
            </a:r>
            <a:r>
              <a:rPr lang="en-US" dirty="0" err="1"/>
              <a:t>Yapısı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5548A1-6BDE-1393-CADE-E5AE329B7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Encoder:</a:t>
            </a:r>
            <a:endParaRPr lang="en-US" b="1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DeepSeek-CJK-patch"/>
              </a:rPr>
              <a:t>Backbone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olarak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ResNet50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veya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ResNet101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gibi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modeller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kullanılır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. Bu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modeller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,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görüntüdeki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genel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yapıları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ve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nesneleri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öğrenir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DeepSeek-CJK-patch"/>
              </a:rPr>
              <a:t>Encoder,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görüntüyü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küçültüp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özellik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haritaları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(feature maps)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çıkarır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. Bu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özellik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haritaları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,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daha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sonra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segmentasyonun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yapılabilmesi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için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gerekli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bilgileri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içerir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pPr marL="400050">
              <a:buFont typeface="+mj-lt"/>
              <a:buAutoNum type="arabicPeriod"/>
            </a:pPr>
            <a:r>
              <a:rPr lang="en-US" dirty="0"/>
              <a:t>Decoder:</a:t>
            </a:r>
            <a:endParaRPr lang="en-US" b="1" dirty="0">
              <a:solidFill>
                <a:srgbClr val="404040"/>
              </a:solidFill>
              <a:latin typeface="DeepSeek-CJK-patch"/>
            </a:endParaRPr>
          </a:p>
          <a:p>
            <a:pPr marL="800100" lvl="1"/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DeepLabV3+,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encoder'dan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alınan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sıkıştırılmış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bilgileri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orijinal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boyutlarına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getirmek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için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upsampling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veya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dekonvolüsyon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katmanları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kullanır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800100" lvl="1"/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Model ASPP (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Atrous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Spatial Pyramid Pooling)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mekanizmasını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kullanarak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farklı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çözünürlüklerdeki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özellikleri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birleştirir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ve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segmentasyon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hatalarını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en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aza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indirir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marL="800100" lvl="1"/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Sonuç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olarak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segmentasyon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çıktılarına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doğru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piksel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bazında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sınıflandırma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yapılır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ve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her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pikselin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hangi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sınıfa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ait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olduğu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tahmin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 </a:t>
            </a:r>
            <a:r>
              <a:rPr lang="en-US" i="0" dirty="0" err="1">
                <a:solidFill>
                  <a:srgbClr val="404040"/>
                </a:solidFill>
                <a:effectLst/>
                <a:latin typeface="DeepSeek-CJK-patch"/>
              </a:rPr>
              <a:t>edilir</a:t>
            </a:r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485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2FED66-430F-C57E-A3D0-11B32A65D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en-US" dirty="0" err="1"/>
              <a:t>İçin</a:t>
            </a:r>
            <a:r>
              <a:rPr lang="en-US" dirty="0"/>
              <a:t> </a:t>
            </a:r>
            <a:r>
              <a:rPr lang="en-US" dirty="0" err="1"/>
              <a:t>Segmentasyon</a:t>
            </a:r>
            <a:r>
              <a:rPr lang="en-US" dirty="0"/>
              <a:t> </a:t>
            </a:r>
            <a:r>
              <a:rPr lang="en-US" dirty="0" err="1"/>
              <a:t>Yapabildiği</a:t>
            </a:r>
            <a:r>
              <a:rPr lang="en-US" dirty="0"/>
              <a:t> </a:t>
            </a:r>
            <a:r>
              <a:rPr lang="en-US" dirty="0" err="1"/>
              <a:t>Sınıflar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C1F59E2-2C09-72AF-E3D5-5BB9F87AB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66616"/>
          </a:xfrm>
        </p:spPr>
        <p:txBody>
          <a:bodyPr>
            <a:normAutofit/>
          </a:bodyPr>
          <a:lstStyle/>
          <a:p>
            <a:r>
              <a:rPr lang="en-US" b="1" dirty="0"/>
              <a:t>VOC 2012</a:t>
            </a:r>
            <a:r>
              <a:rPr lang="en-US" dirty="0"/>
              <a:t>: 20 + 1 (</a:t>
            </a:r>
            <a:r>
              <a:rPr lang="en-US" dirty="0" err="1"/>
              <a:t>arkaplan</a:t>
            </a:r>
            <a:r>
              <a:rPr lang="en-US" dirty="0"/>
              <a:t>) </a:t>
            </a:r>
            <a:r>
              <a:rPr lang="en-US" dirty="0" err="1"/>
              <a:t>sınıf</a:t>
            </a:r>
            <a:endParaRPr lang="en-US" dirty="0"/>
          </a:p>
          <a:p>
            <a:pPr lvl="1"/>
            <a:r>
              <a:rPr lang="en-US" dirty="0"/>
              <a:t>Araba (Car),		</a:t>
            </a:r>
            <a:r>
              <a:rPr lang="en-US" dirty="0" err="1"/>
              <a:t>Köpek</a:t>
            </a:r>
            <a:r>
              <a:rPr lang="en-US" dirty="0"/>
              <a:t> (Dog),		</a:t>
            </a:r>
          </a:p>
          <a:p>
            <a:pPr lvl="1"/>
            <a:r>
              <a:rPr lang="en-US" dirty="0"/>
              <a:t>Kedi (Cat),			Uçak (Airplane),		      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Köprü</a:t>
            </a:r>
            <a:r>
              <a:rPr lang="en-US" dirty="0"/>
              <a:t> (Bridge),		</a:t>
            </a:r>
            <a:r>
              <a:rPr lang="en-US" dirty="0" err="1"/>
              <a:t>Bisiklet</a:t>
            </a:r>
            <a:r>
              <a:rPr lang="en-US" dirty="0"/>
              <a:t> (Bicycle),		</a:t>
            </a:r>
          </a:p>
          <a:p>
            <a:pPr lvl="1"/>
            <a:r>
              <a:rPr lang="en-US" dirty="0" err="1"/>
              <a:t>Çanta</a:t>
            </a:r>
            <a:r>
              <a:rPr lang="en-US" dirty="0"/>
              <a:t> (Bus),		</a:t>
            </a:r>
            <a:r>
              <a:rPr lang="en-US" dirty="0" err="1"/>
              <a:t>Sandalye</a:t>
            </a:r>
            <a:r>
              <a:rPr lang="en-US" dirty="0"/>
              <a:t> (Chair),</a:t>
            </a:r>
          </a:p>
          <a:p>
            <a:pPr lvl="1"/>
            <a:r>
              <a:rPr lang="en-US" dirty="0"/>
              <a:t> At (Horse),			</a:t>
            </a:r>
            <a:r>
              <a:rPr lang="en-US" dirty="0" err="1"/>
              <a:t>İnsan</a:t>
            </a:r>
            <a:r>
              <a:rPr lang="en-US" dirty="0"/>
              <a:t> (Person),		</a:t>
            </a:r>
          </a:p>
          <a:p>
            <a:pPr lvl="1"/>
            <a:r>
              <a:rPr lang="en-US" dirty="0" err="1"/>
              <a:t>Yılan</a:t>
            </a:r>
            <a:r>
              <a:rPr lang="en-US" dirty="0"/>
              <a:t> (Sheep),		</a:t>
            </a:r>
            <a:r>
              <a:rPr lang="en-US" dirty="0" err="1"/>
              <a:t>Kürek</a:t>
            </a:r>
            <a:r>
              <a:rPr lang="en-US" dirty="0"/>
              <a:t> (Sofa)</a:t>
            </a:r>
          </a:p>
          <a:p>
            <a:pPr lvl="1"/>
            <a:r>
              <a:rPr lang="en-US" dirty="0" err="1"/>
              <a:t>Fırın</a:t>
            </a:r>
            <a:r>
              <a:rPr lang="en-US" dirty="0"/>
              <a:t> (Train),			TV (TV Monitor),		</a:t>
            </a:r>
          </a:p>
          <a:p>
            <a:pPr lvl="1"/>
            <a:r>
              <a:rPr lang="en-US" dirty="0"/>
              <a:t>Kuş (Bird),			</a:t>
            </a:r>
            <a:r>
              <a:rPr lang="en-US" dirty="0" err="1"/>
              <a:t>İnşaat</a:t>
            </a:r>
            <a:r>
              <a:rPr lang="en-US" dirty="0"/>
              <a:t> (Building)</a:t>
            </a:r>
          </a:p>
          <a:p>
            <a:pPr lvl="1"/>
            <a:r>
              <a:rPr lang="en-US" dirty="0"/>
              <a:t>Top (Ball),			Yol (Road),		</a:t>
            </a:r>
          </a:p>
          <a:p>
            <a:pPr lvl="1"/>
            <a:r>
              <a:rPr lang="en-US" dirty="0"/>
              <a:t>Bina (Building),		Ağaç (Tree)</a:t>
            </a:r>
          </a:p>
        </p:txBody>
      </p:sp>
    </p:spTree>
    <p:extLst>
      <p:ext uri="{BB962C8B-B14F-4D97-AF65-F5344CB8AC3E}">
        <p14:creationId xmlns:p14="http://schemas.microsoft.com/office/powerpoint/2010/main" val="129672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A7029D-AC51-9064-FA9C-7B5F1424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1899D1-43DE-EB88-0281-F6F88C387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10029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tr-TR" b="1" dirty="0"/>
              <a:t>Modeli Yüklemek İçin Gerekli Kütüphaneler Eklenir: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r>
              <a:rPr lang="tr-TR" b="1" dirty="0" err="1"/>
              <a:t>torch</a:t>
            </a:r>
            <a:r>
              <a:rPr lang="tr-TR" b="1" dirty="0"/>
              <a:t> ve </a:t>
            </a:r>
            <a:r>
              <a:rPr lang="tr-TR" b="1" dirty="0" err="1"/>
              <a:t>models</a:t>
            </a:r>
            <a:r>
              <a:rPr lang="tr-TR" b="1" dirty="0"/>
              <a:t> kütüphaneleri</a:t>
            </a:r>
            <a:r>
              <a:rPr lang="tr-TR" dirty="0"/>
              <a:t>, derin öğrenme modeli ve önceden eğitilmiş ağırlıkları yüklemek için gereklidir. </a:t>
            </a:r>
          </a:p>
          <a:p>
            <a:r>
              <a:rPr lang="en-US" b="1" dirty="0"/>
              <a:t>transforms</a:t>
            </a:r>
            <a:r>
              <a:rPr lang="en-US" dirty="0"/>
              <a:t> </a:t>
            </a:r>
            <a:r>
              <a:rPr lang="en-US" b="1" dirty="0" err="1"/>
              <a:t>kütüphanesi</a:t>
            </a:r>
            <a:r>
              <a:rPr lang="en-US" dirty="0"/>
              <a:t>, </a:t>
            </a:r>
            <a:r>
              <a:rPr lang="en-US" dirty="0" err="1"/>
              <a:t>giriş</a:t>
            </a:r>
            <a:r>
              <a:rPr lang="en-US" dirty="0"/>
              <a:t> </a:t>
            </a:r>
            <a:r>
              <a:rPr lang="en-US" dirty="0" err="1"/>
              <a:t>verisini</a:t>
            </a:r>
            <a:r>
              <a:rPr lang="en-US" dirty="0"/>
              <a:t> (</a:t>
            </a:r>
            <a:r>
              <a:rPr lang="en-US" dirty="0" err="1"/>
              <a:t>görüntü</a:t>
            </a:r>
            <a:r>
              <a:rPr lang="en-US" dirty="0"/>
              <a:t>)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işleyebileceği</a:t>
            </a:r>
            <a:r>
              <a:rPr lang="en-US" dirty="0"/>
              <a:t> </a:t>
            </a:r>
            <a:r>
              <a:rPr lang="en-US" dirty="0" err="1"/>
              <a:t>formata</a:t>
            </a:r>
            <a:r>
              <a:rPr lang="en-US" dirty="0"/>
              <a:t> </a:t>
            </a:r>
            <a:r>
              <a:rPr lang="en-US" dirty="0" err="1"/>
              <a:t>dönüştürmeye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</a:t>
            </a:r>
            <a:r>
              <a:rPr lang="en-US" dirty="0" err="1"/>
              <a:t>Görüntüyü</a:t>
            </a:r>
            <a:r>
              <a:rPr lang="en-US" dirty="0"/>
              <a:t> tensor </a:t>
            </a:r>
            <a:r>
              <a:rPr lang="en-US" dirty="0" err="1"/>
              <a:t>haline</a:t>
            </a:r>
            <a:r>
              <a:rPr lang="en-US" dirty="0"/>
              <a:t> </a:t>
            </a:r>
            <a:r>
              <a:rPr lang="en-US" dirty="0" err="1"/>
              <a:t>getirir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normalizasyon</a:t>
            </a:r>
            <a:r>
              <a:rPr lang="en-US" dirty="0"/>
              <a:t> </a:t>
            </a:r>
            <a:r>
              <a:rPr lang="en-US" dirty="0" err="1"/>
              <a:t>yaparak</a:t>
            </a:r>
            <a:r>
              <a:rPr lang="en-US" dirty="0"/>
              <a:t> </a:t>
            </a:r>
            <a:r>
              <a:rPr lang="en-US" dirty="0" err="1"/>
              <a:t>modelin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</a:t>
            </a:r>
            <a:r>
              <a:rPr lang="en-US" dirty="0" err="1"/>
              <a:t>verimli</a:t>
            </a:r>
            <a:r>
              <a:rPr lang="en-US" dirty="0"/>
              <a:t>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/>
              <a:t>Image</a:t>
            </a:r>
            <a:r>
              <a:rPr lang="en-US" dirty="0"/>
              <a:t> </a:t>
            </a:r>
            <a:r>
              <a:rPr lang="en-US" dirty="0" err="1"/>
              <a:t>ise</a:t>
            </a:r>
            <a:r>
              <a:rPr lang="en-US" dirty="0"/>
              <a:t> </a:t>
            </a:r>
            <a:r>
              <a:rPr lang="en-US" dirty="0" err="1"/>
              <a:t>görüntüleri</a:t>
            </a:r>
            <a:r>
              <a:rPr lang="en-US" dirty="0"/>
              <a:t> </a:t>
            </a:r>
            <a:r>
              <a:rPr lang="en-US" dirty="0" err="1"/>
              <a:t>açmak</a:t>
            </a:r>
            <a:r>
              <a:rPr lang="en-US" dirty="0"/>
              <a:t>, </a:t>
            </a:r>
            <a:r>
              <a:rPr lang="en-US" dirty="0" err="1"/>
              <a:t>boyutlarını</a:t>
            </a:r>
            <a:r>
              <a:rPr lang="en-US" dirty="0"/>
              <a:t> </a:t>
            </a:r>
            <a:r>
              <a:rPr lang="en-US" dirty="0" err="1"/>
              <a:t>değiştirmek</a:t>
            </a:r>
            <a:r>
              <a:rPr lang="en-US" dirty="0"/>
              <a:t> </a:t>
            </a:r>
            <a:r>
              <a:rPr lang="en-US" dirty="0" err="1"/>
              <a:t>veya</a:t>
            </a:r>
            <a:r>
              <a:rPr lang="en-US" dirty="0"/>
              <a:t> </a:t>
            </a:r>
            <a:r>
              <a:rPr lang="en-US" dirty="0" err="1"/>
              <a:t>ön</a:t>
            </a:r>
            <a:r>
              <a:rPr lang="en-US" dirty="0"/>
              <a:t> </a:t>
            </a:r>
            <a:r>
              <a:rPr lang="en-US" dirty="0" err="1"/>
              <a:t>işleme</a:t>
            </a:r>
            <a:r>
              <a:rPr lang="en-US" dirty="0"/>
              <a:t> </a:t>
            </a:r>
            <a:r>
              <a:rPr lang="en-US" dirty="0" err="1"/>
              <a:t>yapmak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kullanılır</a:t>
            </a:r>
            <a:r>
              <a:rPr lang="en-US" dirty="0"/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0B42586-2559-981B-0310-518FCD9CE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124" y="2514472"/>
            <a:ext cx="4972744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6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FFF8EED-F0AA-B8F8-2BA0-2799DCB5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1854DF-F1AC-E7F5-ADD4-BDFB3BA7F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 startAt="2"/>
            </a:pPr>
            <a:r>
              <a:rPr lang="en-US" b="1" dirty="0" err="1"/>
              <a:t>Modeli</a:t>
            </a:r>
            <a:r>
              <a:rPr lang="en-US" b="1" dirty="0"/>
              <a:t> </a:t>
            </a:r>
            <a:r>
              <a:rPr lang="en-US" b="1" dirty="0" err="1"/>
              <a:t>Yüklemek</a:t>
            </a:r>
            <a:r>
              <a:rPr lang="tr-TR" b="1" dirty="0"/>
              <a:t>:</a:t>
            </a:r>
          </a:p>
          <a:p>
            <a:pPr>
              <a:buFont typeface="+mj-lt"/>
              <a:buAutoNum type="arabicPeriod" startAt="2"/>
            </a:pPr>
            <a:endParaRPr lang="tr-TR" b="1" dirty="0"/>
          </a:p>
          <a:p>
            <a:pPr>
              <a:buFont typeface="+mj-lt"/>
              <a:buAutoNum type="arabicPeriod" startAt="2"/>
            </a:pPr>
            <a:endParaRPr lang="tr-TR" b="1" dirty="0"/>
          </a:p>
          <a:p>
            <a:pPr>
              <a:buFont typeface="+mj-lt"/>
              <a:buAutoNum type="arabicPeriod" startAt="2"/>
            </a:pPr>
            <a:endParaRPr lang="tr-TR" b="1" dirty="0"/>
          </a:p>
          <a:p>
            <a:r>
              <a:rPr lang="en-US" b="1" dirty="0"/>
              <a:t>models.segmentation.deeplabv3_resnet101(pretrained=True): </a:t>
            </a:r>
            <a:r>
              <a:rPr lang="en-US" dirty="0"/>
              <a:t>DeepLabV3+ </a:t>
            </a:r>
            <a:r>
              <a:rPr lang="en-US" dirty="0" err="1"/>
              <a:t>modelini</a:t>
            </a:r>
            <a:r>
              <a:rPr lang="en-US" dirty="0"/>
              <a:t> ResNet-101 </a:t>
            </a:r>
            <a:r>
              <a:rPr lang="en-US" dirty="0" err="1"/>
              <a:t>backbone'u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yükler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önceden</a:t>
            </a:r>
            <a:r>
              <a:rPr lang="en-US" dirty="0"/>
              <a:t> </a:t>
            </a:r>
            <a:r>
              <a:rPr lang="en-US" dirty="0" err="1"/>
              <a:t>eğitilmiş</a:t>
            </a:r>
            <a:r>
              <a:rPr lang="en-US" dirty="0"/>
              <a:t> </a:t>
            </a:r>
            <a:r>
              <a:rPr lang="en-US" dirty="0" err="1"/>
              <a:t>ağırlıkları</a:t>
            </a:r>
            <a:r>
              <a:rPr lang="en-US" dirty="0"/>
              <a:t> </a:t>
            </a:r>
            <a:r>
              <a:rPr lang="en-US" dirty="0" err="1"/>
              <a:t>kullanır</a:t>
            </a:r>
            <a:r>
              <a:rPr lang="en-US" dirty="0"/>
              <a:t>.</a:t>
            </a:r>
            <a:endParaRPr lang="tr-TR" dirty="0"/>
          </a:p>
          <a:p>
            <a:r>
              <a:rPr lang="en-US" b="1" dirty="0" err="1"/>
              <a:t>model.eval</a:t>
            </a:r>
            <a:r>
              <a:rPr lang="en-US" b="1" dirty="0"/>
              <a:t>()</a:t>
            </a:r>
            <a:r>
              <a:rPr lang="tr-TR" b="1" dirty="0"/>
              <a:t>: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değerlendirme</a:t>
            </a:r>
            <a:r>
              <a:rPr lang="en-US" dirty="0"/>
              <a:t> </a:t>
            </a:r>
            <a:r>
              <a:rPr lang="en-US" dirty="0" err="1"/>
              <a:t>moduna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tr-TR" dirty="0"/>
              <a:t>.</a:t>
            </a:r>
            <a:endParaRPr lang="en-US" b="1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2AA0789-C7C6-8999-E66D-6C82240CB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397" y="2670366"/>
            <a:ext cx="7954485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609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E7410A3-26F2-9874-CE15-59447D1C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DeepLabV3+ </a:t>
            </a:r>
            <a:r>
              <a:rPr lang="tr-TR" dirty="0"/>
              <a:t>İle Arka Plan Kaldırma İşlemi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A69E6A-BF89-B136-5272-510D96C02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51408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 startAt="3"/>
            </a:pPr>
            <a:r>
              <a:rPr lang="tr-TR" b="1" dirty="0"/>
              <a:t>Görüntüyü yüklemek:</a:t>
            </a:r>
          </a:p>
          <a:p>
            <a:pPr>
              <a:buFont typeface="+mj-lt"/>
              <a:buAutoNum type="arabicPeriod" startAt="3"/>
            </a:pPr>
            <a:endParaRPr lang="tr-TR" dirty="0"/>
          </a:p>
          <a:p>
            <a:pPr>
              <a:buFont typeface="+mj-lt"/>
              <a:buAutoNum type="arabicPeriod" startAt="3"/>
            </a:pPr>
            <a:endParaRPr lang="tr-TR" dirty="0"/>
          </a:p>
          <a:p>
            <a:pPr>
              <a:buFont typeface="+mj-lt"/>
              <a:buAutoNum type="arabicPeriod" startAt="3"/>
            </a:pPr>
            <a:endParaRPr lang="tr-TR" dirty="0"/>
          </a:p>
          <a:p>
            <a:pPr>
              <a:buFont typeface="+mj-lt"/>
              <a:buAutoNum type="arabicPeriod" startAt="3"/>
            </a:pPr>
            <a:endParaRPr lang="tr-TR" dirty="0"/>
          </a:p>
          <a:p>
            <a:pPr>
              <a:buFont typeface="+mj-lt"/>
              <a:buAutoNum type="arabicPeriod" startAt="3"/>
            </a:pPr>
            <a:endParaRPr lang="tr-TR" dirty="0"/>
          </a:p>
          <a:p>
            <a:r>
              <a:rPr lang="tr-TR" b="1" dirty="0"/>
              <a:t>Görüntü Yükleme ve Boyutlandırma:</a:t>
            </a:r>
            <a:r>
              <a:rPr lang="tr-TR" dirty="0"/>
              <a:t> Resim dosyası açılır, RGB formatına dönüştürülür.</a:t>
            </a:r>
          </a:p>
          <a:p>
            <a:r>
              <a:rPr lang="tr-TR" b="1" dirty="0"/>
              <a:t>Görüntü Dönüşümü: </a:t>
            </a:r>
            <a:r>
              <a:rPr lang="tr-TR" dirty="0"/>
              <a:t>Görüntü, </a:t>
            </a:r>
            <a:r>
              <a:rPr lang="tr-TR" dirty="0" err="1"/>
              <a:t>PyTorch'un</a:t>
            </a:r>
            <a:r>
              <a:rPr lang="tr-TR" dirty="0"/>
              <a:t> işleyebileceği tensör formatına dönüştürülür ve normalizasyon yapılır (</a:t>
            </a:r>
            <a:r>
              <a:rPr lang="tr-TR" dirty="0" err="1"/>
              <a:t>ImageNet</a:t>
            </a:r>
            <a:r>
              <a:rPr lang="tr-TR" dirty="0"/>
              <a:t> ile uyumlu hale gelir).</a:t>
            </a:r>
          </a:p>
          <a:p>
            <a:r>
              <a:rPr lang="tr-TR" b="1" dirty="0"/>
              <a:t>Cihaza Taşıma: </a:t>
            </a:r>
            <a:r>
              <a:rPr lang="tr-TR" dirty="0"/>
              <a:t>Görüntü tensörü uygun cihazda (CPU/GPU) işlem yapabilmesi için taşınır.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97C6DC7-1161-33D2-CC4D-0436C973E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40" y="2588749"/>
            <a:ext cx="8614544" cy="18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67956"/>
      </p:ext>
    </p:extLst>
  </p:cSld>
  <p:clrMapOvr>
    <a:masterClrMapping/>
  </p:clrMapOvr>
</p:sld>
</file>

<file path=ppt/theme/theme1.xml><?xml version="1.0" encoding="utf-8"?>
<a:theme xmlns:a="http://schemas.openxmlformats.org/drawingml/2006/main" name="Duman">
  <a:themeElements>
    <a:clrScheme name="Duma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Duma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uma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TM02892315[[fn=Duman]]</Template>
  <TotalTime>358</TotalTime>
  <Words>715</Words>
  <Application>Microsoft Office PowerPoint</Application>
  <PresentationFormat>Geniş ekran</PresentationFormat>
  <Paragraphs>91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21" baseType="lpstr">
      <vt:lpstr>Arial</vt:lpstr>
      <vt:lpstr>Century Gothic</vt:lpstr>
      <vt:lpstr>DeepSeek-CJK-patch</vt:lpstr>
      <vt:lpstr>Google Sans</vt:lpstr>
      <vt:lpstr>Wingdings 3</vt:lpstr>
      <vt:lpstr>Duman</vt:lpstr>
      <vt:lpstr>ARKA PLAN KALDIRMA ARACI</vt:lpstr>
      <vt:lpstr>Arka Plan Kaldırma Nedir?</vt:lpstr>
      <vt:lpstr>Arka Plan Kaldırmada Kullanılan Yöntemler</vt:lpstr>
      <vt:lpstr>DeepLabV3+ Mimarisi</vt:lpstr>
      <vt:lpstr>DeepLabV3+ Mimarisi: Encoder-Decoder Yapısı</vt:lpstr>
      <vt:lpstr>DeepLabV3+ İçin Segmentasyon Yapabildiği Sınıflar</vt:lpstr>
      <vt:lpstr>DeepLabV3+ İle Arka Plan Kaldırma İşlemi</vt:lpstr>
      <vt:lpstr>DeepLabV3+ İle Arka Plan Kaldırma İşlemi</vt:lpstr>
      <vt:lpstr>DeepLabV3+ İle Arka Plan Kaldırma İşlemi</vt:lpstr>
      <vt:lpstr>DeepLabV3+ İle Arka Plan Kaldırma İşlemi</vt:lpstr>
      <vt:lpstr>DeepLabV3+ İle Arka Plan Kaldırma İşlemi</vt:lpstr>
      <vt:lpstr>DeepLabV3+ İle Arka Plan Kaldırma İşlemi</vt:lpstr>
      <vt:lpstr>DeepLabV3+ İle Arka Plan Kaldırma İşlemi</vt:lpstr>
      <vt:lpstr>DeepLabV3+ İle Arka Plan Kaldırma İşlemi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BİLAL ÇİFÇİ</dc:creator>
  <cp:lastModifiedBy>BİLAL ÇİFÇİ</cp:lastModifiedBy>
  <cp:revision>3</cp:revision>
  <dcterms:created xsi:type="dcterms:W3CDTF">2025-04-27T01:02:46Z</dcterms:created>
  <dcterms:modified xsi:type="dcterms:W3CDTF">2025-04-27T07:01:06Z</dcterms:modified>
</cp:coreProperties>
</file>