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D81E-3159-45EC-99AF-08ABC32E5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AB38297-4331-40ED-9531-963F08170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CDA5843-623C-4E01-93C9-26CEFCD4FE56}"/>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5" name="Footer Placeholder 4">
            <a:extLst>
              <a:ext uri="{FF2B5EF4-FFF2-40B4-BE49-F238E27FC236}">
                <a16:creationId xmlns:a16="http://schemas.microsoft.com/office/drawing/2014/main" id="{2E927DA4-2CED-4D89-96C2-0561B1A5CC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593728-2533-4CC8-B5D6-1A3B6AC36AD1}"/>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112892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7BEF-1AF7-4B88-938E-C721AA9BFAD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346EABA-01DD-4112-AAA3-E22D27CD0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E57D71-6319-44A4-8BFA-94638E5511E8}"/>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5" name="Footer Placeholder 4">
            <a:extLst>
              <a:ext uri="{FF2B5EF4-FFF2-40B4-BE49-F238E27FC236}">
                <a16:creationId xmlns:a16="http://schemas.microsoft.com/office/drawing/2014/main" id="{12F6AC92-207E-44C3-A264-149F0211C3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EA3E00-5B83-4E3C-8D77-D443007F248A}"/>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256474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288F3-7D81-4066-BCAB-BE8DB383CC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D1DA57F-C8F0-4330-8226-0001DC8F1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08F767-FA01-434E-90DB-B70E92EE0ED7}"/>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5" name="Footer Placeholder 4">
            <a:extLst>
              <a:ext uri="{FF2B5EF4-FFF2-40B4-BE49-F238E27FC236}">
                <a16:creationId xmlns:a16="http://schemas.microsoft.com/office/drawing/2014/main" id="{04E96E7E-FFBF-4189-93A2-217218FB3A9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169031-A506-4ADB-8ED0-6AAAEEAD50A6}"/>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70771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AF1F-1F21-490E-9ED0-3EB52D26192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99421A2-9332-43A5-B4B2-DB28EE6D9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F23FB74-DE4C-4984-97D9-33B3B78A6B94}"/>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5" name="Footer Placeholder 4">
            <a:extLst>
              <a:ext uri="{FF2B5EF4-FFF2-40B4-BE49-F238E27FC236}">
                <a16:creationId xmlns:a16="http://schemas.microsoft.com/office/drawing/2014/main" id="{033BE43C-EF9E-44BA-8AF9-B43B5F97D8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AA27CEF-46EC-4EA7-8BBD-5D3E3D41331E}"/>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104418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FA54-6DD3-48F1-BEF5-A91C7ED57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51C9048-5FDA-47B1-8DE4-125D8F43F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89F35-CCB9-4A36-907F-F9ECD5647801}"/>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5" name="Footer Placeholder 4">
            <a:extLst>
              <a:ext uri="{FF2B5EF4-FFF2-40B4-BE49-F238E27FC236}">
                <a16:creationId xmlns:a16="http://schemas.microsoft.com/office/drawing/2014/main" id="{3DAF7953-97C1-4398-9139-8FD8BFF920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DCDE7B-DA9B-406C-97B0-FF1D416701D3}"/>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119817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79A1-6FB1-4E4F-ABF8-8070E624D1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052D1F-27C9-4A32-8502-1A6FCE8208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0826E02-EBC8-439F-BF2F-5461EAE3B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0B918FE-50CB-43E3-9740-4868F0B1D434}"/>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6" name="Footer Placeholder 5">
            <a:extLst>
              <a:ext uri="{FF2B5EF4-FFF2-40B4-BE49-F238E27FC236}">
                <a16:creationId xmlns:a16="http://schemas.microsoft.com/office/drawing/2014/main" id="{68D7CC09-6559-473D-AACD-E7B9A422EE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82467E-4BD7-4A8A-BBC3-27E3B5EE57EF}"/>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136676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42FC-ED94-4482-B0E3-77715305BE6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D22A06F-8CD1-4157-9C29-FF7785453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A2FF0-7491-4617-9953-8590B207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060FC4C-1A56-48FE-A2AE-4C061FF43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1F6A8-2217-43CA-8EC7-538EB7C1F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8023E35-C42A-4E49-9A21-820C424CD4FB}"/>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8" name="Footer Placeholder 7">
            <a:extLst>
              <a:ext uri="{FF2B5EF4-FFF2-40B4-BE49-F238E27FC236}">
                <a16:creationId xmlns:a16="http://schemas.microsoft.com/office/drawing/2014/main" id="{A828C471-5A2D-467F-99BF-E6C46AA207A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4819687-BF21-4067-ADD3-8EB78FEDE67A}"/>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253334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9182-3F13-4E68-9B46-21095AB6C63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BAD7137-7A11-4079-866F-5E4450883A20}"/>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4" name="Footer Placeholder 3">
            <a:extLst>
              <a:ext uri="{FF2B5EF4-FFF2-40B4-BE49-F238E27FC236}">
                <a16:creationId xmlns:a16="http://schemas.microsoft.com/office/drawing/2014/main" id="{8655DF5B-B1E4-49FF-ABF4-4FAD59DAC8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E05351-D8A4-4936-9BFC-0A11E444300C}"/>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18475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A9995-812E-4774-BACC-474985864E23}"/>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3" name="Footer Placeholder 2">
            <a:extLst>
              <a:ext uri="{FF2B5EF4-FFF2-40B4-BE49-F238E27FC236}">
                <a16:creationId xmlns:a16="http://schemas.microsoft.com/office/drawing/2014/main" id="{68B4C140-49FE-4DF3-A315-4B39E239824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D250409-CDE6-47D8-BBC9-0E736A246586}"/>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150592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0F93-2CD8-423B-AF54-F23AB5B5A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5A29DE0-7D09-4827-B1CB-42CEF8821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2CFF5F0-28B8-4A7E-821A-250295867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F1531-6597-4016-93BC-80235ABB031C}"/>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6" name="Footer Placeholder 5">
            <a:extLst>
              <a:ext uri="{FF2B5EF4-FFF2-40B4-BE49-F238E27FC236}">
                <a16:creationId xmlns:a16="http://schemas.microsoft.com/office/drawing/2014/main" id="{922134F8-C7E1-46DE-ADB2-6F0BC1EF83A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E2A25B5-AFC6-4F07-BD74-25E53AA52B90}"/>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330313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40AF-8941-45AE-B0CD-D159234B9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7FA1471-D231-473A-957E-9B1441B5A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5C61D6-3117-44F4-A982-19700AE10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68BB8-8C2A-45C4-A1AB-6A96FD1D3C06}"/>
              </a:ext>
            </a:extLst>
          </p:cNvPr>
          <p:cNvSpPr>
            <a:spLocks noGrp="1"/>
          </p:cNvSpPr>
          <p:nvPr>
            <p:ph type="dt" sz="half" idx="10"/>
          </p:nvPr>
        </p:nvSpPr>
        <p:spPr/>
        <p:txBody>
          <a:bodyPr/>
          <a:lstStyle/>
          <a:p>
            <a:fld id="{8E2619E3-12E9-433B-9834-BA585B9F1710}" type="datetimeFigureOut">
              <a:rPr lang="en-AU" smtClean="0"/>
              <a:t>7/01/2021</a:t>
            </a:fld>
            <a:endParaRPr lang="en-AU"/>
          </a:p>
        </p:txBody>
      </p:sp>
      <p:sp>
        <p:nvSpPr>
          <p:cNvPr id="6" name="Footer Placeholder 5">
            <a:extLst>
              <a:ext uri="{FF2B5EF4-FFF2-40B4-BE49-F238E27FC236}">
                <a16:creationId xmlns:a16="http://schemas.microsoft.com/office/drawing/2014/main" id="{242CD804-88B9-4734-B5A3-B871D71A00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3FABE9-58D5-4081-98B2-9BD443BC012E}"/>
              </a:ext>
            </a:extLst>
          </p:cNvPr>
          <p:cNvSpPr>
            <a:spLocks noGrp="1"/>
          </p:cNvSpPr>
          <p:nvPr>
            <p:ph type="sldNum" sz="quarter" idx="12"/>
          </p:nvPr>
        </p:nvSpPr>
        <p:spPr/>
        <p:txBody>
          <a:bodyPr/>
          <a:lstStyle/>
          <a:p>
            <a:fld id="{E00C68C2-AAF7-4968-95A7-E581172ADEE2}" type="slidenum">
              <a:rPr lang="en-AU" smtClean="0"/>
              <a:t>‹#›</a:t>
            </a:fld>
            <a:endParaRPr lang="en-AU"/>
          </a:p>
        </p:txBody>
      </p:sp>
    </p:spTree>
    <p:extLst>
      <p:ext uri="{BB962C8B-B14F-4D97-AF65-F5344CB8AC3E}">
        <p14:creationId xmlns:p14="http://schemas.microsoft.com/office/powerpoint/2010/main" val="360478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9D99D-B52B-4E5F-A090-3C3791085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98A4037-B432-4D97-B5BA-8C9EC8B67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F6FA8F-A7B8-4678-B1B2-12BEF904E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619E3-12E9-433B-9834-BA585B9F1710}" type="datetimeFigureOut">
              <a:rPr lang="en-AU" smtClean="0"/>
              <a:t>7/01/2021</a:t>
            </a:fld>
            <a:endParaRPr lang="en-AU"/>
          </a:p>
        </p:txBody>
      </p:sp>
      <p:sp>
        <p:nvSpPr>
          <p:cNvPr id="5" name="Footer Placeholder 4">
            <a:extLst>
              <a:ext uri="{FF2B5EF4-FFF2-40B4-BE49-F238E27FC236}">
                <a16:creationId xmlns:a16="http://schemas.microsoft.com/office/drawing/2014/main" id="{9AD25592-5DE0-4052-AEA4-867C3D571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305FD72-799E-4A57-BA1B-54CF8CA92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C68C2-AAF7-4968-95A7-E581172ADEE2}" type="slidenum">
              <a:rPr lang="en-AU" smtClean="0"/>
              <a:t>‹#›</a:t>
            </a:fld>
            <a:endParaRPr lang="en-AU"/>
          </a:p>
        </p:txBody>
      </p:sp>
    </p:spTree>
    <p:extLst>
      <p:ext uri="{BB962C8B-B14F-4D97-AF65-F5344CB8AC3E}">
        <p14:creationId xmlns:p14="http://schemas.microsoft.com/office/powerpoint/2010/main" val="2206655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atthewproctor.com/australian_postcod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A2217E6-9857-45C4-8C6C-DD4AB57412B4}"/>
              </a:ext>
            </a:extLst>
          </p:cNvPr>
          <p:cNvSpPr/>
          <p:nvPr/>
        </p:nvSpPr>
        <p:spPr>
          <a:xfrm>
            <a:off x="0" y="4064000"/>
            <a:ext cx="12192000" cy="279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00"/>
              </a:highlight>
            </a:endParaRPr>
          </a:p>
        </p:txBody>
      </p:sp>
      <p:sp>
        <p:nvSpPr>
          <p:cNvPr id="2" name="Title 1">
            <a:extLst>
              <a:ext uri="{FF2B5EF4-FFF2-40B4-BE49-F238E27FC236}">
                <a16:creationId xmlns:a16="http://schemas.microsoft.com/office/drawing/2014/main" id="{B4971B4A-1B01-4D4F-9370-21D5B5D1A934}"/>
              </a:ext>
            </a:extLst>
          </p:cNvPr>
          <p:cNvSpPr>
            <a:spLocks noGrp="1"/>
          </p:cNvSpPr>
          <p:nvPr>
            <p:ph type="ctrTitle"/>
          </p:nvPr>
        </p:nvSpPr>
        <p:spPr>
          <a:xfrm>
            <a:off x="1338261" y="1896269"/>
            <a:ext cx="9144000" cy="1655762"/>
          </a:xfrm>
        </p:spPr>
        <p:txBody>
          <a:bodyPr>
            <a:normAutofit/>
          </a:bodyPr>
          <a:lstStyle/>
          <a:p>
            <a:r>
              <a:rPr lang="en-AU" sz="3600" b="1"/>
              <a:t>Coursera Capstone Project</a:t>
            </a:r>
            <a:br>
              <a:rPr lang="en-AU" sz="3600"/>
            </a:br>
            <a:br>
              <a:rPr lang="en-AU" sz="3600"/>
            </a:br>
            <a:r>
              <a:rPr lang="en-AU" sz="2800"/>
              <a:t>The Battle of Neighbourhoods</a:t>
            </a:r>
            <a:endParaRPr lang="en-AU" dirty="0"/>
          </a:p>
        </p:txBody>
      </p:sp>
      <p:sp>
        <p:nvSpPr>
          <p:cNvPr id="3" name="Subtitle 2">
            <a:extLst>
              <a:ext uri="{FF2B5EF4-FFF2-40B4-BE49-F238E27FC236}">
                <a16:creationId xmlns:a16="http://schemas.microsoft.com/office/drawing/2014/main" id="{8F1EBCE5-250D-4B03-AC6B-4D778AD28350}"/>
              </a:ext>
            </a:extLst>
          </p:cNvPr>
          <p:cNvSpPr>
            <a:spLocks noGrp="1"/>
          </p:cNvSpPr>
          <p:nvPr>
            <p:ph type="subTitle" idx="1"/>
          </p:nvPr>
        </p:nvSpPr>
        <p:spPr>
          <a:xfrm>
            <a:off x="1485897" y="4931728"/>
            <a:ext cx="8848725" cy="1123950"/>
          </a:xfrm>
        </p:spPr>
        <p:txBody>
          <a:bodyPr/>
          <a:lstStyle/>
          <a:p>
            <a:r>
              <a:rPr lang="en-AU" b="1" dirty="0">
                <a:solidFill>
                  <a:schemeClr val="bg1"/>
                </a:solidFill>
              </a:rPr>
              <a:t>Submitted by:</a:t>
            </a:r>
            <a:endParaRPr lang="en-AU" dirty="0">
              <a:solidFill>
                <a:schemeClr val="bg1"/>
              </a:solidFill>
            </a:endParaRPr>
          </a:p>
          <a:p>
            <a:r>
              <a:rPr lang="en-AU" b="1" dirty="0">
                <a:solidFill>
                  <a:schemeClr val="bg1"/>
                </a:solidFill>
              </a:rPr>
              <a:t>Muhammad Bilal</a:t>
            </a:r>
            <a:endParaRPr lang="en-AU" dirty="0">
              <a:solidFill>
                <a:schemeClr val="bg1"/>
              </a:solidFill>
            </a:endParaRPr>
          </a:p>
          <a:p>
            <a:endParaRPr lang="en-AU" dirty="0"/>
          </a:p>
        </p:txBody>
      </p:sp>
      <p:pic>
        <p:nvPicPr>
          <p:cNvPr id="4" name="Picture 3">
            <a:extLst>
              <a:ext uri="{FF2B5EF4-FFF2-40B4-BE49-F238E27FC236}">
                <a16:creationId xmlns:a16="http://schemas.microsoft.com/office/drawing/2014/main" id="{CE60037E-E2FB-4A82-BAE5-5433CE03E6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9498" y="802322"/>
            <a:ext cx="4581525" cy="1024255"/>
          </a:xfrm>
          <a:prstGeom prst="rect">
            <a:avLst/>
          </a:prstGeom>
          <a:noFill/>
          <a:ln>
            <a:noFill/>
          </a:ln>
        </p:spPr>
      </p:pic>
    </p:spTree>
    <p:extLst>
      <p:ext uri="{BB962C8B-B14F-4D97-AF65-F5344CB8AC3E}">
        <p14:creationId xmlns:p14="http://schemas.microsoft.com/office/powerpoint/2010/main" val="33850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32F-781E-4134-B14F-CD2CFF28B4D9}"/>
              </a:ext>
            </a:extLst>
          </p:cNvPr>
          <p:cNvSpPr>
            <a:spLocks noGrp="1"/>
          </p:cNvSpPr>
          <p:nvPr>
            <p:ph type="title"/>
          </p:nvPr>
        </p:nvSpPr>
        <p:spPr/>
        <p:txBody>
          <a:bodyPr/>
          <a:lstStyle/>
          <a:p>
            <a:r>
              <a:rPr lang="en-AU" b="1" dirty="0"/>
              <a:t>Ten most common venues in suburbs</a:t>
            </a:r>
            <a:endParaRPr lang="en-AU" dirty="0"/>
          </a:p>
        </p:txBody>
      </p:sp>
      <p:pic>
        <p:nvPicPr>
          <p:cNvPr id="4" name="Content Placeholder 3">
            <a:extLst>
              <a:ext uri="{FF2B5EF4-FFF2-40B4-BE49-F238E27FC236}">
                <a16:creationId xmlns:a16="http://schemas.microsoft.com/office/drawing/2014/main" id="{83ED9B42-9B0E-44FB-8703-34EBDDE7D1E0}"/>
              </a:ext>
            </a:extLst>
          </p:cNvPr>
          <p:cNvPicPr>
            <a:picLocks noGrp="1"/>
          </p:cNvPicPr>
          <p:nvPr>
            <p:ph idx="1"/>
          </p:nvPr>
        </p:nvPicPr>
        <p:blipFill>
          <a:blip r:embed="rId2"/>
          <a:stretch>
            <a:fillRect/>
          </a:stretch>
        </p:blipFill>
        <p:spPr>
          <a:xfrm>
            <a:off x="838200" y="2032000"/>
            <a:ext cx="10734040" cy="3789679"/>
          </a:xfrm>
          <a:prstGeom prst="rect">
            <a:avLst/>
          </a:prstGeom>
        </p:spPr>
      </p:pic>
    </p:spTree>
    <p:extLst>
      <p:ext uri="{BB962C8B-B14F-4D97-AF65-F5344CB8AC3E}">
        <p14:creationId xmlns:p14="http://schemas.microsoft.com/office/powerpoint/2010/main" val="409309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59E384-D891-4274-BA84-6AD8A60AF737}"/>
              </a:ext>
            </a:extLst>
          </p:cNvPr>
          <p:cNvPicPr/>
          <p:nvPr/>
        </p:nvPicPr>
        <p:blipFill rotWithShape="1">
          <a:blip r:embed="rId2"/>
          <a:srcRect t="7025"/>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589E010-7E0B-4C3A-A02B-77FF2CAA7BC1}"/>
              </a:ext>
            </a:extLst>
          </p:cNvPr>
          <p:cNvSpPr>
            <a:spLocks noGrp="1"/>
          </p:cNvSpPr>
          <p:nvPr>
            <p:ph type="title"/>
          </p:nvPr>
        </p:nvSpPr>
        <p:spPr>
          <a:xfrm>
            <a:off x="709448" y="1913950"/>
            <a:ext cx="4204137" cy="1342754"/>
          </a:xfrm>
        </p:spPr>
        <p:txBody>
          <a:bodyPr>
            <a:normAutofit/>
          </a:bodyPr>
          <a:lstStyle/>
          <a:p>
            <a:pPr algn="ctr"/>
            <a:r>
              <a:rPr lang="en-AU" sz="3600" b="1"/>
              <a:t>Cluster Analysis</a:t>
            </a:r>
            <a:endParaRPr lang="en-AU" sz="3600"/>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7D1731-3BD0-4010-AF7A-9B87D827BD8A}"/>
              </a:ext>
            </a:extLst>
          </p:cNvPr>
          <p:cNvSpPr>
            <a:spLocks noGrp="1"/>
          </p:cNvSpPr>
          <p:nvPr>
            <p:ph idx="1"/>
          </p:nvPr>
        </p:nvSpPr>
        <p:spPr>
          <a:xfrm>
            <a:off x="525516" y="3417573"/>
            <a:ext cx="4593021" cy="2619839"/>
          </a:xfrm>
        </p:spPr>
        <p:txBody>
          <a:bodyPr anchor="ctr">
            <a:normAutofit/>
          </a:bodyPr>
          <a:lstStyle/>
          <a:p>
            <a:r>
              <a:rPr lang="en-AU" sz="1800"/>
              <a:t>A cluster analysis is done using Scikit-learn library of Python.</a:t>
            </a:r>
          </a:p>
          <a:p>
            <a:r>
              <a:rPr lang="en-AU" sz="1800"/>
              <a:t>Four clusters are developed by clustering the suburbs based on list of venues.</a:t>
            </a:r>
          </a:p>
          <a:p>
            <a:r>
              <a:rPr lang="en-AU" sz="1800"/>
              <a:t>Displayed clustered on map.</a:t>
            </a:r>
          </a:p>
          <a:p>
            <a:endParaRPr lang="en-AU" sz="1800"/>
          </a:p>
        </p:txBody>
      </p:sp>
    </p:spTree>
    <p:extLst>
      <p:ext uri="{BB962C8B-B14F-4D97-AF65-F5344CB8AC3E}">
        <p14:creationId xmlns:p14="http://schemas.microsoft.com/office/powerpoint/2010/main" val="196525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16E36-6945-498B-BC86-B79158C419AD}"/>
              </a:ext>
            </a:extLst>
          </p:cNvPr>
          <p:cNvSpPr>
            <a:spLocks noGrp="1"/>
          </p:cNvSpPr>
          <p:nvPr>
            <p:ph type="title"/>
          </p:nvPr>
        </p:nvSpPr>
        <p:spPr>
          <a:xfrm>
            <a:off x="1155557" y="649674"/>
            <a:ext cx="4284420" cy="1687143"/>
          </a:xfrm>
        </p:spPr>
        <p:txBody>
          <a:bodyPr anchor="t">
            <a:normAutofit/>
          </a:bodyPr>
          <a:lstStyle/>
          <a:p>
            <a:r>
              <a:rPr lang="en-AU" sz="3700" b="1">
                <a:solidFill>
                  <a:schemeClr val="bg1"/>
                </a:solidFill>
              </a:rPr>
              <a:t>Suburbs having a Thai restaurant in their venues</a:t>
            </a:r>
            <a:endParaRPr lang="en-AU" sz="370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5D637-07F9-47E7-B229-D6E9D0923651}"/>
              </a:ext>
            </a:extLst>
          </p:cNvPr>
          <p:cNvSpPr>
            <a:spLocks noGrp="1"/>
          </p:cNvSpPr>
          <p:nvPr>
            <p:ph idx="1"/>
          </p:nvPr>
        </p:nvSpPr>
        <p:spPr>
          <a:xfrm>
            <a:off x="6752022" y="849338"/>
            <a:ext cx="4293299" cy="1487480"/>
          </a:xfrm>
        </p:spPr>
        <p:txBody>
          <a:bodyPr>
            <a:normAutofit/>
          </a:bodyPr>
          <a:lstStyle/>
          <a:p>
            <a:r>
              <a:rPr lang="en-AU" sz="1600" dirty="0"/>
              <a:t>All the suburbs having Thai restaurants are falling in cluster 1.</a:t>
            </a:r>
          </a:p>
          <a:p>
            <a:r>
              <a:rPr lang="en-AU" sz="1600" dirty="0"/>
              <a:t>There are 19 suburbs having a Thai restaurant in the ten most common venues.</a:t>
            </a:r>
          </a:p>
          <a:p>
            <a:endParaRPr lang="en-AU" sz="1600" dirty="0"/>
          </a:p>
        </p:txBody>
      </p:sp>
      <p:pic>
        <p:nvPicPr>
          <p:cNvPr id="4" name="Picture 3">
            <a:extLst>
              <a:ext uri="{FF2B5EF4-FFF2-40B4-BE49-F238E27FC236}">
                <a16:creationId xmlns:a16="http://schemas.microsoft.com/office/drawing/2014/main" id="{BAA06E41-2C4F-4B98-9E69-A72B710FF2BD}"/>
              </a:ext>
            </a:extLst>
          </p:cNvPr>
          <p:cNvPicPr/>
          <p:nvPr/>
        </p:nvPicPr>
        <p:blipFill rotWithShape="1">
          <a:blip r:embed="rId2"/>
          <a:srcRect r="-2" b="16318"/>
          <a:stretch/>
        </p:blipFill>
        <p:spPr>
          <a:xfrm>
            <a:off x="1155556" y="2631774"/>
            <a:ext cx="9889765" cy="3579308"/>
          </a:xfrm>
          <a:prstGeom prst="rect">
            <a:avLst/>
          </a:prstGeom>
        </p:spPr>
      </p:pic>
    </p:spTree>
    <p:extLst>
      <p:ext uri="{BB962C8B-B14F-4D97-AF65-F5344CB8AC3E}">
        <p14:creationId xmlns:p14="http://schemas.microsoft.com/office/powerpoint/2010/main" val="363139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26BD9-4972-4B39-8F72-72E0191522EF}"/>
              </a:ext>
            </a:extLst>
          </p:cNvPr>
          <p:cNvSpPr>
            <a:spLocks noGrp="1"/>
          </p:cNvSpPr>
          <p:nvPr>
            <p:ph type="title"/>
          </p:nvPr>
        </p:nvSpPr>
        <p:spPr>
          <a:xfrm>
            <a:off x="838200" y="4100804"/>
            <a:ext cx="4391024" cy="1907884"/>
          </a:xfrm>
        </p:spPr>
        <p:txBody>
          <a:bodyPr anchor="t">
            <a:normAutofit/>
          </a:bodyPr>
          <a:lstStyle/>
          <a:p>
            <a:r>
              <a:rPr lang="en-AU" sz="4000" b="1">
                <a:solidFill>
                  <a:schemeClr val="bg1"/>
                </a:solidFill>
              </a:rPr>
              <a:t>Finalize the Suburbs</a:t>
            </a:r>
            <a:endParaRPr lang="en-AU" sz="4000">
              <a:solidFill>
                <a:schemeClr val="bg1"/>
              </a:solidFill>
            </a:endParaRPr>
          </a:p>
        </p:txBody>
      </p:sp>
      <p:pic>
        <p:nvPicPr>
          <p:cNvPr id="4" name="Picture 3">
            <a:extLst>
              <a:ext uri="{FF2B5EF4-FFF2-40B4-BE49-F238E27FC236}">
                <a16:creationId xmlns:a16="http://schemas.microsoft.com/office/drawing/2014/main" id="{6ACDAD2B-88FE-440E-A359-BA3474BD637C}"/>
              </a:ext>
            </a:extLst>
          </p:cNvPr>
          <p:cNvPicPr/>
          <p:nvPr/>
        </p:nvPicPr>
        <p:blipFill rotWithShape="1">
          <a:blip r:embed="rId2"/>
          <a:srcRect b="7300"/>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22" name="Group 10">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2" name="Freeform: Shape 11">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2">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12A1A781-F46A-452F-A6D6-FFEAA1CB4D7B}"/>
              </a:ext>
            </a:extLst>
          </p:cNvPr>
          <p:cNvSpPr>
            <a:spLocks noGrp="1"/>
          </p:cNvSpPr>
          <p:nvPr>
            <p:ph idx="1"/>
          </p:nvPr>
        </p:nvSpPr>
        <p:spPr>
          <a:xfrm>
            <a:off x="5664201" y="4197093"/>
            <a:ext cx="5692774" cy="1648849"/>
          </a:xfrm>
        </p:spPr>
        <p:txBody>
          <a:bodyPr>
            <a:normAutofit/>
          </a:bodyPr>
          <a:lstStyle/>
          <a:p>
            <a:r>
              <a:rPr lang="en-AU" sz="2400">
                <a:solidFill>
                  <a:schemeClr val="bg1">
                    <a:alpha val="80000"/>
                  </a:schemeClr>
                </a:solidFill>
              </a:rPr>
              <a:t>There are 10 suburbs having a Thai restaurant is five most common venues.</a:t>
            </a:r>
          </a:p>
          <a:p>
            <a:endParaRPr lang="en-AU" sz="2400">
              <a:solidFill>
                <a:schemeClr val="bg1">
                  <a:alpha val="80000"/>
                </a:schemeClr>
              </a:solidFill>
            </a:endParaRPr>
          </a:p>
        </p:txBody>
      </p:sp>
    </p:spTree>
    <p:extLst>
      <p:ext uri="{BB962C8B-B14F-4D97-AF65-F5344CB8AC3E}">
        <p14:creationId xmlns:p14="http://schemas.microsoft.com/office/powerpoint/2010/main" val="335289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15A9B-2511-4EB9-B47E-0B7BBFFA503D}"/>
              </a:ext>
            </a:extLst>
          </p:cNvPr>
          <p:cNvPicPr>
            <a:picLocks noGrp="1"/>
          </p:cNvPicPr>
          <p:nvPr>
            <p:ph idx="1"/>
          </p:nvPr>
        </p:nvPicPr>
        <p:blipFill rotWithShape="1">
          <a:blip r:embed="rId2"/>
          <a:srcRect b="7408"/>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C48BF34-E1B4-42F7-BEB6-CD6154F7BFAF}"/>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3100" b="1"/>
              <a:t>Suburb having a Thai restaurant in their five most common venues</a:t>
            </a:r>
            <a:endParaRPr lang="en-US" sz="31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44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9A43C-2AE8-4DFB-B7E1-31B167AE3E2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Ranking of Suburbs</a:t>
            </a:r>
            <a:endParaRPr lang="en-US" sz="3600" kern="1200" dirty="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CC8ABD0-8C4A-453E-BC8D-2B5BA2756BC1}"/>
              </a:ext>
            </a:extLst>
          </p:cNvPr>
          <p:cNvGraphicFramePr>
            <a:graphicFrameLocks noGrp="1"/>
          </p:cNvGraphicFramePr>
          <p:nvPr>
            <p:ph idx="1"/>
            <p:extLst>
              <p:ext uri="{D42A27DB-BD31-4B8C-83A1-F6EECF244321}">
                <p14:modId xmlns:p14="http://schemas.microsoft.com/office/powerpoint/2010/main" val="2978394685"/>
              </p:ext>
            </p:extLst>
          </p:nvPr>
        </p:nvGraphicFramePr>
        <p:xfrm>
          <a:off x="5750855" y="1222495"/>
          <a:ext cx="4833624" cy="4410683"/>
        </p:xfrm>
        <a:graphic>
          <a:graphicData uri="http://schemas.openxmlformats.org/drawingml/2006/table">
            <a:tbl>
              <a:tblPr firstRow="1" firstCol="1" bandRow="1">
                <a:tableStyleId>{3B4B98B0-60AC-42C2-AFA5-B58CD77FA1E5}</a:tableStyleId>
              </a:tblPr>
              <a:tblGrid>
                <a:gridCol w="1635365">
                  <a:extLst>
                    <a:ext uri="{9D8B030D-6E8A-4147-A177-3AD203B41FA5}">
                      <a16:colId xmlns:a16="http://schemas.microsoft.com/office/drawing/2014/main" val="1394202376"/>
                    </a:ext>
                  </a:extLst>
                </a:gridCol>
                <a:gridCol w="3198259">
                  <a:extLst>
                    <a:ext uri="{9D8B030D-6E8A-4147-A177-3AD203B41FA5}">
                      <a16:colId xmlns:a16="http://schemas.microsoft.com/office/drawing/2014/main" val="348354509"/>
                    </a:ext>
                  </a:extLst>
                </a:gridCol>
              </a:tblGrid>
              <a:tr h="611713">
                <a:tc>
                  <a:txBody>
                    <a:bodyPr/>
                    <a:lstStyle/>
                    <a:p>
                      <a:pPr>
                        <a:lnSpc>
                          <a:spcPct val="107000"/>
                        </a:lnSpc>
                        <a:spcAft>
                          <a:spcPts val="0"/>
                        </a:spcAft>
                      </a:pPr>
                      <a:r>
                        <a:rPr lang="en-AU" sz="3300" dirty="0">
                          <a:effectLst/>
                        </a:rPr>
                        <a:t>Rank</a:t>
                      </a:r>
                      <a:endParaRPr lang="en-AU" sz="3000" dirty="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tc>
                  <a:txBody>
                    <a:bodyPr/>
                    <a:lstStyle/>
                    <a:p>
                      <a:pPr>
                        <a:lnSpc>
                          <a:spcPct val="107000"/>
                        </a:lnSpc>
                        <a:spcAft>
                          <a:spcPts val="0"/>
                        </a:spcAft>
                      </a:pPr>
                      <a:r>
                        <a:rPr lang="en-AU" sz="3300" dirty="0">
                          <a:effectLst/>
                        </a:rPr>
                        <a:t>Suburb</a:t>
                      </a:r>
                      <a:endParaRPr lang="en-AU" sz="3000" dirty="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extLst>
                  <a:ext uri="{0D108BD9-81ED-4DB2-BD59-A6C34878D82A}">
                    <a16:rowId xmlns:a16="http://schemas.microsoft.com/office/drawing/2014/main" val="3113878412"/>
                  </a:ext>
                </a:extLst>
              </a:tr>
              <a:tr h="611713">
                <a:tc>
                  <a:txBody>
                    <a:bodyPr/>
                    <a:lstStyle/>
                    <a:p>
                      <a:pPr>
                        <a:lnSpc>
                          <a:spcPct val="107000"/>
                        </a:lnSpc>
                        <a:spcAft>
                          <a:spcPts val="0"/>
                        </a:spcAft>
                      </a:pPr>
                      <a:r>
                        <a:rPr lang="en-AU" sz="3300">
                          <a:effectLst/>
                        </a:rPr>
                        <a:t>1.</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tc>
                  <a:txBody>
                    <a:bodyPr/>
                    <a:lstStyle/>
                    <a:p>
                      <a:pPr>
                        <a:lnSpc>
                          <a:spcPct val="107000"/>
                        </a:lnSpc>
                        <a:spcAft>
                          <a:spcPts val="0"/>
                        </a:spcAft>
                      </a:pPr>
                      <a:r>
                        <a:rPr lang="en-AU" sz="3000">
                          <a:effectLst/>
                        </a:rPr>
                        <a:t>DOCKLANDS</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extLst>
                  <a:ext uri="{0D108BD9-81ED-4DB2-BD59-A6C34878D82A}">
                    <a16:rowId xmlns:a16="http://schemas.microsoft.com/office/drawing/2014/main" val="4122433313"/>
                  </a:ext>
                </a:extLst>
              </a:tr>
              <a:tr h="1062419">
                <a:tc>
                  <a:txBody>
                    <a:bodyPr/>
                    <a:lstStyle/>
                    <a:p>
                      <a:pPr>
                        <a:lnSpc>
                          <a:spcPct val="107000"/>
                        </a:lnSpc>
                        <a:spcAft>
                          <a:spcPts val="0"/>
                        </a:spcAft>
                      </a:pPr>
                      <a:r>
                        <a:rPr lang="en-AU" sz="3300">
                          <a:effectLst/>
                        </a:rPr>
                        <a:t>2.</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tc>
                  <a:txBody>
                    <a:bodyPr/>
                    <a:lstStyle/>
                    <a:p>
                      <a:pPr>
                        <a:lnSpc>
                          <a:spcPct val="107000"/>
                        </a:lnSpc>
                        <a:spcAft>
                          <a:spcPts val="0"/>
                        </a:spcAft>
                      </a:pPr>
                      <a:r>
                        <a:rPr lang="en-AU" sz="3000">
                          <a:effectLst/>
                        </a:rPr>
                        <a:t>ALTONA, SEAHOLME</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extLst>
                  <a:ext uri="{0D108BD9-81ED-4DB2-BD59-A6C34878D82A}">
                    <a16:rowId xmlns:a16="http://schemas.microsoft.com/office/drawing/2014/main" val="3297170337"/>
                  </a:ext>
                </a:extLst>
              </a:tr>
              <a:tr h="1062419">
                <a:tc>
                  <a:txBody>
                    <a:bodyPr/>
                    <a:lstStyle/>
                    <a:p>
                      <a:pPr>
                        <a:lnSpc>
                          <a:spcPct val="107000"/>
                        </a:lnSpc>
                        <a:spcAft>
                          <a:spcPts val="0"/>
                        </a:spcAft>
                      </a:pPr>
                      <a:r>
                        <a:rPr lang="en-AU" sz="3300">
                          <a:effectLst/>
                        </a:rPr>
                        <a:t>3.</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tc>
                  <a:txBody>
                    <a:bodyPr/>
                    <a:lstStyle/>
                    <a:p>
                      <a:pPr>
                        <a:lnSpc>
                          <a:spcPct val="107000"/>
                        </a:lnSpc>
                        <a:spcAft>
                          <a:spcPts val="0"/>
                        </a:spcAft>
                      </a:pPr>
                      <a:r>
                        <a:rPr lang="en-AU" sz="3000">
                          <a:effectLst/>
                        </a:rPr>
                        <a:t>ASHBURTON, ASHWOOD</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extLst>
                  <a:ext uri="{0D108BD9-81ED-4DB2-BD59-A6C34878D82A}">
                    <a16:rowId xmlns:a16="http://schemas.microsoft.com/office/drawing/2014/main" val="2030727480"/>
                  </a:ext>
                </a:extLst>
              </a:tr>
              <a:tr h="1062419">
                <a:tc>
                  <a:txBody>
                    <a:bodyPr/>
                    <a:lstStyle/>
                    <a:p>
                      <a:pPr>
                        <a:lnSpc>
                          <a:spcPct val="107000"/>
                        </a:lnSpc>
                        <a:spcAft>
                          <a:spcPts val="0"/>
                        </a:spcAft>
                      </a:pPr>
                      <a:r>
                        <a:rPr lang="en-AU" sz="3300">
                          <a:effectLst/>
                        </a:rPr>
                        <a:t>4.</a:t>
                      </a:r>
                      <a:endParaRPr lang="en-AU" sz="300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tc>
                  <a:txBody>
                    <a:bodyPr/>
                    <a:lstStyle/>
                    <a:p>
                      <a:pPr>
                        <a:lnSpc>
                          <a:spcPct val="107000"/>
                        </a:lnSpc>
                        <a:spcAft>
                          <a:spcPts val="0"/>
                        </a:spcAft>
                      </a:pPr>
                      <a:r>
                        <a:rPr lang="en-AU" sz="3000" dirty="0">
                          <a:effectLst/>
                        </a:rPr>
                        <a:t>MACLEOD, YALLAMBIE</a:t>
                      </a:r>
                      <a:endParaRPr lang="en-AU" sz="3000" dirty="0">
                        <a:effectLst/>
                        <a:latin typeface="Calibri" panose="020F0502020204030204" pitchFamily="34" charset="0"/>
                        <a:ea typeface="Calibri" panose="020F0502020204030204" pitchFamily="34" charset="0"/>
                        <a:cs typeface="Arial" panose="020B0604020202020204" pitchFamily="34" charset="0"/>
                      </a:endParaRPr>
                    </a:p>
                  </a:txBody>
                  <a:tcPr marL="188595" marR="188595" marT="0" marB="0"/>
                </a:tc>
                <a:extLst>
                  <a:ext uri="{0D108BD9-81ED-4DB2-BD59-A6C34878D82A}">
                    <a16:rowId xmlns:a16="http://schemas.microsoft.com/office/drawing/2014/main" val="2410191655"/>
                  </a:ext>
                </a:extLst>
              </a:tr>
            </a:tbl>
          </a:graphicData>
        </a:graphic>
      </p:graphicFrame>
    </p:spTree>
    <p:extLst>
      <p:ext uri="{BB962C8B-B14F-4D97-AF65-F5344CB8AC3E}">
        <p14:creationId xmlns:p14="http://schemas.microsoft.com/office/powerpoint/2010/main" val="375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73154-E6D2-4297-9C6B-DAFEE68F3517}"/>
              </a:ext>
            </a:extLst>
          </p:cNvPr>
          <p:cNvSpPr>
            <a:spLocks noGrp="1"/>
          </p:cNvSpPr>
          <p:nvPr>
            <p:ph type="title"/>
          </p:nvPr>
        </p:nvSpPr>
        <p:spPr>
          <a:xfrm>
            <a:off x="1156851" y="637762"/>
            <a:ext cx="9888496" cy="900131"/>
          </a:xfrm>
        </p:spPr>
        <p:txBody>
          <a:bodyPr anchor="t">
            <a:normAutofit/>
          </a:bodyPr>
          <a:lstStyle/>
          <a:p>
            <a:r>
              <a:rPr lang="en-AU" sz="4000" b="1">
                <a:solidFill>
                  <a:schemeClr val="bg1"/>
                </a:solidFill>
              </a:rPr>
              <a:t>Conclusion</a:t>
            </a:r>
            <a:endParaRPr lang="en-AU"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0BC451-E338-4BED-99C7-401CFB288BD8}"/>
              </a:ext>
            </a:extLst>
          </p:cNvPr>
          <p:cNvSpPr>
            <a:spLocks noGrp="1"/>
          </p:cNvSpPr>
          <p:nvPr>
            <p:ph idx="1"/>
          </p:nvPr>
        </p:nvSpPr>
        <p:spPr>
          <a:xfrm>
            <a:off x="1155548" y="2217343"/>
            <a:ext cx="9880893" cy="3959619"/>
          </a:xfrm>
        </p:spPr>
        <p:txBody>
          <a:bodyPr>
            <a:normAutofit/>
          </a:bodyPr>
          <a:lstStyle/>
          <a:p>
            <a:pPr marL="514350" lvl="0" indent="-514350">
              <a:buFont typeface="+mj-lt"/>
              <a:buAutoNum type="arabicPeriod"/>
            </a:pPr>
            <a:r>
              <a:rPr lang="en-AU" sz="1700"/>
              <a:t>Docklands is ranked first though it has a Thai restaurant a fifth most common venue because it is very near to city center and big businesses have their offices in the city center. People from the other suburbs of the city travel daily to their jobs in the city center. Also, the other most common venues in this suburb are food-related. All these references show that this place has higher customer obtainability.</a:t>
            </a:r>
          </a:p>
          <a:p>
            <a:pPr marL="514350" lvl="0" indent="-514350">
              <a:buFont typeface="+mj-lt"/>
              <a:buAutoNum type="arabicPeriod"/>
            </a:pPr>
            <a:r>
              <a:rPr lang="en-AU" sz="1700"/>
              <a:t>Altona, Seaholme is ranked second because this place has a beach and a seashore. People love to spend their free time on the beach and during their time on the beach, they like to dine outside. This place will provide James a good opportunity to introduce fine dining to the people.</a:t>
            </a:r>
          </a:p>
          <a:p>
            <a:pPr marL="514350" lvl="0" indent="-514350">
              <a:buFont typeface="+mj-lt"/>
              <a:buAutoNum type="arabicPeriod"/>
            </a:pPr>
            <a:r>
              <a:rPr lang="en-AU" sz="1700"/>
              <a:t>Ashburton, Ashwood is ranked third because this place has a Thai restaurant as the first most common venue. This indicates that people in these suburbs love Thai food and would give a try to a new Thai food place.</a:t>
            </a:r>
          </a:p>
          <a:p>
            <a:pPr marL="514350" lvl="0" indent="-514350">
              <a:buFont typeface="+mj-lt"/>
              <a:buAutoNum type="arabicPeriod"/>
            </a:pPr>
            <a:r>
              <a:rPr lang="en-AU" sz="1700"/>
              <a:t>Macleod, Yallambie is ranked fourth because they are making another cluster with  Bundoora, Kingsbury, and Montmorency. This indicates that the Thai population lives around these areas and they love to enjoy their traditional food.</a:t>
            </a:r>
          </a:p>
          <a:p>
            <a:endParaRPr lang="en-AU" sz="1700"/>
          </a:p>
        </p:txBody>
      </p:sp>
    </p:spTree>
    <p:extLst>
      <p:ext uri="{BB962C8B-B14F-4D97-AF65-F5344CB8AC3E}">
        <p14:creationId xmlns:p14="http://schemas.microsoft.com/office/powerpoint/2010/main" val="241994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31EB9-AB30-4EE1-8553-529F0F915E7C}"/>
              </a:ext>
            </a:extLst>
          </p:cNvPr>
          <p:cNvSpPr>
            <a:spLocks noGrp="1"/>
          </p:cNvSpPr>
          <p:nvPr>
            <p:ph type="title"/>
          </p:nvPr>
        </p:nvSpPr>
        <p:spPr>
          <a:xfrm>
            <a:off x="1156851" y="637762"/>
            <a:ext cx="9888496" cy="1520377"/>
          </a:xfrm>
        </p:spPr>
        <p:txBody>
          <a:bodyPr anchor="ctr">
            <a:normAutofit/>
          </a:bodyPr>
          <a:lstStyle/>
          <a:p>
            <a:r>
              <a:rPr lang="en-AU" b="1">
                <a:solidFill>
                  <a:schemeClr val="bg1"/>
                </a:solidFill>
              </a:rPr>
              <a:t>Problem</a:t>
            </a:r>
            <a:endParaRPr lang="en-AU">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CE6078-3866-4183-A7BB-23B380DC81A7}"/>
              </a:ext>
            </a:extLst>
          </p:cNvPr>
          <p:cNvSpPr>
            <a:spLocks noGrp="1"/>
          </p:cNvSpPr>
          <p:nvPr>
            <p:ph idx="1"/>
          </p:nvPr>
        </p:nvSpPr>
        <p:spPr>
          <a:xfrm>
            <a:off x="1155559" y="3100283"/>
            <a:ext cx="9889788" cy="3076679"/>
          </a:xfrm>
        </p:spPr>
        <p:txBody>
          <a:bodyPr>
            <a:normAutofit/>
          </a:bodyPr>
          <a:lstStyle/>
          <a:p>
            <a:r>
              <a:rPr lang="en-AU" sz="2400"/>
              <a:t>James is a very good cook and he specializes in Thai food. </a:t>
            </a:r>
          </a:p>
          <a:p>
            <a:r>
              <a:rPr lang="en-AU" sz="2400"/>
              <a:t>He wants to open a new Thai restaurant in Melbourne city. </a:t>
            </a:r>
          </a:p>
          <a:p>
            <a:r>
              <a:rPr lang="en-AU" sz="2400"/>
              <a:t>There are more than 300 suburbs (Neighbourhoods) in Melbourne city. </a:t>
            </a:r>
          </a:p>
          <a:p>
            <a:r>
              <a:rPr lang="en-AU" sz="2400"/>
              <a:t>James does not know in which suburb he should open his new restaurant, so he has a profitable business.</a:t>
            </a:r>
          </a:p>
          <a:p>
            <a:endParaRPr lang="en-AU" sz="2400"/>
          </a:p>
        </p:txBody>
      </p:sp>
    </p:spTree>
    <p:extLst>
      <p:ext uri="{BB962C8B-B14F-4D97-AF65-F5344CB8AC3E}">
        <p14:creationId xmlns:p14="http://schemas.microsoft.com/office/powerpoint/2010/main" val="66549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0312E2-6232-42F6-8617-DA54ECE2A941}"/>
              </a:ext>
            </a:extLst>
          </p:cNvPr>
          <p:cNvSpPr>
            <a:spLocks noGrp="1"/>
          </p:cNvSpPr>
          <p:nvPr>
            <p:ph type="title"/>
          </p:nvPr>
        </p:nvSpPr>
        <p:spPr>
          <a:xfrm>
            <a:off x="841247" y="978619"/>
            <a:ext cx="3410712" cy="1106424"/>
          </a:xfrm>
        </p:spPr>
        <p:txBody>
          <a:bodyPr>
            <a:normAutofit/>
          </a:bodyPr>
          <a:lstStyle/>
          <a:p>
            <a:r>
              <a:rPr lang="en-AU" sz="2800" b="1"/>
              <a:t>Introduction of Melbourne</a:t>
            </a:r>
            <a:endParaRPr lang="en-AU" sz="2800" dirty="0"/>
          </a:p>
        </p:txBody>
      </p:sp>
      <p:sp>
        <p:nvSpPr>
          <p:cNvPr id="28"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99F80C-1D63-408D-93C8-3D707D06DE92}"/>
              </a:ext>
            </a:extLst>
          </p:cNvPr>
          <p:cNvSpPr>
            <a:spLocks noGrp="1"/>
          </p:cNvSpPr>
          <p:nvPr>
            <p:ph idx="1"/>
          </p:nvPr>
        </p:nvSpPr>
        <p:spPr>
          <a:xfrm>
            <a:off x="841247" y="2359152"/>
            <a:ext cx="3410712" cy="3425043"/>
          </a:xfrm>
        </p:spPr>
        <p:txBody>
          <a:bodyPr>
            <a:normAutofit/>
          </a:bodyPr>
          <a:lstStyle/>
          <a:p>
            <a:r>
              <a:rPr lang="en-AU" sz="1700"/>
              <a:t>Melbourne is one of the world’s most liveable and multicultural cities. </a:t>
            </a:r>
          </a:p>
          <a:p>
            <a:r>
              <a:rPr lang="en-AU" sz="1700"/>
              <a:t>Melbourne is also world-renowned for the quality of its food.</a:t>
            </a:r>
          </a:p>
        </p:txBody>
      </p:sp>
      <p:pic>
        <p:nvPicPr>
          <p:cNvPr id="4" name="Picture 3" descr="Vienna Snatches Melbourne's Crown as World's Most Liveable City - Bloomberg">
            <a:extLst>
              <a:ext uri="{FF2B5EF4-FFF2-40B4-BE49-F238E27FC236}">
                <a16:creationId xmlns:a16="http://schemas.microsoft.com/office/drawing/2014/main" id="{C0850ED6-EB3C-4164-B7A4-9D5E45039E3C}"/>
              </a:ext>
            </a:extLst>
          </p:cNvPr>
          <p:cNvPicPr/>
          <p:nvPr/>
        </p:nvPicPr>
        <p:blipFill rotWithShape="1">
          <a:blip r:embed="rId2">
            <a:extLst>
              <a:ext uri="{28A0092B-C50C-407E-A947-70E740481C1C}">
                <a14:useLocalDpi xmlns:a14="http://schemas.microsoft.com/office/drawing/2010/main" val="0"/>
              </a:ext>
            </a:extLst>
          </a:blip>
          <a:srcRect l="254" r="4041" b="1"/>
          <a:stretch/>
        </p:blipFill>
        <p:spPr bwMode="auto">
          <a:xfrm>
            <a:off x="5124450" y="634382"/>
            <a:ext cx="6657213" cy="5495162"/>
          </a:xfrm>
          <a:prstGeom prst="rect">
            <a:avLst/>
          </a:prstGeom>
          <a:noFill/>
        </p:spPr>
      </p:pic>
    </p:spTree>
    <p:extLst>
      <p:ext uri="{BB962C8B-B14F-4D97-AF65-F5344CB8AC3E}">
        <p14:creationId xmlns:p14="http://schemas.microsoft.com/office/powerpoint/2010/main" val="289692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9DED-A67F-46A2-8A0D-04C24FA7FD24}"/>
              </a:ext>
            </a:extLst>
          </p:cNvPr>
          <p:cNvSpPr>
            <a:spLocks noGrp="1"/>
          </p:cNvSpPr>
          <p:nvPr>
            <p:ph type="title"/>
          </p:nvPr>
        </p:nvSpPr>
        <p:spPr/>
        <p:txBody>
          <a:bodyPr/>
          <a:lstStyle/>
          <a:p>
            <a:r>
              <a:rPr lang="en-AU" b="1" dirty="0"/>
              <a:t>Data acquisition</a:t>
            </a:r>
            <a:endParaRPr lang="en-AU" dirty="0"/>
          </a:p>
        </p:txBody>
      </p:sp>
      <p:sp>
        <p:nvSpPr>
          <p:cNvPr id="3" name="Content Placeholder 2">
            <a:extLst>
              <a:ext uri="{FF2B5EF4-FFF2-40B4-BE49-F238E27FC236}">
                <a16:creationId xmlns:a16="http://schemas.microsoft.com/office/drawing/2014/main" id="{6D43F783-62B8-471F-8168-0F923ECA2DF5}"/>
              </a:ext>
            </a:extLst>
          </p:cNvPr>
          <p:cNvSpPr>
            <a:spLocks noGrp="1"/>
          </p:cNvSpPr>
          <p:nvPr>
            <p:ph idx="1"/>
          </p:nvPr>
        </p:nvSpPr>
        <p:spPr>
          <a:xfrm>
            <a:off x="742950" y="1568450"/>
            <a:ext cx="10515600" cy="4351338"/>
          </a:xfrm>
        </p:spPr>
        <p:txBody>
          <a:bodyPr/>
          <a:lstStyle/>
          <a:p>
            <a:r>
              <a:rPr lang="en-AU" dirty="0"/>
              <a:t>A geographical data about all the suburbs in all the states of Australia is downloaded from the following URL. </a:t>
            </a:r>
            <a:r>
              <a:rPr lang="en-AU" u="sng" dirty="0">
                <a:hlinkClick r:id="rId2"/>
              </a:rPr>
              <a:t>https://www.matthewproctor.com/australian_postcodes</a:t>
            </a:r>
            <a:endParaRPr lang="en-AU" dirty="0"/>
          </a:p>
          <a:p>
            <a:endParaRPr lang="en-AU" dirty="0"/>
          </a:p>
        </p:txBody>
      </p:sp>
      <p:pic>
        <p:nvPicPr>
          <p:cNvPr id="4" name="Picture 3">
            <a:extLst>
              <a:ext uri="{FF2B5EF4-FFF2-40B4-BE49-F238E27FC236}">
                <a16:creationId xmlns:a16="http://schemas.microsoft.com/office/drawing/2014/main" id="{7496B630-59FB-48E8-B893-C782076C8700}"/>
              </a:ext>
            </a:extLst>
          </p:cNvPr>
          <p:cNvPicPr/>
          <p:nvPr/>
        </p:nvPicPr>
        <p:blipFill>
          <a:blip r:embed="rId3"/>
          <a:stretch>
            <a:fillRect/>
          </a:stretch>
        </p:blipFill>
        <p:spPr>
          <a:xfrm>
            <a:off x="742950" y="3101340"/>
            <a:ext cx="10829290" cy="2628900"/>
          </a:xfrm>
          <a:prstGeom prst="rect">
            <a:avLst/>
          </a:prstGeom>
        </p:spPr>
      </p:pic>
    </p:spTree>
    <p:extLst>
      <p:ext uri="{BB962C8B-B14F-4D97-AF65-F5344CB8AC3E}">
        <p14:creationId xmlns:p14="http://schemas.microsoft.com/office/powerpoint/2010/main" val="293114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26B109D-7357-4176-8F0E-47A3ECD1346F}"/>
              </a:ext>
            </a:extLst>
          </p:cNvPr>
          <p:cNvSpPr>
            <a:spLocks noGrp="1"/>
          </p:cNvSpPr>
          <p:nvPr>
            <p:ph type="title"/>
          </p:nvPr>
        </p:nvSpPr>
        <p:spPr>
          <a:xfrm>
            <a:off x="630936" y="684915"/>
            <a:ext cx="4651076" cy="1951075"/>
          </a:xfrm>
          <a:noFill/>
        </p:spPr>
        <p:txBody>
          <a:bodyPr anchor="t">
            <a:normAutofit/>
          </a:bodyPr>
          <a:lstStyle/>
          <a:p>
            <a:r>
              <a:rPr lang="en-AU" sz="4800" b="1">
                <a:solidFill>
                  <a:schemeClr val="bg1"/>
                </a:solidFill>
              </a:rPr>
              <a:t>Data Cleaning</a:t>
            </a:r>
          </a:p>
        </p:txBody>
      </p:sp>
      <p:sp>
        <p:nvSpPr>
          <p:cNvPr id="3" name="Content Placeholder 2">
            <a:extLst>
              <a:ext uri="{FF2B5EF4-FFF2-40B4-BE49-F238E27FC236}">
                <a16:creationId xmlns:a16="http://schemas.microsoft.com/office/drawing/2014/main" id="{870405C3-5C1B-4A3D-8110-8E94F5156908}"/>
              </a:ext>
            </a:extLst>
          </p:cNvPr>
          <p:cNvSpPr>
            <a:spLocks noGrp="1"/>
          </p:cNvSpPr>
          <p:nvPr>
            <p:ph idx="1"/>
          </p:nvPr>
        </p:nvSpPr>
        <p:spPr>
          <a:xfrm>
            <a:off x="5486080" y="684921"/>
            <a:ext cx="5674107" cy="1951087"/>
          </a:xfrm>
          <a:noFill/>
        </p:spPr>
        <p:txBody>
          <a:bodyPr anchor="t">
            <a:normAutofit/>
          </a:bodyPr>
          <a:lstStyle/>
          <a:p>
            <a:r>
              <a:rPr lang="en-AU" sz="1800">
                <a:solidFill>
                  <a:schemeClr val="bg1"/>
                </a:solidFill>
              </a:rPr>
              <a:t>The data is cleaned by dropping the unnecessary columns and filter the data for the state of Victoria.</a:t>
            </a:r>
          </a:p>
          <a:p>
            <a:endParaRPr lang="en-AU" sz="1800">
              <a:solidFill>
                <a:schemeClr val="bg1"/>
              </a:solidFill>
            </a:endParaRPr>
          </a:p>
        </p:txBody>
      </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55DDDC0B-BFE1-47D7-BB60-1C2E5016917D}"/>
              </a:ext>
            </a:extLst>
          </p:cNvPr>
          <p:cNvPicPr/>
          <p:nvPr/>
        </p:nvPicPr>
        <p:blipFill rotWithShape="1">
          <a:blip r:embed="rId2"/>
          <a:srcRect t="1709" r="-1" b="6196"/>
          <a:stretch/>
        </p:blipFill>
        <p:spPr>
          <a:xfrm>
            <a:off x="629638" y="2708781"/>
            <a:ext cx="10848063" cy="3496632"/>
          </a:xfrm>
          <a:prstGeom prst="rect">
            <a:avLst/>
          </a:prstGeom>
        </p:spPr>
      </p:pic>
      <p:grpSp>
        <p:nvGrpSpPr>
          <p:cNvPr id="37" name="Group 3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8" name="Straight Connector 3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326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30195-1272-4B0C-B70B-90BB79C94974}"/>
              </a:ext>
            </a:extLst>
          </p:cNvPr>
          <p:cNvSpPr>
            <a:spLocks noGrp="1"/>
          </p:cNvSpPr>
          <p:nvPr>
            <p:ph type="title"/>
          </p:nvPr>
        </p:nvSpPr>
        <p:spPr>
          <a:xfrm>
            <a:off x="1155557" y="649674"/>
            <a:ext cx="4284420" cy="1687143"/>
          </a:xfrm>
        </p:spPr>
        <p:txBody>
          <a:bodyPr anchor="t">
            <a:normAutofit/>
          </a:bodyPr>
          <a:lstStyle/>
          <a:p>
            <a:r>
              <a:rPr lang="en-AU" b="1">
                <a:solidFill>
                  <a:schemeClr val="bg1"/>
                </a:solidFill>
              </a:rPr>
              <a:t>Melbourne Suburbs</a:t>
            </a: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37381-D3E9-46A5-8616-09EEC419A725}"/>
              </a:ext>
            </a:extLst>
          </p:cNvPr>
          <p:cNvSpPr>
            <a:spLocks noGrp="1"/>
          </p:cNvSpPr>
          <p:nvPr>
            <p:ph idx="1"/>
          </p:nvPr>
        </p:nvSpPr>
        <p:spPr>
          <a:xfrm>
            <a:off x="6752022" y="849338"/>
            <a:ext cx="4293299" cy="1487480"/>
          </a:xfrm>
        </p:spPr>
        <p:txBody>
          <a:bodyPr>
            <a:normAutofit/>
          </a:bodyPr>
          <a:lstStyle/>
          <a:p>
            <a:r>
              <a:rPr lang="en-AU" sz="1600"/>
              <a:t>The Victoria’s geographic data is sorted out to get a data of suburbs exist only in greater Melbourne area.</a:t>
            </a:r>
          </a:p>
          <a:p>
            <a:endParaRPr lang="en-AU" sz="1600"/>
          </a:p>
        </p:txBody>
      </p:sp>
      <p:pic>
        <p:nvPicPr>
          <p:cNvPr id="4" name="Picture 3">
            <a:extLst>
              <a:ext uri="{FF2B5EF4-FFF2-40B4-BE49-F238E27FC236}">
                <a16:creationId xmlns:a16="http://schemas.microsoft.com/office/drawing/2014/main" id="{CA1E14DA-AF7E-4EF9-9B58-A704D0D9DC13}"/>
              </a:ext>
            </a:extLst>
          </p:cNvPr>
          <p:cNvPicPr/>
          <p:nvPr/>
        </p:nvPicPr>
        <p:blipFill rotWithShape="1">
          <a:blip r:embed="rId2"/>
          <a:srcRect l="531" r="-1" b="-1"/>
          <a:stretch/>
        </p:blipFill>
        <p:spPr>
          <a:xfrm>
            <a:off x="1155556" y="2631774"/>
            <a:ext cx="9889765" cy="3579308"/>
          </a:xfrm>
          <a:prstGeom prst="rect">
            <a:avLst/>
          </a:prstGeom>
        </p:spPr>
      </p:pic>
    </p:spTree>
    <p:extLst>
      <p:ext uri="{BB962C8B-B14F-4D97-AF65-F5344CB8AC3E}">
        <p14:creationId xmlns:p14="http://schemas.microsoft.com/office/powerpoint/2010/main" val="31595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223E-3717-4BB3-B9EF-91AA9D4BB46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Melbourne Suburbs on Map</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26EC01AC-2752-480D-A4AC-EE105C938EE9}"/>
              </a:ext>
            </a:extLst>
          </p:cNvPr>
          <p:cNvPicPr>
            <a:picLocks noGrp="1"/>
          </p:cNvPicPr>
          <p:nvPr>
            <p:ph idx="1"/>
          </p:nvPr>
        </p:nvPicPr>
        <p:blipFill rotWithShape="1">
          <a:blip r:embed="rId2"/>
          <a:srcRect l="22033" r="15706"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1181771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0C20-8617-4A3A-86B9-5B71BD684038}"/>
              </a:ext>
            </a:extLst>
          </p:cNvPr>
          <p:cNvSpPr>
            <a:spLocks noGrp="1"/>
          </p:cNvSpPr>
          <p:nvPr>
            <p:ph type="title"/>
          </p:nvPr>
        </p:nvSpPr>
        <p:spPr/>
        <p:txBody>
          <a:bodyPr/>
          <a:lstStyle/>
          <a:p>
            <a:r>
              <a:rPr lang="en-AU" b="1" dirty="0"/>
              <a:t>Top venues in Melbourne suburbs</a:t>
            </a:r>
            <a:endParaRPr lang="en-AU" dirty="0"/>
          </a:p>
        </p:txBody>
      </p:sp>
      <p:sp>
        <p:nvSpPr>
          <p:cNvPr id="3" name="Content Placeholder 2">
            <a:extLst>
              <a:ext uri="{FF2B5EF4-FFF2-40B4-BE49-F238E27FC236}">
                <a16:creationId xmlns:a16="http://schemas.microsoft.com/office/drawing/2014/main" id="{D460FDE3-92FF-4EBA-BCF6-98004E78E2AC}"/>
              </a:ext>
            </a:extLst>
          </p:cNvPr>
          <p:cNvSpPr>
            <a:spLocks noGrp="1"/>
          </p:cNvSpPr>
          <p:nvPr>
            <p:ph idx="1"/>
          </p:nvPr>
        </p:nvSpPr>
        <p:spPr/>
        <p:txBody>
          <a:bodyPr/>
          <a:lstStyle/>
          <a:p>
            <a:r>
              <a:rPr lang="en-AU" dirty="0"/>
              <a:t>A list of venues is fetched by using Foursquare API.</a:t>
            </a:r>
          </a:p>
          <a:p>
            <a:r>
              <a:rPr lang="en-AU" dirty="0"/>
              <a:t>There are 281 different venues in Melbourne city.</a:t>
            </a:r>
          </a:p>
          <a:p>
            <a:pPr marL="0" indent="0">
              <a:buNone/>
            </a:pPr>
            <a:endParaRPr lang="en-AU" dirty="0"/>
          </a:p>
          <a:p>
            <a:endParaRPr lang="en-AU" dirty="0"/>
          </a:p>
        </p:txBody>
      </p:sp>
      <p:pic>
        <p:nvPicPr>
          <p:cNvPr id="4" name="Picture 3">
            <a:extLst>
              <a:ext uri="{FF2B5EF4-FFF2-40B4-BE49-F238E27FC236}">
                <a16:creationId xmlns:a16="http://schemas.microsoft.com/office/drawing/2014/main" id="{045B2941-43A3-4157-8C29-DF2481637331}"/>
              </a:ext>
            </a:extLst>
          </p:cNvPr>
          <p:cNvPicPr/>
          <p:nvPr/>
        </p:nvPicPr>
        <p:blipFill>
          <a:blip r:embed="rId2"/>
          <a:stretch>
            <a:fillRect/>
          </a:stretch>
        </p:blipFill>
        <p:spPr>
          <a:xfrm>
            <a:off x="1200150" y="3221355"/>
            <a:ext cx="9956800" cy="2680970"/>
          </a:xfrm>
          <a:prstGeom prst="rect">
            <a:avLst/>
          </a:prstGeom>
        </p:spPr>
      </p:pic>
    </p:spTree>
    <p:extLst>
      <p:ext uri="{BB962C8B-B14F-4D97-AF65-F5344CB8AC3E}">
        <p14:creationId xmlns:p14="http://schemas.microsoft.com/office/powerpoint/2010/main" val="97201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BA27B-B3DC-4F77-A226-985BF8D1473A}"/>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b="1">
                <a:solidFill>
                  <a:srgbClr val="2C2C2C"/>
                </a:solidFill>
              </a:rPr>
              <a:t>Number of Venues in each suburb</a:t>
            </a:r>
            <a:endParaRPr lang="en-US" sz="3600">
              <a:solidFill>
                <a:srgbClr val="2C2C2C"/>
              </a:solidFill>
            </a:endParaRP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6FCC664-34FB-454C-BA62-9D6EF54F1AC8}"/>
              </a:ext>
            </a:extLst>
          </p:cNvPr>
          <p:cNvPicPr>
            <a:picLocks noGrp="1"/>
          </p:cNvPicPr>
          <p:nvPr>
            <p:ph idx="1"/>
          </p:nvPr>
        </p:nvPicPr>
        <p:blipFill rotWithShape="1">
          <a:blip r:embed="rId2"/>
          <a:srcRect r="10989" b="2"/>
          <a:stretch/>
        </p:blipFill>
        <p:spPr>
          <a:xfrm>
            <a:off x="4062964" y="942538"/>
            <a:ext cx="7163222" cy="4808332"/>
          </a:xfrm>
          <a:prstGeom prst="rect">
            <a:avLst/>
          </a:prstGeom>
          <a:effectLst/>
        </p:spPr>
      </p:pic>
    </p:spTree>
    <p:extLst>
      <p:ext uri="{BB962C8B-B14F-4D97-AF65-F5344CB8AC3E}">
        <p14:creationId xmlns:p14="http://schemas.microsoft.com/office/powerpoint/2010/main" val="137763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550</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Coursera Capstone Project  The Battle of Neighbourhoods</vt:lpstr>
      <vt:lpstr>Problem</vt:lpstr>
      <vt:lpstr>Introduction of Melbourne</vt:lpstr>
      <vt:lpstr>Data acquisition</vt:lpstr>
      <vt:lpstr>Data Cleaning</vt:lpstr>
      <vt:lpstr>Melbourne Suburbs</vt:lpstr>
      <vt:lpstr>Melbourne Suburbs on Map</vt:lpstr>
      <vt:lpstr>Top venues in Melbourne suburbs</vt:lpstr>
      <vt:lpstr>Number of Venues in each suburb</vt:lpstr>
      <vt:lpstr>Ten most common venues in suburbs</vt:lpstr>
      <vt:lpstr>Cluster Analysis</vt:lpstr>
      <vt:lpstr>Suburbs having a Thai restaurant in their venues</vt:lpstr>
      <vt:lpstr>Finalize the Suburbs</vt:lpstr>
      <vt:lpstr>Suburb having a Thai restaurant in their five most common venues</vt:lpstr>
      <vt:lpstr>Ranking of Suburbs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The Battle of Neighbourhoods</dc:title>
  <dc:creator>Muhammad Bilal</dc:creator>
  <cp:lastModifiedBy>Muhammad Bilal</cp:lastModifiedBy>
  <cp:revision>5</cp:revision>
  <dcterms:created xsi:type="dcterms:W3CDTF">2021-01-07T03:02:36Z</dcterms:created>
  <dcterms:modified xsi:type="dcterms:W3CDTF">2021-01-07T03:38:55Z</dcterms:modified>
</cp:coreProperties>
</file>