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b51aa7601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b51aa76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b51aa7601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b51aa76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b51aa760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b51aa76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Project</a:t>
            </a:r>
            <a:r>
              <a:rPr lang="en" sz="4500"/>
              <a:t>: </a:t>
            </a:r>
            <a:r>
              <a:rPr lang="en" sz="4500"/>
              <a:t>Laptop Price prediction</a:t>
            </a:r>
            <a:endParaRPr sz="45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Bilal farooq</a:t>
            </a:r>
            <a:endParaRPr sz="1400"/>
          </a:p>
          <a:p>
            <a:pPr indent="0" lvl="0" marL="0" rtl="0" algn="l">
              <a:spcBef>
                <a:spcPts val="0"/>
              </a:spcBef>
              <a:spcAft>
                <a:spcPts val="0"/>
              </a:spcAft>
              <a:buNone/>
            </a:pPr>
            <a:r>
              <a:rPr lang="en" sz="1400"/>
              <a:t>P229288</a:t>
            </a:r>
            <a:endParaRPr sz="1400"/>
          </a:p>
          <a:p>
            <a:pPr indent="0" lvl="0" marL="0" rtl="0" algn="l">
              <a:spcBef>
                <a:spcPts val="0"/>
              </a:spcBef>
              <a:spcAft>
                <a:spcPts val="0"/>
              </a:spcAft>
              <a:buNone/>
            </a:pPr>
            <a:r>
              <a:rPr lang="en" sz="1400"/>
              <a:t>BS-AI-3A</a:t>
            </a:r>
            <a:endParaRPr sz="1400"/>
          </a:p>
          <a:p>
            <a:pPr indent="0" lvl="0" marL="0" rtl="0" algn="l">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I chose this project to explore how machine learning can predict laptop prices based on their specifications. Laptop prices vary significantly due to features like RAM, screen resolution, and processors, making it essential to understand these factors. Using a Decision Tree model, I analyzed a dataset of laptop specs and prices, focusing on cleaning and standardizing the data for accuracy. The goal was to build a tool that helps users estimate laptop prices efficiently, empowering better buying and selling decisions.</a:t>
            </a:r>
            <a:endParaRPr sz="200">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652525"/>
            <a:ext cx="8222100" cy="8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point</a:t>
            </a:r>
            <a:endParaRPr/>
          </a:p>
          <a:p>
            <a:pPr indent="0" lvl="0" marL="0" rtl="0" algn="l">
              <a:spcBef>
                <a:spcPts val="0"/>
              </a:spcBef>
              <a:spcAft>
                <a:spcPts val="0"/>
              </a:spcAft>
              <a:buNone/>
            </a:pPr>
            <a:r>
              <a:rPr lang="en" sz="1400"/>
              <a:t>Data Extraction</a:t>
            </a:r>
            <a:endParaRPr sz="1400"/>
          </a:p>
        </p:txBody>
      </p:sp>
      <p:pic>
        <p:nvPicPr>
          <p:cNvPr id="80" name="Google Shape;80;p15"/>
          <p:cNvPicPr preferRelativeResize="0"/>
          <p:nvPr/>
        </p:nvPicPr>
        <p:blipFill rotWithShape="1">
          <a:blip r:embed="rId3">
            <a:alphaModFix/>
          </a:blip>
          <a:srcRect b="0" l="4628" r="4619" t="0"/>
          <a:stretch/>
        </p:blipFill>
        <p:spPr>
          <a:xfrm>
            <a:off x="4572000" y="1919075"/>
            <a:ext cx="4286250" cy="2571750"/>
          </a:xfrm>
          <a:prstGeom prst="rect">
            <a:avLst/>
          </a:prstGeom>
          <a:noFill/>
          <a:ln>
            <a:noFill/>
          </a:ln>
        </p:spPr>
      </p:pic>
      <p:sp>
        <p:nvSpPr>
          <p:cNvPr id="81" name="Google Shape;81;p15"/>
          <p:cNvSpPr txBox="1"/>
          <p:nvPr>
            <p:ph idx="1" type="body"/>
          </p:nvPr>
        </p:nvSpPr>
        <p:spPr>
          <a:xfrm>
            <a:off x="471900" y="1857800"/>
            <a:ext cx="3999900" cy="27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Data Source:</a:t>
            </a:r>
            <a:r>
              <a:rPr lang="en" sz="1100">
                <a:solidFill>
                  <a:srgbClr val="000000"/>
                </a:solidFill>
                <a:latin typeface="Arial"/>
                <a:ea typeface="Arial"/>
                <a:cs typeface="Arial"/>
                <a:sym typeface="Arial"/>
              </a:rPr>
              <a:t> Combined datasets from </a:t>
            </a:r>
            <a:r>
              <a:rPr b="1" lang="en" sz="1100">
                <a:solidFill>
                  <a:srgbClr val="000000"/>
                </a:solidFill>
                <a:latin typeface="Arial"/>
                <a:ea typeface="Arial"/>
                <a:cs typeface="Arial"/>
                <a:sym typeface="Arial"/>
              </a:rPr>
              <a:t>Paklab</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Mega.pk</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n" sz="1100">
                <a:solidFill>
                  <a:srgbClr val="000000"/>
                </a:solidFill>
                <a:latin typeface="Arial"/>
                <a:ea typeface="Arial"/>
                <a:cs typeface="Arial"/>
                <a:sym typeface="Arial"/>
              </a:rPr>
              <a:t>Extracted Links: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Mention the types of links extracted (e.g., product listings, specifications).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652525"/>
            <a:ext cx="8222100" cy="8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Second Point</a:t>
            </a:r>
            <a:endParaRPr/>
          </a:p>
          <a:p>
            <a:pPr indent="0" lvl="0" marL="0" rtl="0" algn="l">
              <a:spcBef>
                <a:spcPts val="0"/>
              </a:spcBef>
              <a:spcAft>
                <a:spcPts val="0"/>
              </a:spcAft>
              <a:buNone/>
            </a:pPr>
            <a:r>
              <a:rPr lang="en" sz="1400"/>
              <a:t>Product Information Extraction</a:t>
            </a:r>
            <a:endParaRPr sz="1400"/>
          </a:p>
        </p:txBody>
      </p:sp>
      <p:pic>
        <p:nvPicPr>
          <p:cNvPr id="87" name="Google Shape;87;p16"/>
          <p:cNvPicPr preferRelativeResize="0"/>
          <p:nvPr/>
        </p:nvPicPr>
        <p:blipFill rotWithShape="1">
          <a:blip r:embed="rId3">
            <a:alphaModFix/>
          </a:blip>
          <a:srcRect b="0" l="4628" r="4619" t="0"/>
          <a:stretch/>
        </p:blipFill>
        <p:spPr>
          <a:xfrm>
            <a:off x="4572000" y="1919075"/>
            <a:ext cx="4286250" cy="2571750"/>
          </a:xfrm>
          <a:prstGeom prst="rect">
            <a:avLst/>
          </a:prstGeom>
          <a:noFill/>
          <a:ln>
            <a:noFill/>
          </a:ln>
        </p:spPr>
      </p:pic>
      <p:sp>
        <p:nvSpPr>
          <p:cNvPr id="88" name="Google Shape;88;p16"/>
          <p:cNvSpPr txBox="1"/>
          <p:nvPr>
            <p:ph idx="1" type="body"/>
          </p:nvPr>
        </p:nvSpPr>
        <p:spPr>
          <a:xfrm>
            <a:off x="471900" y="1857800"/>
            <a:ext cx="3999900" cy="2771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 extracted all the product specifications from the first link, including details like brand, model, price, and specifications.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 repeated this process for another link to gather more data.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After extracting the information from both links, I saved all the product specifications in a CSV file for further analysis.</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pic>
        <p:nvPicPr>
          <p:cNvPr id="89" name="Google Shape;89;p16"/>
          <p:cNvPicPr preferRelativeResize="0"/>
          <p:nvPr/>
        </p:nvPicPr>
        <p:blipFill rotWithShape="1">
          <a:blip r:embed="rId4">
            <a:alphaModFix/>
          </a:blip>
          <a:srcRect b="0" l="758" r="23380" t="0"/>
          <a:stretch/>
        </p:blipFill>
        <p:spPr>
          <a:xfrm>
            <a:off x="665325" y="3608100"/>
            <a:ext cx="3613050" cy="134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652525"/>
            <a:ext cx="8222100" cy="8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Third Point</a:t>
            </a:r>
            <a:endParaRPr/>
          </a:p>
          <a:p>
            <a:pPr indent="0" lvl="0" marL="0" rtl="0" algn="l">
              <a:spcBef>
                <a:spcPts val="0"/>
              </a:spcBef>
              <a:spcAft>
                <a:spcPts val="0"/>
              </a:spcAft>
              <a:buNone/>
            </a:pPr>
            <a:r>
              <a:rPr lang="en" sz="1400"/>
              <a:t>Data Preprocessing</a:t>
            </a:r>
            <a:endParaRPr sz="1400"/>
          </a:p>
        </p:txBody>
      </p:sp>
      <p:sp>
        <p:nvSpPr>
          <p:cNvPr id="95" name="Google Shape;95;p17"/>
          <p:cNvSpPr txBox="1"/>
          <p:nvPr>
            <p:ph idx="1" type="body"/>
          </p:nvPr>
        </p:nvSpPr>
        <p:spPr>
          <a:xfrm>
            <a:off x="471900" y="1857800"/>
            <a:ext cx="3999900" cy="27714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96" name="Google Shape;96;p17"/>
          <p:cNvSpPr txBox="1"/>
          <p:nvPr>
            <p:ph idx="1" type="body"/>
          </p:nvPr>
        </p:nvSpPr>
        <p:spPr>
          <a:xfrm>
            <a:off x="471900" y="1857800"/>
            <a:ext cx="3527700" cy="20115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 preprocessed all the data from both files, "Pak Lab" and "Mega," to ensure consistency and accuracy.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included cleaning the data, handling missing values, and formatting specifications for easier analysis.</a:t>
            </a:r>
            <a:endParaRPr sz="10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pic>
        <p:nvPicPr>
          <p:cNvPr id="97" name="Google Shape;97;p17"/>
          <p:cNvPicPr preferRelativeResize="0"/>
          <p:nvPr/>
        </p:nvPicPr>
        <p:blipFill rotWithShape="1">
          <a:blip r:embed="rId3">
            <a:alphaModFix/>
          </a:blip>
          <a:srcRect b="0" l="3121" r="3131" t="0"/>
          <a:stretch/>
        </p:blipFill>
        <p:spPr>
          <a:xfrm>
            <a:off x="4263400" y="2008750"/>
            <a:ext cx="4367400" cy="26204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652525"/>
            <a:ext cx="8222100" cy="8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Fourth Point</a:t>
            </a:r>
            <a:endParaRPr/>
          </a:p>
          <a:p>
            <a:pPr indent="0" lvl="0" marL="0" rtl="0" algn="l">
              <a:spcBef>
                <a:spcPts val="0"/>
              </a:spcBef>
              <a:spcAft>
                <a:spcPts val="0"/>
              </a:spcAft>
              <a:buNone/>
            </a:pPr>
            <a:r>
              <a:rPr lang="en" sz="1400"/>
              <a:t>Data Merging and Additional Preprocessing</a:t>
            </a:r>
            <a:endParaRPr sz="1400"/>
          </a:p>
        </p:txBody>
      </p:sp>
      <p:sp>
        <p:nvSpPr>
          <p:cNvPr id="103" name="Google Shape;103;p18"/>
          <p:cNvSpPr txBox="1"/>
          <p:nvPr>
            <p:ph idx="1" type="body"/>
          </p:nvPr>
        </p:nvSpPr>
        <p:spPr>
          <a:xfrm>
            <a:off x="471900" y="1857800"/>
            <a:ext cx="3999900" cy="27714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104" name="Google Shape;104;p18"/>
          <p:cNvSpPr txBox="1"/>
          <p:nvPr>
            <p:ph idx="1" type="body"/>
          </p:nvPr>
        </p:nvSpPr>
        <p:spPr>
          <a:xfrm>
            <a:off x="769950" y="1857800"/>
            <a:ext cx="7604100" cy="31860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b="1" lang="en" sz="1100">
                <a:solidFill>
                  <a:srgbClr val="000000"/>
                </a:solidFill>
                <a:latin typeface="Arial"/>
                <a:ea typeface="Arial"/>
                <a:cs typeface="Arial"/>
                <a:sym typeface="Arial"/>
              </a:rPr>
              <a:t>Merging Data:</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After preprocessing, I merged the cleaned data from both "Pak Lab" and "Mega" into a single CSV file.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step allowed me to combine all product specifications into one comprehensive dataset.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Additional Preprocessing:</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 applied further preprocessing to the merged data to ensure it was ready for analysis. This included renaming columns and removing any duplicates.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Exploratory Data Analysis: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Visualized key features using plots to understand distributions and relationships.</a:t>
            </a:r>
            <a:endParaRPr sz="11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100">
                <a:solidFill>
                  <a:srgbClr val="000000"/>
                </a:solidFill>
                <a:latin typeface="Arial"/>
                <a:ea typeface="Arial"/>
                <a:cs typeface="Arial"/>
                <a:sym typeface="Arial"/>
              </a:rPr>
              <a:t>Identified and handled outliers by applying the </a:t>
            </a:r>
            <a:r>
              <a:rPr b="1" lang="en" sz="1100">
                <a:solidFill>
                  <a:srgbClr val="000000"/>
                </a:solidFill>
                <a:latin typeface="Arial"/>
                <a:ea typeface="Arial"/>
                <a:cs typeface="Arial"/>
                <a:sym typeface="Arial"/>
              </a:rPr>
              <a:t>IQR (Interquar</a:t>
            </a:r>
            <a:r>
              <a:rPr b="1" lang="en" sz="1000">
                <a:solidFill>
                  <a:srgbClr val="000000"/>
                </a:solidFill>
                <a:latin typeface="Arial"/>
                <a:ea typeface="Arial"/>
                <a:cs typeface="Arial"/>
                <a:sym typeface="Arial"/>
              </a:rPr>
              <a:t>tile Range)</a:t>
            </a:r>
            <a:r>
              <a:rPr lang="en" sz="1000">
                <a:solidFill>
                  <a:srgbClr val="000000"/>
                </a:solidFill>
                <a:latin typeface="Arial"/>
                <a:ea typeface="Arial"/>
                <a:cs typeface="Arial"/>
                <a:sym typeface="Arial"/>
              </a:rPr>
              <a:t> method.</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1" type="body"/>
          </p:nvPr>
        </p:nvSpPr>
        <p:spPr>
          <a:xfrm>
            <a:off x="460950" y="4056950"/>
            <a:ext cx="8222100" cy="89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Used </a:t>
            </a:r>
            <a:r>
              <a:rPr lang="en"/>
              <a:t>Steamlite</a:t>
            </a:r>
            <a:r>
              <a:rPr lang="en"/>
              <a:t> to show the final result on Laptop Price Prediction App</a:t>
            </a:r>
            <a:endParaRPr/>
          </a:p>
        </p:txBody>
      </p:sp>
      <p:pic>
        <p:nvPicPr>
          <p:cNvPr id="110" name="Google Shape;110;p19"/>
          <p:cNvPicPr preferRelativeResize="0"/>
          <p:nvPr/>
        </p:nvPicPr>
        <p:blipFill>
          <a:blip r:embed="rId3">
            <a:alphaModFix/>
          </a:blip>
          <a:stretch>
            <a:fillRect/>
          </a:stretch>
        </p:blipFill>
        <p:spPr>
          <a:xfrm>
            <a:off x="1423550" y="0"/>
            <a:ext cx="6921200" cy="4056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point</a:t>
            </a:r>
            <a:endParaRPr/>
          </a:p>
        </p:txBody>
      </p:sp>
      <p:sp>
        <p:nvSpPr>
          <p:cNvPr id="116" name="Google Shape;116;p20"/>
          <p:cNvSpPr txBox="1"/>
          <p:nvPr>
            <p:ph idx="1" type="subTitle"/>
          </p:nvPr>
        </p:nvSpPr>
        <p:spPr>
          <a:xfrm>
            <a:off x="265500" y="3109567"/>
            <a:ext cx="4045200" cy="123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Model Selection:</a:t>
            </a:r>
            <a:endParaRPr b="1" sz="1300">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lang="en" sz="1300">
                <a:solidFill>
                  <a:srgbClr val="000000"/>
                </a:solidFill>
                <a:latin typeface="Arial"/>
                <a:ea typeface="Arial"/>
                <a:cs typeface="Arial"/>
                <a:sym typeface="Arial"/>
              </a:rPr>
              <a:t>Used </a:t>
            </a:r>
            <a:r>
              <a:rPr b="1" lang="en" sz="1300">
                <a:solidFill>
                  <a:srgbClr val="000000"/>
                </a:solidFill>
                <a:latin typeface="Arial"/>
                <a:ea typeface="Arial"/>
                <a:cs typeface="Arial"/>
                <a:sym typeface="Arial"/>
              </a:rPr>
              <a:t>Decision Trees</a:t>
            </a:r>
            <a:r>
              <a:rPr lang="en" sz="1300">
                <a:solidFill>
                  <a:srgbClr val="000000"/>
                </a:solidFill>
                <a:latin typeface="Arial"/>
                <a:ea typeface="Arial"/>
                <a:cs typeface="Arial"/>
                <a:sym typeface="Arial"/>
              </a:rPr>
              <a:t> to train the model due to its ability to work effectively with the limited dataset size and its interpretability.</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656000" y="2333775"/>
            <a:ext cx="2176800" cy="59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rPr>
              <a:t>Thank You!</a:t>
            </a:r>
            <a:endParaRPr sz="3000">
              <a:solidFill>
                <a:srgbClr val="000000"/>
              </a:solidFill>
            </a:endParaRPr>
          </a:p>
        </p:txBody>
      </p:sp>
      <p:pic>
        <p:nvPicPr>
          <p:cNvPr id="122" name="Google Shape;122;p21"/>
          <p:cNvPicPr preferRelativeResize="0"/>
          <p:nvPr/>
        </p:nvPicPr>
        <p:blipFill rotWithShape="1">
          <a:blip r:embed="rId3">
            <a:alphaModFix/>
          </a:blip>
          <a:srcRect b="0" l="0" r="0" t="0"/>
          <a:stretch/>
        </p:blipFill>
        <p:spPr>
          <a:xfrm>
            <a:off x="3274676" y="0"/>
            <a:ext cx="5869325" cy="514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