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446" r:id="rId2"/>
    <p:sldId id="470" r:id="rId3"/>
    <p:sldId id="447" r:id="rId4"/>
    <p:sldId id="482" r:id="rId5"/>
    <p:sldId id="455" r:id="rId6"/>
    <p:sldId id="468" r:id="rId7"/>
    <p:sldId id="454" r:id="rId8"/>
    <p:sldId id="475" r:id="rId9"/>
    <p:sldId id="477" r:id="rId10"/>
    <p:sldId id="479" r:id="rId11"/>
    <p:sldId id="473" r:id="rId12"/>
    <p:sldId id="472" r:id="rId13"/>
    <p:sldId id="476" r:id="rId14"/>
    <p:sldId id="474" r:id="rId15"/>
    <p:sldId id="471" r:id="rId16"/>
    <p:sldId id="478" r:id="rId17"/>
    <p:sldId id="480" r:id="rId18"/>
    <p:sldId id="4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CF58C-837F-4A6D-270F-AFC1B592B087}" v="157" dt="2023-09-24T10:25:02.240"/>
    <p1510:client id="{A5E8C1A1-655F-6FD6-84F9-15E200E8BD06}" v="132" dt="2023-09-24T21:29:00.298"/>
    <p1510:client id="{DB20FAFA-95D2-029B-0F09-45095ED16BFD}" v="6" dt="2023-09-24T22:44:50.515"/>
    <p1510:client id="{EFE76F4B-C9EA-52BE-1026-8AC2F2809511}" v="62" dt="2023-09-24T21:03:50.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213B4-AA07-D24F-9D69-E4CA9059AA46}"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641C2-9627-484B-A941-519D2F2770DA}" type="slidenum">
              <a:rPr lang="en-US" smtClean="0"/>
              <a:t>‹#›</a:t>
            </a:fld>
            <a:endParaRPr lang="en-US"/>
          </a:p>
        </p:txBody>
      </p:sp>
    </p:spTree>
    <p:extLst>
      <p:ext uri="{BB962C8B-B14F-4D97-AF65-F5344CB8AC3E}">
        <p14:creationId xmlns:p14="http://schemas.microsoft.com/office/powerpoint/2010/main" val="294013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a:t>
            </a:fld>
            <a:endParaRPr lang="en-GB"/>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10</a:t>
            </a:fld>
            <a:endParaRPr lang="en-GB"/>
          </a:p>
        </p:txBody>
      </p:sp>
    </p:spTree>
    <p:extLst>
      <p:ext uri="{BB962C8B-B14F-4D97-AF65-F5344CB8AC3E}">
        <p14:creationId xmlns:p14="http://schemas.microsoft.com/office/powerpoint/2010/main" val="308511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11</a:t>
            </a:fld>
            <a:endParaRPr lang="en-GB"/>
          </a:p>
        </p:txBody>
      </p:sp>
    </p:spTree>
    <p:extLst>
      <p:ext uri="{BB962C8B-B14F-4D97-AF65-F5344CB8AC3E}">
        <p14:creationId xmlns:p14="http://schemas.microsoft.com/office/powerpoint/2010/main" val="70833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12</a:t>
            </a:fld>
            <a:endParaRPr lang="en-GB"/>
          </a:p>
        </p:txBody>
      </p:sp>
    </p:spTree>
    <p:extLst>
      <p:ext uri="{BB962C8B-B14F-4D97-AF65-F5344CB8AC3E}">
        <p14:creationId xmlns:p14="http://schemas.microsoft.com/office/powerpoint/2010/main" val="13216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13</a:t>
            </a:fld>
            <a:endParaRPr lang="en-GB"/>
          </a:p>
        </p:txBody>
      </p:sp>
    </p:spTree>
    <p:extLst>
      <p:ext uri="{BB962C8B-B14F-4D97-AF65-F5344CB8AC3E}">
        <p14:creationId xmlns:p14="http://schemas.microsoft.com/office/powerpoint/2010/main" val="3649044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14</a:t>
            </a:fld>
            <a:endParaRPr lang="en-GB"/>
          </a:p>
        </p:txBody>
      </p:sp>
    </p:spTree>
    <p:extLst>
      <p:ext uri="{BB962C8B-B14F-4D97-AF65-F5344CB8AC3E}">
        <p14:creationId xmlns:p14="http://schemas.microsoft.com/office/powerpoint/2010/main" val="187311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15</a:t>
            </a:fld>
            <a:endParaRPr lang="en-GB"/>
          </a:p>
        </p:txBody>
      </p:sp>
    </p:spTree>
    <p:extLst>
      <p:ext uri="{BB962C8B-B14F-4D97-AF65-F5344CB8AC3E}">
        <p14:creationId xmlns:p14="http://schemas.microsoft.com/office/powerpoint/2010/main" val="331690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16</a:t>
            </a:fld>
            <a:endParaRPr lang="en-GB"/>
          </a:p>
        </p:txBody>
      </p:sp>
    </p:spTree>
    <p:extLst>
      <p:ext uri="{BB962C8B-B14F-4D97-AF65-F5344CB8AC3E}">
        <p14:creationId xmlns:p14="http://schemas.microsoft.com/office/powerpoint/2010/main" val="407422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17</a:t>
            </a:fld>
            <a:endParaRPr lang="en-GB"/>
          </a:p>
        </p:txBody>
      </p:sp>
    </p:spTree>
    <p:extLst>
      <p:ext uri="{BB962C8B-B14F-4D97-AF65-F5344CB8AC3E}">
        <p14:creationId xmlns:p14="http://schemas.microsoft.com/office/powerpoint/2010/main" val="367489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18</a:t>
            </a:fld>
            <a:endParaRPr lang="en-GB"/>
          </a:p>
        </p:txBody>
      </p:sp>
    </p:spTree>
    <p:extLst>
      <p:ext uri="{BB962C8B-B14F-4D97-AF65-F5344CB8AC3E}">
        <p14:creationId xmlns:p14="http://schemas.microsoft.com/office/powerpoint/2010/main" val="299314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2</a:t>
            </a:fld>
            <a:endParaRPr lang="en-GB"/>
          </a:p>
        </p:txBody>
      </p:sp>
    </p:spTree>
    <p:extLst>
      <p:ext uri="{BB962C8B-B14F-4D97-AF65-F5344CB8AC3E}">
        <p14:creationId xmlns:p14="http://schemas.microsoft.com/office/powerpoint/2010/main" val="428091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3</a:t>
            </a:fld>
            <a:endParaRPr lang="en-GB"/>
          </a:p>
        </p:txBody>
      </p:sp>
    </p:spTree>
    <p:extLst>
      <p:ext uri="{BB962C8B-B14F-4D97-AF65-F5344CB8AC3E}">
        <p14:creationId xmlns:p14="http://schemas.microsoft.com/office/powerpoint/2010/main" val="274408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4</a:t>
            </a:fld>
            <a:endParaRPr lang="en-GB"/>
          </a:p>
        </p:txBody>
      </p:sp>
    </p:spTree>
    <p:extLst>
      <p:ext uri="{BB962C8B-B14F-4D97-AF65-F5344CB8AC3E}">
        <p14:creationId xmlns:p14="http://schemas.microsoft.com/office/powerpoint/2010/main" val="284848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5</a:t>
            </a:fld>
            <a:endParaRPr lang="en-GB"/>
          </a:p>
        </p:txBody>
      </p:sp>
    </p:spTree>
    <p:extLst>
      <p:ext uri="{BB962C8B-B14F-4D97-AF65-F5344CB8AC3E}">
        <p14:creationId xmlns:p14="http://schemas.microsoft.com/office/powerpoint/2010/main" val="219079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6</a:t>
            </a:fld>
            <a:endParaRPr lang="en-GB"/>
          </a:p>
        </p:txBody>
      </p:sp>
    </p:spTree>
    <p:extLst>
      <p:ext uri="{BB962C8B-B14F-4D97-AF65-F5344CB8AC3E}">
        <p14:creationId xmlns:p14="http://schemas.microsoft.com/office/powerpoint/2010/main" val="116020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7</a:t>
            </a:fld>
            <a:endParaRPr lang="en-GB"/>
          </a:p>
        </p:txBody>
      </p:sp>
    </p:spTree>
    <p:extLst>
      <p:ext uri="{BB962C8B-B14F-4D97-AF65-F5344CB8AC3E}">
        <p14:creationId xmlns:p14="http://schemas.microsoft.com/office/powerpoint/2010/main" val="216737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8</a:t>
            </a:fld>
            <a:endParaRPr lang="en-GB"/>
          </a:p>
        </p:txBody>
      </p:sp>
    </p:spTree>
    <p:extLst>
      <p:ext uri="{BB962C8B-B14F-4D97-AF65-F5344CB8AC3E}">
        <p14:creationId xmlns:p14="http://schemas.microsoft.com/office/powerpoint/2010/main" val="87065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9</a:t>
            </a:fld>
            <a:endParaRPr lang="en-GB"/>
          </a:p>
        </p:txBody>
      </p:sp>
    </p:spTree>
    <p:extLst>
      <p:ext uri="{BB962C8B-B14F-4D97-AF65-F5344CB8AC3E}">
        <p14:creationId xmlns:p14="http://schemas.microsoft.com/office/powerpoint/2010/main" val="696529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721321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2519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9C9CA7B-DFD4-44B5-8C60-D14B8CD1FB59}"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BDB8791-F1B0-41E7-B7FD-A781E65C4266}"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FDD63B2-E120-4ED8-B27B-C685F510A5FE}" type="datetimeFigureOut">
              <a:rPr lang="en-US" dirty="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a:p>
        </p:txBody>
      </p:sp>
      <p:sp>
        <p:nvSpPr>
          <p:cNvPr id="3" name="Date Placeholder 2"/>
          <p:cNvSpPr>
            <a:spLocks noGrp="1"/>
          </p:cNvSpPr>
          <p:nvPr>
            <p:ph type="dt" sz="half" idx="10"/>
          </p:nvPr>
        </p:nvSpPr>
        <p:spPr/>
        <p:txBody>
          <a:bodyPr/>
          <a:lstStyle/>
          <a:p>
            <a:fld id="{7AA18ACC-A947-437B-A130-35BD54FDF1E9}" type="datetimeFigureOut">
              <a:rPr lang="en-US" dirty="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 id="2147483674" r:id="rId18"/>
    <p:sldLayoutId id="2147483675" r:id="rId19"/>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s://github.com/bilalgodesto/fyp/blob/main/TEST_ResNet50.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hyperlink" Target="https://github.com/bilalgodesto/fyp/blob/main/TEST_VILT.ipynb" TargetMode="External"/><Relationship Id="rId5" Type="http://schemas.openxmlformats.org/officeDocument/2006/relationships/hyperlink" Target="https://lil.nlp.cornell.edu/nlvr/" TargetMode="External"/><Relationship Id="rId4" Type="http://schemas.openxmlformats.org/officeDocument/2006/relationships/hyperlink" Target="https://visualq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hyperlink" Target="https://github.com/bilalgodesto/fyp/blob/main/Preprocessing.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github.com/bilalgodesto/fyp/blob/main/TEST_BERT_template.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0"/>
            <a:ext cx="12192000" cy="6858000"/>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0031" y="801755"/>
            <a:ext cx="9055836" cy="1704377"/>
          </a:xfrm>
        </p:spPr>
        <p:txBody>
          <a:bodyPr rtlCol="0" anchor="t" anchorCtr="0">
            <a:normAutofit fontScale="90000"/>
          </a:bodyPr>
          <a:lstStyle/>
          <a:p>
            <a:r>
              <a:rPr lang="en-GB"/>
              <a:t>"Quantifying Public Landscape Perceptions with Multimodal Learning"</a:t>
            </a:r>
            <a:br>
              <a:rPr lang="en-GB"/>
            </a:br>
            <a:br>
              <a:rPr lang="en-GB"/>
            </a:br>
            <a:br>
              <a:rPr lang="en-GB"/>
            </a:br>
            <a:br>
              <a:rPr lang="en-GB"/>
            </a:br>
            <a:br>
              <a:rPr lang="en-GB"/>
            </a:br>
            <a:br>
              <a:rPr lang="en-GB"/>
            </a:br>
            <a:r>
              <a:rPr lang="en-US" sz="2700"/>
              <a:t>Bilal Rabbi, </a:t>
            </a:r>
            <a:r>
              <a:rPr lang="en-US" sz="2700" err="1"/>
              <a:t>Barkin</a:t>
            </a:r>
            <a:r>
              <a:rPr lang="en-US" sz="2700"/>
              <a:t> </a:t>
            </a:r>
            <a:r>
              <a:rPr lang="en-US" sz="2700" err="1"/>
              <a:t>Yarici</a:t>
            </a:r>
            <a:r>
              <a:rPr lang="en-US" sz="2700"/>
              <a:t>, Waleed Niaz</a:t>
            </a:r>
            <a:br>
              <a:rPr lang="en-US" sz="3600">
                <a:solidFill>
                  <a:srgbClr val="FFFFFF"/>
                </a:solidFill>
              </a:rPr>
            </a:br>
            <a:endParaRPr lang="en-GB"/>
          </a:p>
        </p:txBody>
      </p:sp>
      <p:pic>
        <p:nvPicPr>
          <p:cNvPr id="3" name="Graphic 2">
            <a:extLst>
              <a:ext uri="{FF2B5EF4-FFF2-40B4-BE49-F238E27FC236}">
                <a16:creationId xmlns:a16="http://schemas.microsoft.com/office/drawing/2014/main" id="{F0F105B8-8B38-EBED-0037-FCC032730D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0569" y="121478"/>
            <a:ext cx="1447800" cy="711200"/>
          </a:xfrm>
          <a:prstGeom prst="rect">
            <a:avLst/>
          </a:prstGeom>
        </p:spPr>
      </p:pic>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cs typeface="Calibri"/>
              </a:rPr>
              <a:t>ResNet50</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228597" y="2109318"/>
            <a:ext cx="11734801" cy="4439243"/>
          </a:xfrm>
        </p:spPr>
        <p:txBody>
          <a:bodyPr vert="horz" lIns="91440" tIns="45720" rIns="91440" bIns="45720" rtlCol="0" anchor="t">
            <a:normAutofit/>
          </a:bodyPr>
          <a:lstStyle/>
          <a:p>
            <a:r>
              <a:rPr lang="en-US" sz="2000" b="1">
                <a:ea typeface="+mn-lt"/>
                <a:cs typeface="+mn-lt"/>
              </a:rPr>
              <a:t>Key Features:</a:t>
            </a:r>
            <a:endParaRPr lang="en-US" sz="2000" b="1">
              <a:cs typeface="Calibri"/>
            </a:endParaRPr>
          </a:p>
          <a:p>
            <a:pPr marL="342900" indent="-342900">
              <a:buFont typeface="System Font Regular"/>
              <a:buChar char="✨"/>
            </a:pPr>
            <a:r>
              <a:rPr lang="en-US" sz="2000">
                <a:cs typeface="Calibri"/>
              </a:rPr>
              <a:t>Pretrained Model on millions of images</a:t>
            </a:r>
          </a:p>
          <a:p>
            <a:pPr marL="342900" indent="-342900">
              <a:buFont typeface="System Font Regular"/>
              <a:buChar char="✨"/>
            </a:pPr>
            <a:r>
              <a:rPr lang="en-US" sz="2000" b="1">
                <a:ea typeface="+mn-lt"/>
                <a:cs typeface="+mn-lt"/>
              </a:rPr>
              <a:t>Convolutional Layers: </a:t>
            </a:r>
            <a:r>
              <a:rPr lang="en-US" sz="2000">
                <a:ea typeface="+mn-lt"/>
                <a:cs typeface="+mn-lt"/>
              </a:rPr>
              <a:t>Detect essential image features like edges and colors.</a:t>
            </a:r>
            <a:endParaRPr lang="en-US" sz="2000">
              <a:cs typeface="Calibri"/>
            </a:endParaRPr>
          </a:p>
          <a:p>
            <a:pPr marL="342900" indent="-342900">
              <a:buFont typeface="System Font Regular"/>
              <a:buChar char="✨"/>
            </a:pPr>
            <a:r>
              <a:rPr lang="en-US" sz="2000" b="1">
                <a:ea typeface="+mn-lt"/>
                <a:cs typeface="+mn-lt"/>
              </a:rPr>
              <a:t>Activation (ReLU): </a:t>
            </a:r>
            <a:r>
              <a:rPr lang="en-US" sz="2000">
                <a:ea typeface="+mn-lt"/>
                <a:cs typeface="+mn-lt"/>
              </a:rPr>
              <a:t>Highlights vital parts for decision-making.</a:t>
            </a:r>
            <a:endParaRPr lang="en-US" sz="2000">
              <a:cs typeface="Calibri"/>
            </a:endParaRPr>
          </a:p>
          <a:p>
            <a:pPr marL="342900" indent="-342900">
              <a:buFont typeface="System Font Regular"/>
              <a:buChar char="✨"/>
            </a:pPr>
            <a:r>
              <a:rPr lang="en-US" sz="2000" b="1">
                <a:ea typeface="+mn-lt"/>
                <a:cs typeface="+mn-lt"/>
              </a:rPr>
              <a:t>Pooling: </a:t>
            </a:r>
            <a:r>
              <a:rPr lang="en-US" sz="2000">
                <a:ea typeface="+mn-lt"/>
                <a:cs typeface="+mn-lt"/>
              </a:rPr>
              <a:t>Condenses image data, retaining core details.</a:t>
            </a:r>
            <a:endParaRPr lang="en-US" sz="2000">
              <a:cs typeface="Calibri"/>
            </a:endParaRPr>
          </a:p>
          <a:p>
            <a:pPr marL="342900" indent="-342900">
              <a:buFont typeface="System Font Regular"/>
              <a:buChar char="✨"/>
            </a:pPr>
            <a:r>
              <a:rPr lang="en-US" sz="2000" b="1">
                <a:ea typeface="+mn-lt"/>
                <a:cs typeface="+mn-lt"/>
              </a:rPr>
              <a:t>Residual Blocks: </a:t>
            </a:r>
            <a:r>
              <a:rPr lang="en-US" sz="2000">
                <a:ea typeface="+mn-lt"/>
                <a:cs typeface="+mn-lt"/>
              </a:rPr>
              <a:t>The heart of ResNet - uses shortcuts for faster learning by skipping certain layers which is not contributing to new learning.</a:t>
            </a:r>
          </a:p>
          <a:p>
            <a:pPr marL="342900" indent="-342900">
              <a:buFont typeface="System Font Regular"/>
              <a:buChar char="✨"/>
            </a:pPr>
            <a:r>
              <a:rPr lang="en-US" sz="2000">
                <a:cs typeface="Calibri"/>
                <a:hlinkClick r:id="rId4">
                  <a:extLst>
                    <a:ext uri="{A12FA001-AC4F-418D-AE19-62706E023703}">
                      <ahyp:hlinkClr xmlns:ahyp="http://schemas.microsoft.com/office/drawing/2018/hyperlinkcolor" val="tx"/>
                    </a:ext>
                  </a:extLst>
                </a:hlinkClick>
              </a:rPr>
              <a:t>Model test code linked here</a:t>
            </a:r>
          </a:p>
        </p:txBody>
      </p:sp>
    </p:spTree>
    <p:extLst>
      <p:ext uri="{BB962C8B-B14F-4D97-AF65-F5344CB8AC3E}">
        <p14:creationId xmlns:p14="http://schemas.microsoft.com/office/powerpoint/2010/main" val="8515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cs typeface="Calibri Light"/>
              </a:rPr>
              <a:t>Quantitative Results ResNet50</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616953" cy="4439243"/>
          </a:xfrm>
        </p:spPr>
        <p:txBody>
          <a:bodyPr rtlCol="0">
            <a:normAutofit/>
          </a:bodyPr>
          <a:lstStyle/>
          <a:p>
            <a:pPr marL="342900" indent="-342900">
              <a:lnSpc>
                <a:spcPct val="90000"/>
              </a:lnSpc>
              <a:spcBef>
                <a:spcPts val="1000"/>
              </a:spcBef>
              <a:buFont typeface="System Font Regular"/>
              <a:buChar char="✨"/>
            </a:pPr>
            <a:r>
              <a:rPr lang="en-US" sz="2000">
                <a:cs typeface="Calibri" panose="020F0502020204030204"/>
              </a:rPr>
              <a:t>The F1 scores for both classes are the same 0.90. This suggests that the model is achieving a balanced performance.</a:t>
            </a:r>
          </a:p>
          <a:p>
            <a:pPr marL="342900" indent="-342900">
              <a:lnSpc>
                <a:spcPct val="90000"/>
              </a:lnSpc>
              <a:spcBef>
                <a:spcPts val="1000"/>
              </a:spcBef>
              <a:buFont typeface="System Font Regular"/>
              <a:buChar char="✨"/>
            </a:pPr>
            <a:r>
              <a:rPr lang="en-US" sz="2000">
                <a:ea typeface="+mn-lt"/>
                <a:cs typeface="+mn-lt"/>
              </a:rPr>
              <a:t>The model has demonstrated a commendable performance on the test data with an accuracy of 90%. It's noteworthy to observe that the precision and recall metrics are in harmony, leading to an F1 score of approximately 0.897, signifying that the model maintains a balanced capability in both accurately predicting positive instances and capturing the actual positive instances.</a:t>
            </a:r>
            <a:endParaRPr lang="en-US" sz="2000">
              <a:cs typeface="Calibri" panose="020F0502020204030204"/>
            </a:endParaRPr>
          </a:p>
          <a:p>
            <a:pPr marL="285750" indent="-285750" rtl="0">
              <a:buFont typeface="System Font Regular"/>
              <a:buChar char="✨"/>
            </a:pPr>
            <a:endParaRPr lang="en-GB" sz="2400"/>
          </a:p>
        </p:txBody>
      </p:sp>
      <p:pic>
        <p:nvPicPr>
          <p:cNvPr id="2" name="Content Placeholder 3" descr="A blue squares with white numbers&#10;&#10;Description automatically generated">
            <a:extLst>
              <a:ext uri="{FF2B5EF4-FFF2-40B4-BE49-F238E27FC236}">
                <a16:creationId xmlns:a16="http://schemas.microsoft.com/office/drawing/2014/main" id="{615FDEDF-534D-CFDE-A452-818FABD96648}"/>
              </a:ext>
            </a:extLst>
          </p:cNvPr>
          <p:cNvPicPr>
            <a:picLocks noChangeAspect="1"/>
          </p:cNvPicPr>
          <p:nvPr/>
        </p:nvPicPr>
        <p:blipFill>
          <a:blip r:embed="rId4"/>
          <a:stretch>
            <a:fillRect/>
          </a:stretch>
        </p:blipFill>
        <p:spPr>
          <a:xfrm>
            <a:off x="8205031" y="435196"/>
            <a:ext cx="3856086" cy="3782558"/>
          </a:xfrm>
          <a:prstGeom prst="rect">
            <a:avLst/>
          </a:prstGeom>
        </p:spPr>
      </p:pic>
      <p:pic>
        <p:nvPicPr>
          <p:cNvPr id="3" name="Picture 2" descr="A number of numbers in a row&#10;&#10;Description automatically generated">
            <a:extLst>
              <a:ext uri="{FF2B5EF4-FFF2-40B4-BE49-F238E27FC236}">
                <a16:creationId xmlns:a16="http://schemas.microsoft.com/office/drawing/2014/main" id="{47EF1B13-2FB5-1308-E90F-5991F707B8EF}"/>
              </a:ext>
            </a:extLst>
          </p:cNvPr>
          <p:cNvPicPr>
            <a:picLocks noChangeAspect="1"/>
          </p:cNvPicPr>
          <p:nvPr/>
        </p:nvPicPr>
        <p:blipFill>
          <a:blip r:embed="rId5"/>
          <a:stretch>
            <a:fillRect/>
          </a:stretch>
        </p:blipFill>
        <p:spPr>
          <a:xfrm>
            <a:off x="8205031" y="4304447"/>
            <a:ext cx="3856087" cy="1224286"/>
          </a:xfrm>
          <a:prstGeom prst="rect">
            <a:avLst/>
          </a:prstGeom>
        </p:spPr>
      </p:pic>
    </p:spTree>
    <p:extLst>
      <p:ext uri="{BB962C8B-B14F-4D97-AF65-F5344CB8AC3E}">
        <p14:creationId xmlns:p14="http://schemas.microsoft.com/office/powerpoint/2010/main" val="190874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5013" y="0"/>
            <a:ext cx="12192000" cy="6857682"/>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5013" y="-31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ea typeface="+mj-lt"/>
                <a:cs typeface="+mj-lt"/>
              </a:rPr>
              <a:t>Qualitative Results ResNet50</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6807201" cy="4439243"/>
          </a:xfrm>
        </p:spPr>
        <p:txBody>
          <a:bodyPr rtlCol="0">
            <a:normAutofit/>
          </a:bodyPr>
          <a:lstStyle/>
          <a:p>
            <a:pPr marL="342900" indent="-342900">
              <a:lnSpc>
                <a:spcPct val="90000"/>
              </a:lnSpc>
              <a:spcBef>
                <a:spcPts val="1000"/>
              </a:spcBef>
              <a:buFont typeface="System Font Regular"/>
              <a:buChar char="✨"/>
            </a:pPr>
            <a:r>
              <a:rPr lang="en-US" sz="2000">
                <a:ea typeface="+mn-lt"/>
                <a:cs typeface="+mn-lt"/>
              </a:rPr>
              <a:t>The model correctly identified 2 samples as Class 0. </a:t>
            </a:r>
          </a:p>
          <a:p>
            <a:pPr marL="342900" indent="-342900">
              <a:lnSpc>
                <a:spcPct val="90000"/>
              </a:lnSpc>
              <a:spcBef>
                <a:spcPts val="1000"/>
              </a:spcBef>
              <a:buFont typeface="System Font Regular"/>
              <a:buChar char="✨"/>
            </a:pPr>
            <a:r>
              <a:rPr lang="en-US" sz="2000">
                <a:ea typeface="+mn-lt"/>
                <a:cs typeface="+mn-lt"/>
              </a:rPr>
              <a:t>The model correctly identified 1 sample as Class 1. </a:t>
            </a:r>
          </a:p>
          <a:p>
            <a:pPr marL="342900" indent="-342900">
              <a:lnSpc>
                <a:spcPct val="90000"/>
              </a:lnSpc>
              <a:spcBef>
                <a:spcPts val="1000"/>
              </a:spcBef>
              <a:buFont typeface="System Font Regular"/>
              <a:buChar char="✨"/>
            </a:pPr>
            <a:r>
              <a:rPr lang="en-US" sz="2000">
                <a:ea typeface="+mn-lt"/>
                <a:cs typeface="+mn-lt"/>
              </a:rPr>
              <a:t>The model incorrectly identified 1 sample of Class 1 as Class 0. </a:t>
            </a:r>
          </a:p>
          <a:p>
            <a:pPr marL="342900" indent="-342900">
              <a:lnSpc>
                <a:spcPct val="90000"/>
              </a:lnSpc>
              <a:spcBef>
                <a:spcPts val="1000"/>
              </a:spcBef>
              <a:buFont typeface="System Font Regular"/>
              <a:buChar char="✨"/>
            </a:pPr>
            <a:r>
              <a:rPr lang="en-US" sz="2000">
                <a:ea typeface="+mn-lt"/>
                <a:cs typeface="+mn-lt"/>
              </a:rPr>
              <a:t>There were no other misclassifications.</a:t>
            </a:r>
          </a:p>
          <a:p>
            <a:pPr marL="342900" indent="-342900" rtl="0">
              <a:buFont typeface="System Font Regular"/>
              <a:buChar char="✨"/>
            </a:pPr>
            <a:endParaRPr lang="en-GB" sz="2400"/>
          </a:p>
        </p:txBody>
      </p:sp>
      <p:pic>
        <p:nvPicPr>
          <p:cNvPr id="2" name="Content Placeholder 3" descr="A diagram of a confusion matrix&#10;&#10;Description automatically generated">
            <a:extLst>
              <a:ext uri="{FF2B5EF4-FFF2-40B4-BE49-F238E27FC236}">
                <a16:creationId xmlns:a16="http://schemas.microsoft.com/office/drawing/2014/main" id="{B0E19D16-DF2B-C177-D89F-20B66EEBC730}"/>
              </a:ext>
            </a:extLst>
          </p:cNvPr>
          <p:cNvPicPr>
            <a:picLocks noChangeAspect="1"/>
          </p:cNvPicPr>
          <p:nvPr/>
        </p:nvPicPr>
        <p:blipFill>
          <a:blip r:embed="rId4"/>
          <a:stretch>
            <a:fillRect/>
          </a:stretch>
        </p:blipFill>
        <p:spPr>
          <a:xfrm>
            <a:off x="7155618" y="2027750"/>
            <a:ext cx="4476400" cy="3915850"/>
          </a:xfrm>
          <a:prstGeom prst="rect">
            <a:avLst/>
          </a:prstGeom>
        </p:spPr>
      </p:pic>
    </p:spTree>
    <p:extLst>
      <p:ext uri="{BB962C8B-B14F-4D97-AF65-F5344CB8AC3E}">
        <p14:creationId xmlns:p14="http://schemas.microsoft.com/office/powerpoint/2010/main" val="219923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err="1">
                <a:cs typeface="Calibri"/>
              </a:rPr>
              <a:t>ViLT</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446934" cy="4439243"/>
          </a:xfrm>
        </p:spPr>
        <p:txBody>
          <a:bodyPr vert="horz" lIns="91440" tIns="45720" rIns="91440" bIns="45720" rtlCol="0" anchor="t">
            <a:normAutofit/>
          </a:bodyPr>
          <a:lstStyle/>
          <a:p>
            <a:pPr marL="0" indent="0">
              <a:buFont typeface="Wingdings,Sans-Serif" panose="020B0604020202020204" pitchFamily="34" charset="0"/>
              <a:buNone/>
            </a:pPr>
            <a:r>
              <a:rPr lang="en-US" sz="2000" b="1">
                <a:cs typeface="Arial"/>
              </a:rPr>
              <a:t>Key Features:</a:t>
            </a:r>
            <a:endParaRPr lang="en-US" sz="2000">
              <a:cs typeface="Arial"/>
            </a:endParaRPr>
          </a:p>
          <a:p>
            <a:pPr marL="342900" indent="-342900">
              <a:buFont typeface="System Font Regular"/>
              <a:buChar char="✨"/>
            </a:pPr>
            <a:r>
              <a:rPr lang="en-US" sz="2000">
                <a:cs typeface="Arial"/>
              </a:rPr>
              <a:t>For Classification Pretrained Model on </a:t>
            </a:r>
            <a:r>
              <a:rPr lang="en-US" sz="2000">
                <a:solidFill>
                  <a:srgbClr val="FFFF00"/>
                </a:solidFill>
                <a:ea typeface="+mn-lt"/>
                <a:cs typeface="+mn-lt"/>
                <a:hlinkClick r:id="rId4">
                  <a:extLst>
                    <a:ext uri="{A12FA001-AC4F-418D-AE19-62706E023703}">
                      <ahyp:hlinkClr xmlns:ahyp="http://schemas.microsoft.com/office/drawing/2018/hyperlinkcolor" val="tx"/>
                    </a:ext>
                  </a:extLst>
                </a:hlinkClick>
              </a:rPr>
              <a:t>VQAv2</a:t>
            </a:r>
            <a:r>
              <a:rPr lang="en-US" sz="2000">
                <a:ea typeface="+mn-lt"/>
                <a:cs typeface="+mn-lt"/>
              </a:rPr>
              <a:t> and </a:t>
            </a:r>
            <a:r>
              <a:rPr lang="en-US" sz="2000">
                <a:solidFill>
                  <a:srgbClr val="FFFF00"/>
                </a:solidFill>
                <a:ea typeface="+mn-lt"/>
                <a:cs typeface="+mn-lt"/>
                <a:hlinkClick r:id="rId5">
                  <a:extLst>
                    <a:ext uri="{A12FA001-AC4F-418D-AE19-62706E023703}">
                      <ahyp:hlinkClr xmlns:ahyp="http://schemas.microsoft.com/office/drawing/2018/hyperlinkcolor" val="tx"/>
                    </a:ext>
                  </a:extLst>
                </a:hlinkClick>
              </a:rPr>
              <a:t>NLVR2</a:t>
            </a:r>
            <a:endParaRPr lang="en-US" sz="2000">
              <a:solidFill>
                <a:srgbClr val="FFFF00"/>
              </a:solidFill>
              <a:ea typeface="+mn-lt"/>
              <a:cs typeface="Arial"/>
            </a:endParaRPr>
          </a:p>
          <a:p>
            <a:pPr marL="342900" indent="-342900">
              <a:buFont typeface="System Font Regular"/>
              <a:buChar char="✨"/>
            </a:pPr>
            <a:r>
              <a:rPr lang="en-US" sz="2000">
                <a:solidFill>
                  <a:srgbClr val="FFFFFF"/>
                </a:solidFill>
                <a:ea typeface="+mn-lt"/>
                <a:cs typeface="+mn-lt"/>
              </a:rPr>
              <a:t>Apply</a:t>
            </a:r>
            <a:r>
              <a:rPr lang="en-US" sz="2000">
                <a:ea typeface="+mn-lt"/>
                <a:cs typeface="+mn-lt"/>
              </a:rPr>
              <a:t> a two-layered neural network on top of the pre-trained model and fine-tune this combined structure</a:t>
            </a:r>
            <a:endParaRPr lang="en-US" sz="2000">
              <a:solidFill>
                <a:srgbClr val="FFFF00"/>
              </a:solidFill>
              <a:ea typeface="+mn-lt"/>
              <a:cs typeface="Arial"/>
            </a:endParaRPr>
          </a:p>
          <a:p>
            <a:pPr marL="342900" indent="-342900">
              <a:buFont typeface="System Font Regular"/>
              <a:buChar char="✨"/>
            </a:pPr>
            <a:r>
              <a:rPr lang="en-US" sz="2000">
                <a:ea typeface="+mn-lt"/>
                <a:cs typeface="+mn-lt"/>
              </a:rPr>
              <a:t>Text: Bert-base-uncased tokenizer to tokenize text inputs.</a:t>
            </a:r>
          </a:p>
          <a:p>
            <a:pPr marL="342900" indent="-342900">
              <a:buFont typeface="System Font Regular"/>
              <a:buChar char="✨"/>
            </a:pPr>
            <a:r>
              <a:rPr lang="en-US" sz="2000">
                <a:ea typeface="+mn-lt"/>
                <a:cs typeface="+mn-lt"/>
              </a:rPr>
              <a:t>Image: The image is resized to the length of 512 x 384pixels, patched into 240 squares [max 200 is used], padded and then used</a:t>
            </a:r>
            <a:endParaRPr lang="en-US" sz="2000"/>
          </a:p>
          <a:p>
            <a:pPr marL="342900" indent="-342900">
              <a:buFont typeface="System Font Regular"/>
              <a:buChar char="✨"/>
            </a:pPr>
            <a:r>
              <a:rPr lang="en-US" sz="2000">
                <a:latin typeface="Century Gothic"/>
                <a:ea typeface="+mn-lt"/>
                <a:cs typeface="Arial"/>
                <a:hlinkClick r:id="rId6">
                  <a:extLst>
                    <a:ext uri="{A12FA001-AC4F-418D-AE19-62706E023703}">
                      <ahyp:hlinkClr xmlns:ahyp="http://schemas.microsoft.com/office/drawing/2018/hyperlinkcolor" val="tx"/>
                    </a:ext>
                  </a:extLst>
                </a:hlinkClick>
              </a:rPr>
              <a:t>Code is linked here</a:t>
            </a:r>
            <a:endParaRPr lang="en-US" sz="2000">
              <a:latin typeface="Century Gothic"/>
              <a:ea typeface="+mn-lt"/>
              <a:cs typeface="+mn-lt"/>
              <a:hlinkClick r:id="" action="ppaction://noaction">
                <a:extLst>
                  <a:ext uri="{A12FA001-AC4F-418D-AE19-62706E023703}">
                    <ahyp:hlinkClr xmlns:ahyp="http://schemas.microsoft.com/office/drawing/2018/hyperlinkcolor" val="tx"/>
                  </a:ext>
                </a:extLst>
              </a:hlinkClick>
            </a:endParaRPr>
          </a:p>
          <a:p>
            <a:r>
              <a:rPr lang="en-US" sz="2000">
                <a:ea typeface="+mn-lt"/>
                <a:cs typeface="+mn-lt"/>
              </a:rPr>
              <a:t>In essence, through the combination of joint embeddings, the transformer's attention mechanisms, and specific training objectives, </a:t>
            </a:r>
            <a:r>
              <a:rPr lang="en-US" sz="2000" err="1">
                <a:ea typeface="+mn-lt"/>
                <a:cs typeface="+mn-lt"/>
              </a:rPr>
              <a:t>ViLT</a:t>
            </a:r>
            <a:r>
              <a:rPr lang="en-US" sz="2000">
                <a:ea typeface="+mn-lt"/>
                <a:cs typeface="+mn-lt"/>
              </a:rPr>
              <a:t> learns to understand and find relationships between text and images during its training process.</a:t>
            </a:r>
          </a:p>
          <a:p>
            <a:endParaRPr lang="en-US" sz="2000">
              <a:cs typeface="Calibri"/>
            </a:endParaRPr>
          </a:p>
        </p:txBody>
      </p:sp>
    </p:spTree>
    <p:extLst>
      <p:ext uri="{BB962C8B-B14F-4D97-AF65-F5344CB8AC3E}">
        <p14:creationId xmlns:p14="http://schemas.microsoft.com/office/powerpoint/2010/main" val="290603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2402"/>
            <a:ext cx="12191999" cy="683490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cs typeface="Calibri Light"/>
              </a:rPr>
              <a:t>Quantitative Results </a:t>
            </a:r>
            <a:r>
              <a:rPr lang="en-US" err="1">
                <a:cs typeface="Calibri Light"/>
              </a:rPr>
              <a:t>ViLT</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616953" cy="4439243"/>
          </a:xfrm>
        </p:spPr>
        <p:txBody>
          <a:bodyPr vert="horz" lIns="91440" tIns="45720" rIns="91440" bIns="45720" rtlCol="0" anchor="t">
            <a:normAutofit/>
          </a:bodyPr>
          <a:lstStyle/>
          <a:p>
            <a:pPr marL="342900" indent="-342900">
              <a:lnSpc>
                <a:spcPct val="90000"/>
              </a:lnSpc>
              <a:spcBef>
                <a:spcPts val="1000"/>
              </a:spcBef>
              <a:buFont typeface="System Font Regular"/>
              <a:buChar char="✨"/>
            </a:pPr>
            <a:r>
              <a:rPr lang="en-US" sz="2000">
                <a:cs typeface="Calibri" panose="020F0502020204030204"/>
              </a:rPr>
              <a:t>F1 scores indicate that the model is performing slightly better in terms of a balance between precision and recall for Class 1.</a:t>
            </a:r>
          </a:p>
          <a:p>
            <a:pPr marL="342900" indent="-342900">
              <a:lnSpc>
                <a:spcPct val="90000"/>
              </a:lnSpc>
              <a:spcBef>
                <a:spcPts val="1000"/>
              </a:spcBef>
              <a:buFont typeface="System Font Regular"/>
              <a:buChar char="✨"/>
            </a:pPr>
            <a:r>
              <a:rPr lang="en-US" sz="2000">
                <a:cs typeface="Calibri" panose="020F0502020204030204"/>
              </a:rPr>
              <a:t>The F1 scores for both classes are the same 0.92. This suggests that the model is achieving a balanced performance.</a:t>
            </a:r>
          </a:p>
          <a:p>
            <a:pPr marL="342900" indent="-342900">
              <a:lnSpc>
                <a:spcPct val="90000"/>
              </a:lnSpc>
              <a:spcBef>
                <a:spcPts val="1000"/>
              </a:spcBef>
              <a:buFont typeface="System Font Regular"/>
              <a:buChar char="✨"/>
            </a:pPr>
            <a:r>
              <a:rPr lang="en-US" sz="2000">
                <a:cs typeface="Calibri" panose="020F0502020204030204"/>
              </a:rPr>
              <a:t>An F1 score in the range of 0.92 is considered a good performance in binary classification tasks. It indicates that the model is effective at both making accurate positive predictions (precision) and capturing actual positive instances (recall) for both classes.</a:t>
            </a:r>
          </a:p>
        </p:txBody>
      </p:sp>
      <p:pic>
        <p:nvPicPr>
          <p:cNvPr id="2" name="Picture 1" descr="A blue squares with white text&#10;&#10;Description automatically generated">
            <a:extLst>
              <a:ext uri="{FF2B5EF4-FFF2-40B4-BE49-F238E27FC236}">
                <a16:creationId xmlns:a16="http://schemas.microsoft.com/office/drawing/2014/main" id="{D67BC550-B60B-D81A-6C65-356AA0BBD188}"/>
              </a:ext>
            </a:extLst>
          </p:cNvPr>
          <p:cNvPicPr>
            <a:picLocks noChangeAspect="1"/>
          </p:cNvPicPr>
          <p:nvPr/>
        </p:nvPicPr>
        <p:blipFill>
          <a:blip r:embed="rId4"/>
          <a:stretch>
            <a:fillRect/>
          </a:stretch>
        </p:blipFill>
        <p:spPr>
          <a:xfrm>
            <a:off x="8037240" y="821674"/>
            <a:ext cx="4051977" cy="339608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50E21C5-F79B-1A32-C891-B6B3986B3726}"/>
              </a:ext>
            </a:extLst>
          </p:cNvPr>
          <p:cNvPicPr>
            <a:picLocks noChangeAspect="1"/>
          </p:cNvPicPr>
          <p:nvPr/>
        </p:nvPicPr>
        <p:blipFill>
          <a:blip r:embed="rId5"/>
          <a:stretch>
            <a:fillRect/>
          </a:stretch>
        </p:blipFill>
        <p:spPr>
          <a:xfrm>
            <a:off x="7928649" y="4396381"/>
            <a:ext cx="4214848" cy="1306876"/>
          </a:xfrm>
          <a:prstGeom prst="rect">
            <a:avLst/>
          </a:prstGeom>
        </p:spPr>
      </p:pic>
    </p:spTree>
    <p:extLst>
      <p:ext uri="{BB962C8B-B14F-4D97-AF65-F5344CB8AC3E}">
        <p14:creationId xmlns:p14="http://schemas.microsoft.com/office/powerpoint/2010/main" val="242052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ea typeface="+mj-lt"/>
                <a:cs typeface="+mj-lt"/>
              </a:rPr>
              <a:t>Qualitative Results </a:t>
            </a:r>
            <a:r>
              <a:rPr lang="en-US" err="1">
                <a:ea typeface="+mj-lt"/>
                <a:cs typeface="+mj-lt"/>
              </a:rPr>
              <a:t>ViLT</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5842001" cy="4439243"/>
          </a:xfrm>
        </p:spPr>
        <p:txBody>
          <a:bodyPr rtlCol="0">
            <a:normAutofit/>
          </a:bodyPr>
          <a:lstStyle/>
          <a:p>
            <a:pPr marL="342900" indent="-342900">
              <a:lnSpc>
                <a:spcPct val="90000"/>
              </a:lnSpc>
              <a:spcBef>
                <a:spcPts val="1000"/>
              </a:spcBef>
              <a:buFont typeface="System Font Regular"/>
              <a:buChar char="✨"/>
            </a:pPr>
            <a:r>
              <a:rPr lang="en-US" sz="2400">
                <a:ea typeface="+mn-lt"/>
                <a:cs typeface="+mn-lt"/>
              </a:rPr>
              <a:t>The model correctly identified 2 samples as Class 0. </a:t>
            </a:r>
          </a:p>
          <a:p>
            <a:pPr marL="342900" indent="-342900">
              <a:lnSpc>
                <a:spcPct val="90000"/>
              </a:lnSpc>
              <a:spcBef>
                <a:spcPts val="1000"/>
              </a:spcBef>
              <a:buFont typeface="System Font Regular"/>
              <a:buChar char="✨"/>
            </a:pPr>
            <a:r>
              <a:rPr lang="en-US" sz="2400">
                <a:ea typeface="+mn-lt"/>
                <a:cs typeface="+mn-lt"/>
              </a:rPr>
              <a:t>The model correctly identified 2 samples as Class 1.</a:t>
            </a:r>
          </a:p>
          <a:p>
            <a:pPr marL="342900" indent="-342900">
              <a:lnSpc>
                <a:spcPct val="90000"/>
              </a:lnSpc>
              <a:spcBef>
                <a:spcPts val="1000"/>
              </a:spcBef>
              <a:buFont typeface="System Font Regular"/>
              <a:buChar char="✨"/>
            </a:pPr>
            <a:r>
              <a:rPr lang="en-US" sz="2400">
                <a:ea typeface="+mn-lt"/>
                <a:cs typeface="+mn-lt"/>
              </a:rPr>
              <a:t> There were no misclassifications.</a:t>
            </a:r>
          </a:p>
        </p:txBody>
      </p:sp>
      <p:pic>
        <p:nvPicPr>
          <p:cNvPr id="2" name="Content Placeholder 3" descr="A diagram of a confusion matrix&#10;&#10;Description automatically generated">
            <a:extLst>
              <a:ext uri="{FF2B5EF4-FFF2-40B4-BE49-F238E27FC236}">
                <a16:creationId xmlns:a16="http://schemas.microsoft.com/office/drawing/2014/main" id="{E2AE1A97-633F-EEE5-E08E-75E60F899436}"/>
              </a:ext>
            </a:extLst>
          </p:cNvPr>
          <p:cNvPicPr>
            <a:picLocks noChangeAspect="1"/>
          </p:cNvPicPr>
          <p:nvPr/>
        </p:nvPicPr>
        <p:blipFill>
          <a:blip r:embed="rId4"/>
          <a:stretch>
            <a:fillRect/>
          </a:stretch>
        </p:blipFill>
        <p:spPr>
          <a:xfrm>
            <a:off x="6756400" y="1366283"/>
            <a:ext cx="4476399" cy="3915849"/>
          </a:xfrm>
          <a:prstGeom prst="rect">
            <a:avLst/>
          </a:prstGeom>
        </p:spPr>
      </p:pic>
    </p:spTree>
    <p:extLst>
      <p:ext uri="{BB962C8B-B14F-4D97-AF65-F5344CB8AC3E}">
        <p14:creationId xmlns:p14="http://schemas.microsoft.com/office/powerpoint/2010/main" val="24474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1999" cy="687586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r>
              <a:rPr lang="en-US">
                <a:ea typeface="+mj-lt"/>
                <a:cs typeface="+mj-lt"/>
              </a:rPr>
              <a:t>Qualitative Results </a:t>
            </a:r>
            <a:r>
              <a:rPr lang="en-US" err="1">
                <a:ea typeface="+mj-lt"/>
                <a:cs typeface="+mj-lt"/>
              </a:rPr>
              <a:t>ViLT</a:t>
            </a:r>
            <a:r>
              <a:rPr lang="en-US">
                <a:ea typeface="+mj-lt"/>
                <a:cs typeface="+mj-lt"/>
              </a:rPr>
              <a:t> </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9956801" cy="4439243"/>
          </a:xfrm>
        </p:spPr>
        <p:txBody>
          <a:bodyPr vert="horz" lIns="91440" tIns="45720" rIns="91440" bIns="45720" rtlCol="0" anchor="t">
            <a:normAutofit/>
          </a:bodyPr>
          <a:lstStyle/>
          <a:p>
            <a:endParaRPr lang="en-US" sz="2000">
              <a:ea typeface="+mn-lt"/>
              <a:cs typeface="+mn-lt"/>
            </a:endParaRPr>
          </a:p>
          <a:p>
            <a:pPr marL="342900" indent="-342900">
              <a:buFont typeface="System Font Regular"/>
              <a:buChar char="✨"/>
            </a:pPr>
            <a:r>
              <a:rPr lang="en-US" sz="2000">
                <a:solidFill>
                  <a:srgbClr val="FFFFFF"/>
                </a:solidFill>
                <a:ea typeface="+mn-lt"/>
                <a:cs typeface="+mn-lt"/>
              </a:rPr>
              <a:t>The model accurately identifies higher </a:t>
            </a:r>
            <a:r>
              <a:rPr lang="en-US" sz="2000" err="1">
                <a:solidFill>
                  <a:srgbClr val="FFFFFF"/>
                </a:solidFill>
                <a:ea typeface="+mn-lt"/>
                <a:cs typeface="+mn-lt"/>
              </a:rPr>
              <a:t>scenicness</a:t>
            </a:r>
            <a:r>
              <a:rPr lang="en-US" sz="2000">
                <a:solidFill>
                  <a:srgbClr val="FFFFFF"/>
                </a:solidFill>
                <a:ea typeface="+mn-lt"/>
                <a:cs typeface="+mn-lt"/>
              </a:rPr>
              <a:t> values in most cases. However, it encountered an oversight in some instances when failing to recognize a very high </a:t>
            </a:r>
            <a:r>
              <a:rPr lang="en-US" sz="2000" err="1">
                <a:solidFill>
                  <a:srgbClr val="FFFFFF"/>
                </a:solidFill>
                <a:ea typeface="+mn-lt"/>
                <a:cs typeface="+mn-lt"/>
              </a:rPr>
              <a:t>scenicness</a:t>
            </a:r>
            <a:r>
              <a:rPr lang="en-US" sz="2000">
                <a:solidFill>
                  <a:srgbClr val="FFFFFF"/>
                </a:solidFill>
                <a:ea typeface="+mn-lt"/>
                <a:cs typeface="+mn-lt"/>
              </a:rPr>
              <a:t> score of 9.6 and marking it as 0.</a:t>
            </a:r>
            <a:endParaRPr lang="en-US">
              <a:solidFill>
                <a:srgbClr val="000000"/>
              </a:solidFill>
              <a:latin typeface="-webkit-standard"/>
            </a:endParaRPr>
          </a:p>
          <a:p>
            <a:pPr marL="342900" indent="-342900">
              <a:lnSpc>
                <a:spcPct val="90000"/>
              </a:lnSpc>
              <a:spcBef>
                <a:spcPts val="1000"/>
              </a:spcBef>
              <a:buFont typeface="System Font Regular"/>
              <a:buChar char="✨"/>
            </a:pPr>
            <a:r>
              <a:rPr lang="en-US" sz="2000">
                <a:ea typeface="+mn-lt"/>
                <a:cs typeface="+mn-lt"/>
              </a:rPr>
              <a:t>For mid-range and low </a:t>
            </a:r>
            <a:r>
              <a:rPr lang="en-US" sz="2000" err="1">
                <a:ea typeface="+mn-lt"/>
                <a:cs typeface="+mn-lt"/>
              </a:rPr>
              <a:t>scenicness</a:t>
            </a:r>
            <a:r>
              <a:rPr lang="en-US" sz="2000">
                <a:ea typeface="+mn-lt"/>
                <a:cs typeface="+mn-lt"/>
              </a:rPr>
              <a:t> scores, the model appears to be performing accurately, as evident from its correct predictions for </a:t>
            </a:r>
            <a:r>
              <a:rPr lang="en-US" sz="2000" err="1">
                <a:ea typeface="+mn-lt"/>
                <a:cs typeface="+mn-lt"/>
              </a:rPr>
              <a:t>scenicness</a:t>
            </a:r>
            <a:r>
              <a:rPr lang="en-US" sz="2000">
                <a:ea typeface="+mn-lt"/>
                <a:cs typeface="+mn-lt"/>
              </a:rPr>
              <a:t> scores of 6.4, 2.25, and 1.0.</a:t>
            </a:r>
            <a:endParaRPr lang="en-US" sz="2000"/>
          </a:p>
          <a:p>
            <a:pPr marL="342900" indent="-342900">
              <a:lnSpc>
                <a:spcPct val="90000"/>
              </a:lnSpc>
              <a:spcBef>
                <a:spcPts val="1000"/>
              </a:spcBef>
              <a:buFont typeface="System Font Regular"/>
              <a:buChar char="✨"/>
            </a:pPr>
            <a:r>
              <a:rPr lang="en-US" sz="2000">
                <a:ea typeface="+mn-lt"/>
                <a:cs typeface="+mn-lt"/>
              </a:rPr>
              <a:t>In conclusion, while </a:t>
            </a:r>
            <a:r>
              <a:rPr lang="en-US" sz="2000" err="1">
                <a:ea typeface="+mn-lt"/>
                <a:cs typeface="+mn-lt"/>
              </a:rPr>
              <a:t>ViLT</a:t>
            </a:r>
            <a:r>
              <a:rPr lang="en-US" sz="2000">
                <a:ea typeface="+mn-lt"/>
                <a:cs typeface="+mn-lt"/>
              </a:rPr>
              <a:t> demonstrates competence in predicting mid-range and low </a:t>
            </a:r>
            <a:r>
              <a:rPr lang="en-US" sz="2000" err="1">
                <a:ea typeface="+mn-lt"/>
                <a:cs typeface="+mn-lt"/>
              </a:rPr>
              <a:t>scenicness</a:t>
            </a:r>
            <a:r>
              <a:rPr lang="en-US" sz="2000">
                <a:ea typeface="+mn-lt"/>
                <a:cs typeface="+mn-lt"/>
              </a:rPr>
              <a:t> values, its performance on higher </a:t>
            </a:r>
            <a:r>
              <a:rPr lang="en-US" sz="2000" err="1">
                <a:ea typeface="+mn-lt"/>
                <a:cs typeface="+mn-lt"/>
              </a:rPr>
              <a:t>scenicness</a:t>
            </a:r>
            <a:r>
              <a:rPr lang="en-US" sz="2000">
                <a:ea typeface="+mn-lt"/>
                <a:cs typeface="+mn-lt"/>
              </a:rPr>
              <a:t> scores requires only in some cases attention and refinement.</a:t>
            </a:r>
            <a:endParaRPr lang="en-US" sz="2000">
              <a:cs typeface="Calibri"/>
            </a:endParaRPr>
          </a:p>
        </p:txBody>
      </p:sp>
    </p:spTree>
    <p:extLst>
      <p:ext uri="{BB962C8B-B14F-4D97-AF65-F5344CB8AC3E}">
        <p14:creationId xmlns:p14="http://schemas.microsoft.com/office/powerpoint/2010/main" val="261249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t>Conclusion</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818167"/>
            <a:ext cx="11379201" cy="4619209"/>
          </a:xfrm>
        </p:spPr>
        <p:txBody>
          <a:bodyPr vert="horz" lIns="91440" tIns="45720" rIns="91440" bIns="45720" rtlCol="0" anchor="t">
            <a:normAutofit/>
          </a:bodyPr>
          <a:lstStyle/>
          <a:p>
            <a:r>
              <a:rPr lang="en-GB" sz="1600"/>
              <a:t>"In this study, we addressed two questions of our research:</a:t>
            </a:r>
          </a:p>
          <a:p>
            <a:pPr>
              <a:buClr>
                <a:schemeClr val="bg1"/>
              </a:buClr>
              <a:buFont typeface="+mj-lt"/>
              <a:buAutoNum type="arabicPeriod"/>
            </a:pPr>
            <a:r>
              <a:rPr lang="en-GB" sz="1600"/>
              <a:t>We evaluated the effectiveness of unimodal models, using BERT for text analysis and ResNet50 for image analysis.</a:t>
            </a:r>
          </a:p>
          <a:p>
            <a:pPr>
              <a:buClr>
                <a:schemeClr val="bg1"/>
              </a:buClr>
              <a:buFont typeface="+mj-lt"/>
              <a:buAutoNum type="arabicPeriod"/>
            </a:pPr>
            <a:r>
              <a:rPr lang="en-GB" sz="1600"/>
              <a:t>We explored whether the multimodal </a:t>
            </a:r>
            <a:r>
              <a:rPr lang="en-GB" sz="1600" err="1"/>
              <a:t>ViLT</a:t>
            </a:r>
            <a:r>
              <a:rPr lang="en-GB" sz="1600"/>
              <a:t> model could outperform these unimodal approaches.</a:t>
            </a:r>
          </a:p>
          <a:p>
            <a:endParaRPr lang="en-GB" sz="1600"/>
          </a:p>
          <a:p>
            <a:r>
              <a:rPr lang="en-GB" sz="1600"/>
              <a:t>Quantitatively, </a:t>
            </a:r>
            <a:r>
              <a:rPr lang="en-GB" sz="1600" err="1"/>
              <a:t>ViLT</a:t>
            </a:r>
            <a:r>
              <a:rPr lang="en-GB" sz="1600"/>
              <a:t> demonstrated exceptional performance with 92% accuracy, outperforming ResNet50 (90%) and BERT (82%). While the numbers showcase </a:t>
            </a:r>
            <a:r>
              <a:rPr lang="en-GB" sz="1600" err="1"/>
              <a:t>ViLT's</a:t>
            </a:r>
            <a:r>
              <a:rPr lang="en-GB" sz="1600"/>
              <a:t> superiority, qualitative analysis revealed real-world weaknesses in all models, emphasizing the need to consider both qualitative and quantitative aspects.</a:t>
            </a:r>
          </a:p>
          <a:p>
            <a:endParaRPr lang="en-GB" sz="1600"/>
          </a:p>
          <a:p>
            <a:r>
              <a:rPr lang="en-GB" sz="1600"/>
              <a:t>In conclusion, </a:t>
            </a:r>
            <a:r>
              <a:rPr lang="en-GB" sz="1600" err="1"/>
              <a:t>ViLT</a:t>
            </a:r>
            <a:r>
              <a:rPr lang="en-GB" sz="1600"/>
              <a:t> excels in accurate and holistic </a:t>
            </a:r>
            <a:r>
              <a:rPr lang="en-GB" sz="1600" err="1"/>
              <a:t>scenicness</a:t>
            </a:r>
            <a:r>
              <a:rPr lang="en-GB" sz="1600"/>
              <a:t> quantification, offering valuable insights and highlighting the importance of comprehensive real-world evaluation."</a:t>
            </a:r>
          </a:p>
        </p:txBody>
      </p:sp>
    </p:spTree>
    <p:extLst>
      <p:ext uri="{BB962C8B-B14F-4D97-AF65-F5344CB8AC3E}">
        <p14:creationId xmlns:p14="http://schemas.microsoft.com/office/powerpoint/2010/main" val="109587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6857999" y="2525233"/>
            <a:ext cx="11174819" cy="903767"/>
          </a:xfrm>
        </p:spPr>
        <p:txBody>
          <a:bodyPr rtlCol="0"/>
          <a:lstStyle/>
          <a:p>
            <a:r>
              <a:rPr lang="en-GB" sz="4400" b="1"/>
              <a:t>Thank you</a:t>
            </a:r>
            <a:endParaRPr lang="en-US"/>
          </a:p>
        </p:txBody>
      </p:sp>
    </p:spTree>
    <p:extLst>
      <p:ext uri="{BB962C8B-B14F-4D97-AF65-F5344CB8AC3E}">
        <p14:creationId xmlns:p14="http://schemas.microsoft.com/office/powerpoint/2010/main" val="99637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1999" cy="687586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GB"/>
              <a:t>Key Questions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8314268" cy="4555067"/>
          </a:xfrm>
        </p:spPr>
        <p:txBody>
          <a:bodyPr vert="horz" lIns="91440" tIns="45720" rIns="91440" bIns="45720" rtlCol="0" anchor="t">
            <a:normAutofit/>
          </a:bodyPr>
          <a:lstStyle/>
          <a:p>
            <a:pPr marL="457200" indent="-457200">
              <a:buFont typeface="System Font Regular"/>
              <a:buChar char="✨"/>
            </a:pPr>
            <a:r>
              <a:rPr lang="en-US" sz="2000">
                <a:cs typeface="Arial"/>
              </a:rPr>
              <a:t>How effective are unimodal deep learning models like BERT (for text) and ResNet50 (for images) in classifying landscape </a:t>
            </a:r>
            <a:r>
              <a:rPr lang="en-US" sz="2000" err="1">
                <a:cs typeface="Arial"/>
              </a:rPr>
              <a:t>scenicness</a:t>
            </a:r>
            <a:r>
              <a:rPr lang="en-US" sz="2000">
                <a:cs typeface="Arial"/>
              </a:rPr>
              <a:t>? </a:t>
            </a:r>
            <a:br>
              <a:rPr lang="en-US" sz="2000"/>
            </a:br>
            <a:endParaRPr lang="en-US" sz="2000">
              <a:cs typeface="Calibri"/>
            </a:endParaRPr>
          </a:p>
          <a:p>
            <a:pPr marL="457200" indent="-457200">
              <a:buFont typeface="System Font Regular"/>
              <a:buChar char="✨"/>
            </a:pPr>
            <a:r>
              <a:rPr lang="en-US" sz="2000">
                <a:cs typeface="Arial"/>
              </a:rPr>
              <a:t>Can the multimodal </a:t>
            </a:r>
            <a:r>
              <a:rPr lang="en-US" sz="2000" err="1">
                <a:cs typeface="Arial"/>
              </a:rPr>
              <a:t>ViLT</a:t>
            </a:r>
            <a:r>
              <a:rPr lang="en-US" sz="2000">
                <a:cs typeface="Arial"/>
              </a:rPr>
              <a:t> model outperform unimodal approaches like ResNet50 for image analysis and BERT for textual analysis in providing more accurate and holistic quantification of landscape </a:t>
            </a:r>
            <a:r>
              <a:rPr lang="en-US" sz="2000" err="1">
                <a:cs typeface="Arial"/>
              </a:rPr>
              <a:t>scenicness</a:t>
            </a:r>
            <a:r>
              <a:rPr lang="en-US" sz="2000">
                <a:cs typeface="Arial"/>
              </a:rPr>
              <a:t>?</a:t>
            </a:r>
            <a:endParaRPr lang="en-US" sz="2000">
              <a:cs typeface="Calibri"/>
            </a:endParaRPr>
          </a:p>
        </p:txBody>
      </p:sp>
    </p:spTree>
    <p:extLst>
      <p:ext uri="{BB962C8B-B14F-4D97-AF65-F5344CB8AC3E}">
        <p14:creationId xmlns:p14="http://schemas.microsoft.com/office/powerpoint/2010/main" val="233814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ea typeface="+mj-lt"/>
                <a:cs typeface="+mj-lt"/>
              </a:rPr>
              <a:t>Data Acquisition &amp; Preprocessing </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413068" cy="4439243"/>
          </a:xfrm>
        </p:spPr>
        <p:txBody>
          <a:bodyPr vert="horz" lIns="91440" tIns="45720" rIns="91440" bIns="45720" rtlCol="0" anchor="t">
            <a:normAutofit/>
          </a:bodyPr>
          <a:lstStyle/>
          <a:p>
            <a:pPr marL="171450" indent="-171450">
              <a:buFont typeface="System Font Regular"/>
              <a:buChar char="✨"/>
            </a:pPr>
            <a:r>
              <a:rPr lang="en-US" sz="2000" b="1">
                <a:cs typeface="Calibri"/>
              </a:rPr>
              <a:t>Dataset</a:t>
            </a:r>
            <a:r>
              <a:rPr lang="en-US" sz="2000">
                <a:cs typeface="Calibri"/>
              </a:rPr>
              <a:t>:  "Scenic or Not" from geograph.org.uk. Contains: ~210,000 landscape images with textual comments and metadata.</a:t>
            </a:r>
          </a:p>
          <a:p>
            <a:pPr marL="171450" indent="-171450">
              <a:buFont typeface="System Font Regular"/>
              <a:buChar char="✨"/>
            </a:pPr>
            <a:r>
              <a:rPr lang="en-US" sz="2000" b="1">
                <a:cs typeface="Calibri"/>
              </a:rPr>
              <a:t>Data Integration</a:t>
            </a:r>
            <a:r>
              <a:rPr lang="en-US" sz="2000">
                <a:cs typeface="Calibri"/>
              </a:rPr>
              <a:t>: Harmonization of multiple files: </a:t>
            </a:r>
            <a:r>
              <a:rPr lang="en-US" sz="2000" err="1">
                <a:cs typeface="Calibri"/>
              </a:rPr>
              <a:t>votes.tsv</a:t>
            </a:r>
            <a:r>
              <a:rPr lang="en-US" sz="2000">
                <a:cs typeface="Calibri"/>
              </a:rPr>
              <a:t>, scenicornot.csv, gridimage_text.csv. Key linking attribute: </a:t>
            </a:r>
            <a:r>
              <a:rPr lang="en-US" sz="2000" err="1">
                <a:cs typeface="Calibri"/>
              </a:rPr>
              <a:t>gridimage_id</a:t>
            </a:r>
            <a:r>
              <a:rPr lang="en-US" sz="2000">
                <a:cs typeface="Calibri"/>
              </a:rPr>
              <a:t>.</a:t>
            </a:r>
          </a:p>
          <a:p>
            <a:pPr marL="171450" indent="-171450">
              <a:buFont typeface="System Font Regular"/>
              <a:buChar char="✨"/>
            </a:pPr>
            <a:r>
              <a:rPr lang="en-US" sz="2000" b="1">
                <a:cs typeface="Calibri"/>
              </a:rPr>
              <a:t>Data Integrity</a:t>
            </a:r>
            <a:r>
              <a:rPr lang="en-US" sz="2000">
                <a:cs typeface="Calibri"/>
              </a:rPr>
              <a:t>: Excluded entries with missing </a:t>
            </a:r>
            <a:r>
              <a:rPr lang="en-US" sz="2000" err="1">
                <a:cs typeface="Calibri"/>
              </a:rPr>
              <a:t>Geograph</a:t>
            </a:r>
            <a:r>
              <a:rPr lang="en-US" sz="2000">
                <a:cs typeface="Calibri"/>
              </a:rPr>
              <a:t> URIs or comments.</a:t>
            </a:r>
          </a:p>
          <a:p>
            <a:pPr marL="171450" indent="-171450">
              <a:buFont typeface="System Font Regular"/>
              <a:buChar char="✨"/>
            </a:pPr>
            <a:r>
              <a:rPr lang="en-US" sz="2000" b="1">
                <a:cs typeface="Calibri"/>
              </a:rPr>
              <a:t>Textual Preprocessing: </a:t>
            </a:r>
            <a:r>
              <a:rPr lang="en-US" sz="2000">
                <a:cs typeface="Calibri"/>
              </a:rPr>
              <a:t>Contraction expansion, HTML tag removal, and lemmatization.</a:t>
            </a:r>
          </a:p>
          <a:p>
            <a:pPr marL="171450" indent="-171450">
              <a:buFont typeface="System Font Regular"/>
              <a:buChar char="✨"/>
            </a:pPr>
            <a:r>
              <a:rPr lang="en-US" sz="2000" b="1">
                <a:cs typeface="Calibri"/>
              </a:rPr>
              <a:t>Outcome</a:t>
            </a:r>
            <a:r>
              <a:rPr lang="en-US" sz="2000">
                <a:cs typeface="Calibri"/>
              </a:rPr>
              <a:t>: Robust and clean dataset ready for ML models.</a:t>
            </a:r>
          </a:p>
          <a:p>
            <a:pPr marL="171450" indent="-171450">
              <a:buFont typeface="System Font Regular"/>
              <a:buChar char="✨"/>
            </a:pPr>
            <a:r>
              <a:rPr lang="en-US" sz="2000">
                <a:cs typeface="Calibri"/>
                <a:hlinkClick r:id="rId4">
                  <a:extLst>
                    <a:ext uri="{A12FA001-AC4F-418D-AE19-62706E023703}">
                      <ahyp:hlinkClr xmlns:ahyp="http://schemas.microsoft.com/office/drawing/2018/hyperlinkcolor" val="tx"/>
                    </a:ext>
                  </a:extLst>
                </a:hlinkClick>
              </a:rPr>
              <a:t>Code is linked here</a:t>
            </a:r>
            <a:endParaRPr lang="en-US" sz="2000">
              <a:cs typeface="Calibri"/>
            </a:endParaRPr>
          </a:p>
        </p:txBody>
      </p:sp>
    </p:spTree>
    <p:extLst>
      <p:ext uri="{BB962C8B-B14F-4D97-AF65-F5344CB8AC3E}">
        <p14:creationId xmlns:p14="http://schemas.microsoft.com/office/powerpoint/2010/main" val="38985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ea typeface="+mj-lt"/>
                <a:cs typeface="+mj-lt"/>
              </a:rPr>
              <a:t>Data Acquisition &amp; Preprocessing </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413068" cy="4439243"/>
          </a:xfrm>
        </p:spPr>
        <p:txBody>
          <a:bodyPr vert="horz" lIns="91440" tIns="45720" rIns="91440" bIns="45720" rtlCol="0" anchor="t">
            <a:normAutofit/>
          </a:bodyPr>
          <a:lstStyle/>
          <a:p>
            <a:pPr>
              <a:buFont typeface="System Font Regular,Sans-Serif"/>
              <a:buChar char="✨"/>
            </a:pPr>
            <a:endParaRPr lang="en-US" sz="1600">
              <a:cs typeface="Calibri"/>
            </a:endParaRPr>
          </a:p>
          <a:p>
            <a:pPr marL="171450" indent="-171450">
              <a:buFont typeface="System Font Regular,Sans-Serif"/>
              <a:buChar char="✨"/>
            </a:pPr>
            <a:r>
              <a:rPr lang="en-US" sz="2000" b="1">
                <a:latin typeface="Century Gothic"/>
                <a:cs typeface="Arial"/>
              </a:rPr>
              <a:t>Feature Engineering</a:t>
            </a:r>
            <a:r>
              <a:rPr lang="en-US" sz="2000">
                <a:latin typeface="Century Gothic"/>
                <a:cs typeface="Arial"/>
              </a:rPr>
              <a:t>: Derived metrics: Average (A), Threshold (T) and Variance (V) from voting data for </a:t>
            </a:r>
            <a:r>
              <a:rPr lang="en-US" sz="2000" err="1">
                <a:latin typeface="Century Gothic"/>
                <a:cs typeface="Arial"/>
              </a:rPr>
              <a:t>scenicness</a:t>
            </a:r>
            <a:r>
              <a:rPr lang="en-US" sz="2000">
                <a:latin typeface="Century Gothic"/>
                <a:cs typeface="Arial"/>
              </a:rPr>
              <a:t> representation.</a:t>
            </a:r>
          </a:p>
          <a:p>
            <a:pPr marL="171450" lvl="1"/>
            <a:r>
              <a:rPr lang="en-US" sz="2000">
                <a:solidFill>
                  <a:schemeClr val="bg1"/>
                </a:solidFill>
                <a:latin typeface="Century Gothic"/>
                <a:cs typeface="Arial"/>
              </a:rPr>
              <a:t>Classification (S) based on A and V:</a:t>
            </a:r>
          </a:p>
          <a:p>
            <a:pPr marL="628650" lvl="2"/>
            <a:r>
              <a:rPr lang="en-US" sz="2000">
                <a:solidFill>
                  <a:schemeClr val="bg1"/>
                </a:solidFill>
                <a:latin typeface="Century Gothic"/>
                <a:cs typeface="Arial"/>
              </a:rPr>
              <a:t>S=1 (Scenic), S=0 (Non-scenic), S=2 (Other cases).</a:t>
            </a:r>
            <a:endParaRPr lang="en-US" sz="2000">
              <a:solidFill>
                <a:schemeClr val="bg1"/>
              </a:solidFill>
              <a:latin typeface="Century Gothic"/>
            </a:endParaRPr>
          </a:p>
          <a:p>
            <a:pPr marL="171450" indent="-171450">
              <a:buFont typeface="System Font Regular"/>
              <a:buChar char="✨"/>
            </a:pPr>
            <a:endParaRPr lang="en-US"/>
          </a:p>
        </p:txBody>
      </p:sp>
      <p:pic>
        <p:nvPicPr>
          <p:cNvPr id="2" name="Picture 1" descr="A black background with white text&#10;&#10;Description automatically generated">
            <a:extLst>
              <a:ext uri="{FF2B5EF4-FFF2-40B4-BE49-F238E27FC236}">
                <a16:creationId xmlns:a16="http://schemas.microsoft.com/office/drawing/2014/main" id="{DDED4679-DE7B-7487-0E28-29A03FA23473}"/>
              </a:ext>
            </a:extLst>
          </p:cNvPr>
          <p:cNvPicPr>
            <a:picLocks noChangeAspect="1"/>
          </p:cNvPicPr>
          <p:nvPr/>
        </p:nvPicPr>
        <p:blipFill>
          <a:blip r:embed="rId4"/>
          <a:stretch>
            <a:fillRect/>
          </a:stretch>
        </p:blipFill>
        <p:spPr>
          <a:xfrm>
            <a:off x="2975179" y="4118833"/>
            <a:ext cx="5539702" cy="1886048"/>
          </a:xfrm>
          <a:prstGeom prst="rect">
            <a:avLst/>
          </a:prstGeom>
        </p:spPr>
      </p:pic>
    </p:spTree>
    <p:extLst>
      <p:ext uri="{BB962C8B-B14F-4D97-AF65-F5344CB8AC3E}">
        <p14:creationId xmlns:p14="http://schemas.microsoft.com/office/powerpoint/2010/main" val="51714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2402"/>
            <a:ext cx="12191999" cy="683490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cs typeface="Calibri Light"/>
              </a:rPr>
              <a:t>Quantitative Analysis Metrics</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1174819" cy="4439243"/>
          </a:xfrm>
        </p:spPr>
        <p:txBody>
          <a:bodyPr rtlCol="0">
            <a:normAutofit/>
          </a:bodyPr>
          <a:lstStyle/>
          <a:p>
            <a:pPr marL="0" indent="0">
              <a:buNone/>
            </a:pPr>
            <a:r>
              <a:rPr lang="en-US" sz="1600">
                <a:cs typeface="Arial"/>
              </a:rPr>
              <a:t>In assessing our machine learning models, we employed various accuracy metrics, including accuracy, F1-score, precision, and recall.</a:t>
            </a:r>
            <a:endParaRPr lang="en-US" sz="1600"/>
          </a:p>
          <a:p>
            <a:pPr marL="0" indent="0">
              <a:buNone/>
            </a:pPr>
            <a:endParaRPr lang="en-US" sz="1600">
              <a:cs typeface="Arial"/>
            </a:endParaRPr>
          </a:p>
          <a:p>
            <a:pPr marL="285750" indent="-285750">
              <a:buFont typeface="System Font Regular"/>
              <a:buChar char="✨"/>
            </a:pPr>
            <a:r>
              <a:rPr lang="en-US" sz="1600" b="1">
                <a:ea typeface="+mn-lt"/>
                <a:cs typeface="+mn-lt"/>
              </a:rPr>
              <a:t>F1 Score: </a:t>
            </a:r>
            <a:r>
              <a:rPr lang="en-US" sz="1600">
                <a:ea typeface="+mn-lt"/>
                <a:cs typeface="+mn-lt"/>
              </a:rPr>
              <a:t>The F1 score is like the harmonious balance in a choir performance. It's the sweet spot where precision and recall harmonize to create a well-rounded and pleasing outcome.</a:t>
            </a:r>
            <a:endParaRPr lang="en-US" sz="1600">
              <a:cs typeface="Calibri" panose="020F0502020204030204"/>
            </a:endParaRPr>
          </a:p>
          <a:p>
            <a:pPr marL="285750" indent="-285750">
              <a:buFont typeface="System Font Regular"/>
              <a:buChar char="✨"/>
            </a:pPr>
            <a:r>
              <a:rPr lang="en-US" sz="1600" b="1">
                <a:ea typeface="+mn-lt"/>
                <a:cs typeface="+mn-lt"/>
              </a:rPr>
              <a:t>Precision: </a:t>
            </a:r>
            <a:r>
              <a:rPr lang="en-US" sz="1600">
                <a:ea typeface="+mn-lt"/>
                <a:cs typeface="+mn-lt"/>
              </a:rPr>
              <a:t>Precision is like a skilled archer hitting the bullseye. It's about being precise and accurate in hitting the target.</a:t>
            </a:r>
            <a:endParaRPr lang="en-US" sz="1600">
              <a:cs typeface="Calibri"/>
            </a:endParaRPr>
          </a:p>
          <a:p>
            <a:pPr marL="285750" indent="-285750">
              <a:buFont typeface="System Font Regular"/>
              <a:buChar char="✨"/>
            </a:pPr>
            <a:r>
              <a:rPr lang="en-US" sz="1600" b="1">
                <a:ea typeface="+mn-lt"/>
                <a:cs typeface="+mn-lt"/>
              </a:rPr>
              <a:t>Recall: </a:t>
            </a:r>
            <a:r>
              <a:rPr lang="en-US" sz="1600">
                <a:ea typeface="+mn-lt"/>
                <a:cs typeface="+mn-lt"/>
              </a:rPr>
              <a:t>Recall is like a safety net that catches all the circus performers when they fall. It ensures that nothing or no one is left behind.</a:t>
            </a:r>
            <a:endParaRPr lang="en-US" sz="1600">
              <a:cs typeface="Calibri"/>
            </a:endParaRPr>
          </a:p>
          <a:p>
            <a:pPr marL="0" indent="0">
              <a:buNone/>
            </a:pPr>
            <a:r>
              <a:rPr lang="en-US" sz="1600">
                <a:ea typeface="+mn-lt"/>
                <a:cs typeface="+mn-lt"/>
              </a:rPr>
              <a:t>In summary, F1 score, precision, and recall work together in a delicate dance to balance accuracy, completeness, and precision in the model's predictions. They help us understand how well the model performs in identifying positive instances while avoiding false positives and ensuring nothing is overlooked.</a:t>
            </a:r>
            <a:endParaRPr lang="en-US" sz="1600">
              <a:cs typeface="Calibri"/>
            </a:endParaRPr>
          </a:p>
        </p:txBody>
      </p:sp>
    </p:spTree>
    <p:extLst>
      <p:ext uri="{BB962C8B-B14F-4D97-AF65-F5344CB8AC3E}">
        <p14:creationId xmlns:p14="http://schemas.microsoft.com/office/powerpoint/2010/main" val="13065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5013" y="0"/>
            <a:ext cx="12192000" cy="6857682"/>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5013" y="-31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cs typeface="Calibri Light"/>
              </a:rPr>
              <a:t>Qualitative Analysis Metrics</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9635068" cy="4439243"/>
          </a:xfrm>
        </p:spPr>
        <p:txBody>
          <a:bodyPr rtlCol="0">
            <a:normAutofit/>
          </a:bodyPr>
          <a:lstStyle/>
          <a:p>
            <a:pPr marL="342900" indent="-342900">
              <a:buFont typeface="System Font Regular"/>
              <a:buChar char="✨"/>
            </a:pPr>
            <a:r>
              <a:rPr lang="en-US" sz="2000">
                <a:cs typeface="Arial"/>
              </a:rPr>
              <a:t>We focused on examining the performance of our models on a selection of data points that represent different scenicness levels. We categorized the scenicness levels into four groups based on average scenicness scores:</a:t>
            </a:r>
            <a:endParaRPr lang="en-US" sz="2000">
              <a:cs typeface="Calibri" panose="020F0502020204030204"/>
            </a:endParaRPr>
          </a:p>
          <a:p>
            <a:pPr marL="0" indent="0">
              <a:buNone/>
            </a:pPr>
            <a:endParaRPr lang="en-US" sz="2000">
              <a:cs typeface="Arial"/>
            </a:endParaRPr>
          </a:p>
          <a:p>
            <a:pPr marL="0" indent="0">
              <a:buNone/>
            </a:pPr>
            <a:r>
              <a:rPr lang="en-US" sz="2000">
                <a:cs typeface="Arial"/>
              </a:rPr>
              <a:t>1. Highly Scenic (Average: 9.6)</a:t>
            </a:r>
            <a:endParaRPr lang="en-US" sz="2000">
              <a:cs typeface="Calibri" panose="020F0502020204030204"/>
            </a:endParaRPr>
          </a:p>
          <a:p>
            <a:pPr marL="0" indent="0">
              <a:buNone/>
            </a:pPr>
            <a:r>
              <a:rPr lang="en-US" sz="2000">
                <a:cs typeface="Arial"/>
              </a:rPr>
              <a:t>2. Moderately Scenic (Average: 6.4)</a:t>
            </a:r>
            <a:endParaRPr lang="en-US" sz="2000">
              <a:cs typeface="Calibri" panose="020F0502020204030204"/>
            </a:endParaRPr>
          </a:p>
          <a:p>
            <a:pPr marL="0" indent="0">
              <a:buNone/>
            </a:pPr>
            <a:r>
              <a:rPr lang="en-US" sz="2000">
                <a:cs typeface="Arial"/>
              </a:rPr>
              <a:t>3. Low Scenic (Average: 2.25)</a:t>
            </a:r>
            <a:endParaRPr lang="en-US" sz="2000">
              <a:cs typeface="Calibri" panose="020F0502020204030204"/>
            </a:endParaRPr>
          </a:p>
          <a:p>
            <a:pPr marL="0" indent="0">
              <a:buNone/>
            </a:pPr>
            <a:r>
              <a:rPr lang="en-US" sz="2000">
                <a:cs typeface="Arial"/>
              </a:rPr>
              <a:t>4. Very Low Scenic (Average: 1.0)</a:t>
            </a:r>
          </a:p>
          <a:p>
            <a:pPr marL="0" indent="0">
              <a:buNone/>
            </a:pPr>
            <a:endParaRPr lang="en-US" sz="2000">
              <a:ea typeface="+mn-lt"/>
              <a:cs typeface="Arial"/>
            </a:endParaRPr>
          </a:p>
          <a:p>
            <a:pPr marL="0" indent="0">
              <a:buNone/>
            </a:pPr>
            <a:r>
              <a:rPr lang="en-US" sz="2000">
                <a:ea typeface="+mn-lt"/>
                <a:cs typeface="+mn-lt"/>
              </a:rPr>
              <a:t>This categorization allowed us to assess how well each model performs across a range of scenicness levels.</a:t>
            </a:r>
          </a:p>
          <a:p>
            <a:pPr marL="342900" indent="-342900" rtl="0">
              <a:buFont typeface="System Font Regular"/>
              <a:buChar char="✨"/>
            </a:pPr>
            <a:endParaRPr lang="en-GB" sz="2400"/>
          </a:p>
        </p:txBody>
      </p:sp>
    </p:spTree>
    <p:extLst>
      <p:ext uri="{BB962C8B-B14F-4D97-AF65-F5344CB8AC3E}">
        <p14:creationId xmlns:p14="http://schemas.microsoft.com/office/powerpoint/2010/main" val="272919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18288"/>
            <a:ext cx="12191999" cy="687628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18288"/>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r>
              <a:rPr lang="en-GB"/>
              <a:t>BERT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10786534" cy="4439243"/>
          </a:xfrm>
        </p:spPr>
        <p:txBody>
          <a:bodyPr vert="horz" lIns="91440" tIns="45720" rIns="91440" bIns="45720" rtlCol="0" anchor="t">
            <a:normAutofit/>
          </a:bodyPr>
          <a:lstStyle/>
          <a:p>
            <a:pPr marL="285750" indent="-285750" algn="l">
              <a:buFont typeface="System Font Regular"/>
              <a:buChar char="✨"/>
            </a:pPr>
            <a:r>
              <a:rPr lang="en-US">
                <a:ea typeface="+mn-lt"/>
                <a:cs typeface="Arial"/>
              </a:rPr>
              <a:t>The model is “</a:t>
            </a:r>
            <a:r>
              <a:rPr lang="en-US" err="1">
                <a:ea typeface="+mn-lt"/>
                <a:cs typeface="Arial"/>
              </a:rPr>
              <a:t>BertForSequenceClassification</a:t>
            </a:r>
            <a:r>
              <a:rPr lang="en-US">
                <a:ea typeface="+mn-lt"/>
                <a:cs typeface="+mn-lt"/>
              </a:rPr>
              <a:t>”, Bert-Base-Uncased” treats uppercase and lowercase letters the same way.</a:t>
            </a:r>
            <a:endParaRPr lang="en-US">
              <a:cs typeface="Calibri"/>
            </a:endParaRPr>
          </a:p>
          <a:p>
            <a:pPr marL="285750" indent="-285750" algn="l">
              <a:buFont typeface="System Font Regular"/>
              <a:buChar char="✨"/>
            </a:pPr>
            <a:r>
              <a:rPr lang="en-US">
                <a:ea typeface="+mn-lt"/>
                <a:cs typeface="+mn-lt"/>
              </a:rPr>
              <a:t>The bidirectional approach enables it to consider both the left and right context of each word.</a:t>
            </a:r>
          </a:p>
          <a:p>
            <a:pPr marL="285750" indent="-285750" algn="l">
              <a:buFont typeface="System Font Regular"/>
              <a:buChar char="✨"/>
            </a:pPr>
            <a:r>
              <a:rPr lang="en-US">
                <a:ea typeface="+mn-lt"/>
                <a:cs typeface="+mn-lt"/>
              </a:rPr>
              <a:t>BERT consists of a stack of 12 layers (0-11), each containing a “</a:t>
            </a:r>
            <a:r>
              <a:rPr lang="en-US" err="1">
                <a:ea typeface="+mn-lt"/>
                <a:cs typeface="+mn-lt"/>
              </a:rPr>
              <a:t>BertLayer</a:t>
            </a:r>
            <a:r>
              <a:rPr lang="en-US">
                <a:ea typeface="+mn-lt"/>
                <a:cs typeface="+mn-lt"/>
              </a:rPr>
              <a:t>.” These layers work together to refine the representations of words through self-attention.</a:t>
            </a:r>
          </a:p>
          <a:p>
            <a:pPr marL="285750" indent="-285750" algn="l">
              <a:buFont typeface="System Font Regular"/>
              <a:buChar char="✨"/>
            </a:pPr>
            <a:r>
              <a:rPr lang="en-US">
                <a:ea typeface="+mn-lt"/>
                <a:cs typeface="+mn-lt"/>
              </a:rPr>
              <a:t>Inside each “</a:t>
            </a:r>
            <a:r>
              <a:rPr lang="en-US" err="1">
                <a:ea typeface="+mn-lt"/>
                <a:cs typeface="+mn-lt"/>
              </a:rPr>
              <a:t>BertLayer</a:t>
            </a:r>
            <a:r>
              <a:rPr lang="en-US">
                <a:ea typeface="+mn-lt"/>
                <a:cs typeface="+mn-lt"/>
              </a:rPr>
              <a:t>,” a self-attention mechanism helps sequences relate to each other. It involves linear transformations (query, key, and value) and dropout for regularization.</a:t>
            </a:r>
          </a:p>
          <a:p>
            <a:pPr marL="285750" indent="-285750">
              <a:buFont typeface="System Font Regular"/>
              <a:buChar char="✨"/>
            </a:pPr>
            <a:r>
              <a:rPr lang="en-US">
                <a:ea typeface="+mn-lt"/>
                <a:cs typeface="+mn-lt"/>
              </a:rPr>
              <a:t>BERT uses the GELU (Gaussian Error Linear Unit) activation function in Bert Layers, Tanh in final pooling layer.</a:t>
            </a:r>
          </a:p>
          <a:p>
            <a:pPr marL="285750" indent="-285750">
              <a:buFont typeface="System Font Regular"/>
              <a:buChar char="✨"/>
            </a:pPr>
            <a:r>
              <a:rPr lang="en-US">
                <a:cs typeface="Calibri"/>
                <a:hlinkClick r:id="rId4">
                  <a:extLst>
                    <a:ext uri="{A12FA001-AC4F-418D-AE19-62706E023703}">
                      <ahyp:hlinkClr xmlns:ahyp="http://schemas.microsoft.com/office/drawing/2018/hyperlinkcolor" val="tx"/>
                    </a:ext>
                  </a:extLst>
                </a:hlinkClick>
              </a:rPr>
              <a:t>Code is linked here</a:t>
            </a:r>
            <a:endParaRPr lang="en-US">
              <a:hlinkClick r:id="" action="ppaction://noaction">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5225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0"/>
            <a:ext cx="12191999" cy="687586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2"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cs typeface="Calibri Light"/>
              </a:rPr>
              <a:t>Quantitative Results BERT</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616953" cy="4439243"/>
          </a:xfrm>
        </p:spPr>
        <p:txBody>
          <a:bodyPr rtlCol="0">
            <a:normAutofit/>
          </a:bodyPr>
          <a:lstStyle/>
          <a:p>
            <a:pPr marL="342900" indent="-342900">
              <a:lnSpc>
                <a:spcPct val="90000"/>
              </a:lnSpc>
              <a:spcBef>
                <a:spcPts val="1000"/>
              </a:spcBef>
              <a:buFont typeface="System Font Regular"/>
              <a:buChar char="✨"/>
            </a:pPr>
            <a:r>
              <a:rPr lang="en-US" sz="2000">
                <a:cs typeface="Calibri" panose="020F0502020204030204"/>
              </a:rPr>
              <a:t>F1 scores indicate that the model is performing slightly better in terms of a balance between precision and recall for Class 1.</a:t>
            </a:r>
          </a:p>
          <a:p>
            <a:pPr marL="342900" indent="-342900">
              <a:lnSpc>
                <a:spcPct val="90000"/>
              </a:lnSpc>
              <a:spcBef>
                <a:spcPts val="1000"/>
              </a:spcBef>
              <a:buFont typeface="System Font Regular"/>
              <a:buChar char="✨"/>
            </a:pPr>
            <a:r>
              <a:rPr lang="en-US" sz="2000">
                <a:cs typeface="Calibri" panose="020F0502020204030204"/>
              </a:rPr>
              <a:t>The F1 scores for both classes are relatively close to each other (0.81 for Class 0 and 0.82 for Class 1). This suggests that the model is achieving a balanced performance.</a:t>
            </a:r>
          </a:p>
          <a:p>
            <a:pPr marL="342900" indent="-342900">
              <a:lnSpc>
                <a:spcPct val="90000"/>
              </a:lnSpc>
              <a:spcBef>
                <a:spcPts val="1000"/>
              </a:spcBef>
              <a:buFont typeface="System Font Regular"/>
              <a:buChar char="✨"/>
            </a:pPr>
            <a:r>
              <a:rPr lang="en-US" sz="2000">
                <a:cs typeface="Calibri" panose="020F0502020204030204"/>
              </a:rPr>
              <a:t>An F1 score in the range of 0.8 is often considered a good performance in binary classification tasks. It indicates that the model is effective at both making accurate positive predictions (precision) and capturing actual positive instances (recall) for both classes.</a:t>
            </a:r>
          </a:p>
        </p:txBody>
      </p:sp>
      <p:pic>
        <p:nvPicPr>
          <p:cNvPr id="2" name="Content Placeholder 3" descr="A blue squares with white text&#10;&#10;Description automatically generated">
            <a:extLst>
              <a:ext uri="{FF2B5EF4-FFF2-40B4-BE49-F238E27FC236}">
                <a16:creationId xmlns:a16="http://schemas.microsoft.com/office/drawing/2014/main" id="{838FEF3C-94A8-FF38-A4EA-3D704F9837C5}"/>
              </a:ext>
            </a:extLst>
          </p:cNvPr>
          <p:cNvPicPr>
            <a:picLocks noChangeAspect="1"/>
          </p:cNvPicPr>
          <p:nvPr/>
        </p:nvPicPr>
        <p:blipFill>
          <a:blip r:embed="rId4"/>
          <a:stretch>
            <a:fillRect/>
          </a:stretch>
        </p:blipFill>
        <p:spPr>
          <a:xfrm>
            <a:off x="8158575" y="796574"/>
            <a:ext cx="3949948" cy="347890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B4FEC70-A074-10E2-5CDE-722BBE33A7E0}"/>
              </a:ext>
            </a:extLst>
          </p:cNvPr>
          <p:cNvPicPr>
            <a:picLocks noChangeAspect="1"/>
          </p:cNvPicPr>
          <p:nvPr/>
        </p:nvPicPr>
        <p:blipFill>
          <a:blip r:embed="rId5"/>
          <a:stretch>
            <a:fillRect/>
          </a:stretch>
        </p:blipFill>
        <p:spPr>
          <a:xfrm>
            <a:off x="8157626" y="4393304"/>
            <a:ext cx="3950897" cy="1197791"/>
          </a:xfrm>
          <a:prstGeom prst="rect">
            <a:avLst/>
          </a:prstGeom>
        </p:spPr>
      </p:pic>
    </p:spTree>
    <p:extLst>
      <p:ext uri="{BB962C8B-B14F-4D97-AF65-F5344CB8AC3E}">
        <p14:creationId xmlns:p14="http://schemas.microsoft.com/office/powerpoint/2010/main" val="48059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1" y="2402"/>
            <a:ext cx="12191999" cy="6834908"/>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rtlCol="0"/>
          <a:lstStyle/>
          <a:p>
            <a:pPr rtl="0"/>
            <a:r>
              <a:rPr lang="en-US">
                <a:ea typeface="+mj-lt"/>
                <a:cs typeface="+mj-lt"/>
              </a:rPr>
              <a:t>Qualitative Results BERT</a:t>
            </a:r>
            <a:endParaRPr lang="en-GB"/>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998133"/>
            <a:ext cx="7112001" cy="4439243"/>
          </a:xfrm>
        </p:spPr>
        <p:txBody>
          <a:bodyPr rtlCol="0">
            <a:normAutofit/>
          </a:bodyPr>
          <a:lstStyle/>
          <a:p>
            <a:pPr marL="342900" indent="-342900">
              <a:lnSpc>
                <a:spcPct val="90000"/>
              </a:lnSpc>
              <a:spcBef>
                <a:spcPts val="1000"/>
              </a:spcBef>
              <a:buFont typeface="System Font Regular"/>
              <a:buChar char="✨"/>
            </a:pPr>
            <a:r>
              <a:rPr lang="en-US" sz="2000">
                <a:ea typeface="+mn-lt"/>
                <a:cs typeface="+mn-lt"/>
              </a:rPr>
              <a:t>The model incorrectly predicted 3rd data point as Class 1 (Positive) when the true label is Class 0 (Negative). The comment text contains phrases like "road like Yorkshire valley" and "buildings," which might have led the model to misinterpret it as positive. </a:t>
            </a:r>
          </a:p>
          <a:p>
            <a:pPr marL="342900" indent="-342900">
              <a:lnSpc>
                <a:spcPct val="90000"/>
              </a:lnSpc>
              <a:spcBef>
                <a:spcPts val="1000"/>
              </a:spcBef>
              <a:buFont typeface="System Font Regular"/>
              <a:buChar char="✨"/>
            </a:pPr>
            <a:r>
              <a:rPr lang="en-US" sz="2000">
                <a:ea typeface="+mn-lt"/>
                <a:cs typeface="+mn-lt"/>
              </a:rPr>
              <a:t>This suggests that the model may need to improve its understanding of context or specific phrases. Also, the model made a mistake by thinking a 'Low Scenic' scene was positive, which shows it needs to understand the context better.</a:t>
            </a:r>
            <a:endParaRPr lang="en-US" sz="2000">
              <a:cs typeface="Calibri" panose="020F0502020204030204"/>
            </a:endParaRPr>
          </a:p>
        </p:txBody>
      </p:sp>
      <p:pic>
        <p:nvPicPr>
          <p:cNvPr id="2" name="Content Placeholder 3" descr="A diagram of a confusion matrix&#10;&#10;Description automatically generated">
            <a:extLst>
              <a:ext uri="{FF2B5EF4-FFF2-40B4-BE49-F238E27FC236}">
                <a16:creationId xmlns:a16="http://schemas.microsoft.com/office/drawing/2014/main" id="{44FE3673-CF51-00F5-29C7-D1B72C093CDF}"/>
              </a:ext>
            </a:extLst>
          </p:cNvPr>
          <p:cNvPicPr>
            <a:picLocks noChangeAspect="1"/>
          </p:cNvPicPr>
          <p:nvPr/>
        </p:nvPicPr>
        <p:blipFill>
          <a:blip r:embed="rId4"/>
          <a:stretch>
            <a:fillRect/>
          </a:stretch>
        </p:blipFill>
        <p:spPr>
          <a:xfrm>
            <a:off x="8026399" y="1936989"/>
            <a:ext cx="3825331" cy="3323543"/>
          </a:xfrm>
          <a:prstGeom prst="rect">
            <a:avLst/>
          </a:prstGeom>
        </p:spPr>
      </p:pic>
    </p:spTree>
    <p:extLst>
      <p:ext uri="{BB962C8B-B14F-4D97-AF65-F5344CB8AC3E}">
        <p14:creationId xmlns:p14="http://schemas.microsoft.com/office/powerpoint/2010/main" val="2458518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"Quantifying Public Landscape Perceptions with Multimodal Learning"      Bilal Rabbi, Barkin Yarici, Waleed Niaz </vt:lpstr>
      <vt:lpstr>Key Questions</vt:lpstr>
      <vt:lpstr>Data Acquisition &amp; Preprocessing </vt:lpstr>
      <vt:lpstr>Data Acquisition &amp; Preprocessing </vt:lpstr>
      <vt:lpstr>Quantitative Analysis Metrics</vt:lpstr>
      <vt:lpstr>Qualitative Analysis Metrics</vt:lpstr>
      <vt:lpstr>BERT </vt:lpstr>
      <vt:lpstr>Quantitative Results BERT</vt:lpstr>
      <vt:lpstr>Qualitative Results BERT</vt:lpstr>
      <vt:lpstr>ResNet50</vt:lpstr>
      <vt:lpstr>Quantitative Results ResNet50</vt:lpstr>
      <vt:lpstr>Qualitative Results ResNet50</vt:lpstr>
      <vt:lpstr>ViLT</vt:lpstr>
      <vt:lpstr>Quantitative Results ViLT</vt:lpstr>
      <vt:lpstr>Qualitative Results ViLT</vt:lpstr>
      <vt:lpstr>Qualitative Results ViLT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class test - 01 AI for Search &amp; Optimisation</dc:title>
  <dc:creator>Waleed Niaz</dc:creator>
  <cp:revision>7</cp:revision>
  <dcterms:created xsi:type="dcterms:W3CDTF">2022-10-30T00:28:38Z</dcterms:created>
  <dcterms:modified xsi:type="dcterms:W3CDTF">2023-09-24T22:46:01Z</dcterms:modified>
</cp:coreProperties>
</file>