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x="13004800" cy="9753600"/>
  <p:notesSz cx="6858000" cy="9144000"/>
  <p:defaultTextStyle>
    <a:lvl1pPr algn="ctr" defTabSz="584200">
      <a:defRPr sz="3600">
        <a:latin typeface="+mn-lt"/>
        <a:ea typeface="+mn-ea"/>
        <a:cs typeface="+mn-cs"/>
        <a:sym typeface="Helvetica"/>
      </a:defRPr>
    </a:lvl1pPr>
    <a:lvl2pPr indent="228600" algn="ctr" defTabSz="584200">
      <a:defRPr sz="3600">
        <a:latin typeface="+mn-lt"/>
        <a:ea typeface="+mn-ea"/>
        <a:cs typeface="+mn-cs"/>
        <a:sym typeface="Helvetica"/>
      </a:defRPr>
    </a:lvl2pPr>
    <a:lvl3pPr indent="457200" algn="ctr" defTabSz="584200">
      <a:defRPr sz="3600">
        <a:latin typeface="+mn-lt"/>
        <a:ea typeface="+mn-ea"/>
        <a:cs typeface="+mn-cs"/>
        <a:sym typeface="Helvetica"/>
      </a:defRPr>
    </a:lvl3pPr>
    <a:lvl4pPr indent="685800" algn="ctr" defTabSz="584200">
      <a:defRPr sz="3600">
        <a:latin typeface="+mn-lt"/>
        <a:ea typeface="+mn-ea"/>
        <a:cs typeface="+mn-cs"/>
        <a:sym typeface="Helvetica"/>
      </a:defRPr>
    </a:lvl4pPr>
    <a:lvl5pPr indent="914400" algn="ctr" defTabSz="584200">
      <a:defRPr sz="3600">
        <a:latin typeface="+mn-lt"/>
        <a:ea typeface="+mn-ea"/>
        <a:cs typeface="+mn-cs"/>
        <a:sym typeface="Helvetica"/>
      </a:defRPr>
    </a:lvl5pPr>
    <a:lvl6pPr indent="1143000" algn="ctr" defTabSz="584200">
      <a:defRPr sz="3600">
        <a:latin typeface="+mn-lt"/>
        <a:ea typeface="+mn-ea"/>
        <a:cs typeface="+mn-cs"/>
        <a:sym typeface="Helvetica"/>
      </a:defRPr>
    </a:lvl6pPr>
    <a:lvl7pPr indent="1371600" algn="ctr" defTabSz="584200">
      <a:defRPr sz="3600">
        <a:latin typeface="+mn-lt"/>
        <a:ea typeface="+mn-ea"/>
        <a:cs typeface="+mn-cs"/>
        <a:sym typeface="Helvetica"/>
      </a:defRPr>
    </a:lvl7pPr>
    <a:lvl8pPr indent="1600200" algn="ctr" defTabSz="584200">
      <a:defRPr sz="3600">
        <a:latin typeface="+mn-lt"/>
        <a:ea typeface="+mn-ea"/>
        <a:cs typeface="+mn-cs"/>
        <a:sym typeface="Helvetica"/>
      </a:defRPr>
    </a:lvl8pPr>
    <a:lvl9pPr indent="1828800" algn="ctr" defTabSz="584200">
      <a:defRPr sz="3600">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29"/>
          <p:cNvSpPr/>
          <p:nvPr>
            <p:ph type="sldImg"/>
          </p:nvPr>
        </p:nvSpPr>
        <p:spPr>
          <a:xfrm>
            <a:off x="1143000" y="685800"/>
            <a:ext cx="4572000" cy="3429000"/>
          </a:xfrm>
          <a:prstGeom prst="rect">
            <a:avLst/>
          </a:prstGeom>
        </p:spPr>
        <p:txBody>
          <a:bodyPr/>
          <a:lstStyle/>
          <a:p>
            <a:pPr lvl="0"/>
          </a:p>
        </p:txBody>
      </p:sp>
      <p:sp>
        <p:nvSpPr>
          <p:cNvPr id="30" name="Shape 3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p:spTree>
      <p:nvGrpSpPr>
        <p:cNvPr id="1" name=""/>
        <p:cNvGrpSpPr/>
        <p:nvPr/>
      </p:nvGrpSpPr>
      <p:grpSpPr>
        <a:xfrm>
          <a:off x="0" y="0"/>
          <a:ext cx="0" cy="0"/>
          <a:chOff x="0" y="0"/>
          <a:chExt cx="0" cy="0"/>
        </a:xfrm>
      </p:grpSpPr>
      <p:sp>
        <p:nvSpPr>
          <p:cNvPr id="5" name="Shape 5"/>
          <p:cNvSpPr/>
          <p:nvPr>
            <p:ph type="title"/>
          </p:nvPr>
        </p:nvSpPr>
        <p:spPr>
          <a:xfrm>
            <a:off x="1270000" y="1638300"/>
            <a:ext cx="10464800" cy="3302000"/>
          </a:xfrm>
          <a:prstGeom prst="rect">
            <a:avLst/>
          </a:prstGeom>
        </p:spPr>
        <p:txBody>
          <a:bodyPr anchor="b"/>
          <a:lstStyle/>
          <a:p>
            <a:pPr lvl="0">
              <a:defRPr sz="1800"/>
            </a:pPr>
            <a:r>
              <a:rPr sz="8000"/>
              <a:t>Title Text</a:t>
            </a:r>
          </a:p>
        </p:txBody>
      </p:sp>
      <p:sp>
        <p:nvSpPr>
          <p:cNvPr id="6" name="Shape 6"/>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8" name="Shape 8"/>
          <p:cNvSpPr/>
          <p:nvPr>
            <p:ph type="title"/>
          </p:nvPr>
        </p:nvSpPr>
        <p:spPr>
          <a:xfrm>
            <a:off x="1270000" y="6718300"/>
            <a:ext cx="10464800" cy="1422400"/>
          </a:xfrm>
          <a:prstGeom prst="rect">
            <a:avLst/>
          </a:prstGeom>
        </p:spPr>
        <p:txBody>
          <a:bodyPr anchor="b"/>
          <a:lstStyle/>
          <a:p>
            <a:pPr lvl="0">
              <a:defRPr sz="1800"/>
            </a:pPr>
            <a:r>
              <a:rPr sz="8000"/>
              <a:t>Title Text</a:t>
            </a:r>
          </a:p>
        </p:txBody>
      </p:sp>
      <p:sp>
        <p:nvSpPr>
          <p:cNvPr id="9" name="Shape 9"/>
          <p:cNvSpPr/>
          <p:nvPr>
            <p:ph type="body"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11" name="Shape 11"/>
          <p:cNvSpPr/>
          <p:nvPr>
            <p:ph type="title"/>
          </p:nvPr>
        </p:nvSpPr>
        <p:spPr>
          <a:xfrm>
            <a:off x="1270000" y="3225800"/>
            <a:ext cx="10464800" cy="3302000"/>
          </a:xfrm>
          <a:prstGeom prst="rect">
            <a:avLst/>
          </a:prstGeom>
        </p:spPr>
        <p:txBody>
          <a:bodyPr/>
          <a:lstStyle/>
          <a:p>
            <a:pPr lvl="0">
              <a:defRPr sz="1800"/>
            </a:pPr>
            <a:r>
              <a:rPr sz="8000"/>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13" name="Shape 13"/>
          <p:cNvSpPr/>
          <p:nvPr>
            <p:ph type="title"/>
          </p:nvPr>
        </p:nvSpPr>
        <p:spPr>
          <a:xfrm>
            <a:off x="952500" y="635000"/>
            <a:ext cx="5334000" cy="3987800"/>
          </a:xfrm>
          <a:prstGeom prst="rect">
            <a:avLst/>
          </a:prstGeom>
        </p:spPr>
        <p:txBody>
          <a:bodyPr anchor="b"/>
          <a:lstStyle>
            <a:lvl1pPr>
              <a:defRPr sz="6000"/>
            </a:lvl1pPr>
          </a:lstStyle>
          <a:p>
            <a:pPr lvl="0">
              <a:defRPr sz="1800"/>
            </a:pPr>
            <a:r>
              <a:rPr sz="6000"/>
              <a:t>Title Text</a:t>
            </a:r>
          </a:p>
        </p:txBody>
      </p:sp>
      <p:sp>
        <p:nvSpPr>
          <p:cNvPr id="14" name="Shape 14"/>
          <p:cNvSpPr/>
          <p:nvPr>
            <p:ph type="body"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16" name="Shape 16"/>
          <p:cNvSpPr/>
          <p:nvPr>
            <p:ph type="title"/>
          </p:nvPr>
        </p:nvSpPr>
        <p:spPr>
          <a:prstGeom prst="rect">
            <a:avLst/>
          </a:prstGeom>
        </p:spPr>
        <p:txBody>
          <a:bodyPr/>
          <a:lstStyle/>
          <a:p>
            <a:pPr lvl="0">
              <a:defRPr sz="1800"/>
            </a:pPr>
            <a:r>
              <a:rPr sz="8000"/>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sz="1800"/>
            </a:pPr>
            <a:r>
              <a:rPr sz="8000"/>
              <a:t>Title Text</a:t>
            </a:r>
          </a:p>
        </p:txBody>
      </p:sp>
      <p:sp>
        <p:nvSpPr>
          <p:cNvPr id="19" name="Shape 19"/>
          <p:cNvSpPr/>
          <p:nvPr>
            <p:ph type="body" idx="1"/>
          </p:nvPr>
        </p:nvSpPr>
        <p:spPr>
          <a:prstGeom prst="rect">
            <a:avLst/>
          </a:prstGeom>
        </p:spPr>
        <p:txBody>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21" name="Shape 21"/>
          <p:cNvSpPr/>
          <p:nvPr>
            <p:ph type="title"/>
          </p:nvPr>
        </p:nvSpPr>
        <p:spPr>
          <a:prstGeom prst="rect">
            <a:avLst/>
          </a:prstGeom>
        </p:spPr>
        <p:txBody>
          <a:bodyPr/>
          <a:lstStyle/>
          <a:p>
            <a:pPr lvl="0">
              <a:defRPr sz="1800"/>
            </a:pPr>
            <a:r>
              <a:rPr sz="8000"/>
              <a:t>Title Text</a:t>
            </a:r>
          </a:p>
        </p:txBody>
      </p:sp>
      <p:sp>
        <p:nvSpPr>
          <p:cNvPr id="22" name="Shape 22"/>
          <p:cNvSpPr/>
          <p:nvPr>
            <p:ph type="body"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24" name="Shape 24"/>
          <p:cNvSpPr/>
          <p:nvPr>
            <p:ph type="body" idx="1"/>
          </p:nvPr>
        </p:nvSpPr>
        <p:spPr>
          <a:xfrm>
            <a:off x="952500" y="1270000"/>
            <a:ext cx="11099800" cy="7213600"/>
          </a:xfrm>
          <a:prstGeom prst="rect">
            <a:avLst/>
          </a:prstGeom>
        </p:spPr>
        <p:txBody>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8000"/>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med" advClick="1"/>
  <p:txStyles>
    <p:titleStyle>
      <a:lvl1pPr algn="ctr" defTabSz="584200">
        <a:defRPr sz="8000">
          <a:latin typeface="+mn-lt"/>
          <a:ea typeface="+mn-ea"/>
          <a:cs typeface="+mn-cs"/>
          <a:sym typeface="Helvetica"/>
        </a:defRPr>
      </a:lvl1pPr>
      <a:lvl2pPr indent="228600" algn="ctr" defTabSz="584200">
        <a:defRPr sz="8000">
          <a:latin typeface="+mn-lt"/>
          <a:ea typeface="+mn-ea"/>
          <a:cs typeface="+mn-cs"/>
          <a:sym typeface="Helvetica"/>
        </a:defRPr>
      </a:lvl2pPr>
      <a:lvl3pPr indent="457200" algn="ctr" defTabSz="584200">
        <a:defRPr sz="8000">
          <a:latin typeface="+mn-lt"/>
          <a:ea typeface="+mn-ea"/>
          <a:cs typeface="+mn-cs"/>
          <a:sym typeface="Helvetica"/>
        </a:defRPr>
      </a:lvl3pPr>
      <a:lvl4pPr indent="685800" algn="ctr" defTabSz="584200">
        <a:defRPr sz="8000">
          <a:latin typeface="+mn-lt"/>
          <a:ea typeface="+mn-ea"/>
          <a:cs typeface="+mn-cs"/>
          <a:sym typeface="Helvetica"/>
        </a:defRPr>
      </a:lvl4pPr>
      <a:lvl5pPr indent="914400" algn="ctr" defTabSz="584200">
        <a:defRPr sz="8000">
          <a:latin typeface="+mn-lt"/>
          <a:ea typeface="+mn-ea"/>
          <a:cs typeface="+mn-cs"/>
          <a:sym typeface="Helvetica"/>
        </a:defRPr>
      </a:lvl5pPr>
      <a:lvl6pPr indent="1143000" algn="ctr" defTabSz="584200">
        <a:defRPr sz="8000">
          <a:latin typeface="+mn-lt"/>
          <a:ea typeface="+mn-ea"/>
          <a:cs typeface="+mn-cs"/>
          <a:sym typeface="Helvetica"/>
        </a:defRPr>
      </a:lvl6pPr>
      <a:lvl7pPr indent="1371600" algn="ctr" defTabSz="584200">
        <a:defRPr sz="8000">
          <a:latin typeface="+mn-lt"/>
          <a:ea typeface="+mn-ea"/>
          <a:cs typeface="+mn-cs"/>
          <a:sym typeface="Helvetica"/>
        </a:defRPr>
      </a:lvl7pPr>
      <a:lvl8pPr indent="1600200" algn="ctr" defTabSz="584200">
        <a:defRPr sz="8000">
          <a:latin typeface="+mn-lt"/>
          <a:ea typeface="+mn-ea"/>
          <a:cs typeface="+mn-cs"/>
          <a:sym typeface="Helvetica"/>
        </a:defRPr>
      </a:lvl8pPr>
      <a:lvl9pPr indent="1828800" algn="ctr" defTabSz="584200">
        <a:defRPr sz="8000">
          <a:latin typeface="+mn-lt"/>
          <a:ea typeface="+mn-ea"/>
          <a:cs typeface="+mn-cs"/>
          <a:sym typeface="Helvetica"/>
        </a:defRPr>
      </a:lvl9pPr>
    </p:titleStyle>
    <p:bodyStyle>
      <a:lvl1pPr marL="444500" indent="-444500" defTabSz="584200">
        <a:spcBef>
          <a:spcPts val="4200"/>
        </a:spcBef>
        <a:buSzPct val="75000"/>
        <a:buChar char="•"/>
        <a:defRPr sz="3600">
          <a:latin typeface="+mn-lt"/>
          <a:ea typeface="+mn-ea"/>
          <a:cs typeface="+mn-cs"/>
          <a:sym typeface="Helvetica"/>
        </a:defRPr>
      </a:lvl1pPr>
      <a:lvl2pPr marL="889000" indent="-444500" defTabSz="584200">
        <a:spcBef>
          <a:spcPts val="4200"/>
        </a:spcBef>
        <a:buSzPct val="75000"/>
        <a:buChar char="•"/>
        <a:defRPr sz="3600">
          <a:latin typeface="+mn-lt"/>
          <a:ea typeface="+mn-ea"/>
          <a:cs typeface="+mn-cs"/>
          <a:sym typeface="Helvetica"/>
        </a:defRPr>
      </a:lvl2pPr>
      <a:lvl3pPr marL="1333500" indent="-444500" defTabSz="584200">
        <a:spcBef>
          <a:spcPts val="4200"/>
        </a:spcBef>
        <a:buSzPct val="75000"/>
        <a:buChar char="•"/>
        <a:defRPr sz="3600">
          <a:latin typeface="+mn-lt"/>
          <a:ea typeface="+mn-ea"/>
          <a:cs typeface="+mn-cs"/>
          <a:sym typeface="Helvetica"/>
        </a:defRPr>
      </a:lvl3pPr>
      <a:lvl4pPr marL="1778000" indent="-444500" defTabSz="584200">
        <a:spcBef>
          <a:spcPts val="4200"/>
        </a:spcBef>
        <a:buSzPct val="75000"/>
        <a:buChar char="•"/>
        <a:defRPr sz="3600">
          <a:latin typeface="+mn-lt"/>
          <a:ea typeface="+mn-ea"/>
          <a:cs typeface="+mn-cs"/>
          <a:sym typeface="Helvetica"/>
        </a:defRPr>
      </a:lvl4pPr>
      <a:lvl5pPr marL="2222500" indent="-444500" defTabSz="584200">
        <a:spcBef>
          <a:spcPts val="4200"/>
        </a:spcBef>
        <a:buSzPct val="75000"/>
        <a:buChar char="•"/>
        <a:defRPr sz="3600">
          <a:latin typeface="+mn-lt"/>
          <a:ea typeface="+mn-ea"/>
          <a:cs typeface="+mn-cs"/>
          <a:sym typeface="Helvetica"/>
        </a:defRPr>
      </a:lvl5pPr>
      <a:lvl6pPr marL="2667000" indent="-444500" defTabSz="584200">
        <a:spcBef>
          <a:spcPts val="4200"/>
        </a:spcBef>
        <a:buSzPct val="75000"/>
        <a:buChar char="•"/>
        <a:defRPr sz="3600">
          <a:latin typeface="+mn-lt"/>
          <a:ea typeface="+mn-ea"/>
          <a:cs typeface="+mn-cs"/>
          <a:sym typeface="Helvetica"/>
        </a:defRPr>
      </a:lvl6pPr>
      <a:lvl7pPr marL="3111500" indent="-444500" defTabSz="584200">
        <a:spcBef>
          <a:spcPts val="4200"/>
        </a:spcBef>
        <a:buSzPct val="75000"/>
        <a:buChar char="•"/>
        <a:defRPr sz="3600">
          <a:latin typeface="+mn-lt"/>
          <a:ea typeface="+mn-ea"/>
          <a:cs typeface="+mn-cs"/>
          <a:sym typeface="Helvetica"/>
        </a:defRPr>
      </a:lvl7pPr>
      <a:lvl8pPr marL="3556000" indent="-444500" defTabSz="584200">
        <a:spcBef>
          <a:spcPts val="4200"/>
        </a:spcBef>
        <a:buSzPct val="75000"/>
        <a:buChar char="•"/>
        <a:defRPr sz="3600">
          <a:latin typeface="+mn-lt"/>
          <a:ea typeface="+mn-ea"/>
          <a:cs typeface="+mn-cs"/>
          <a:sym typeface="Helvetica"/>
        </a:defRPr>
      </a:lvl8pPr>
      <a:lvl9pPr marL="4000500" indent="-444500" defTabSz="584200">
        <a:spcBef>
          <a:spcPts val="4200"/>
        </a:spcBef>
        <a:buSzPct val="75000"/>
        <a:buChar char="•"/>
        <a:defRPr sz="3600">
          <a:latin typeface="+mn-lt"/>
          <a:ea typeface="+mn-ea"/>
          <a:cs typeface="+mn-cs"/>
          <a:sym typeface="Helvetica"/>
        </a:defRPr>
      </a:lvl9pPr>
    </p:bodyStyle>
    <p:otherStyle>
      <a:lvl1pPr algn="ctr" defTabSz="584200">
        <a:defRPr>
          <a:solidFill>
            <a:schemeClr val="tx1"/>
          </a:solidFill>
          <a:latin typeface="+mn-lt"/>
          <a:ea typeface="+mn-ea"/>
          <a:cs typeface="+mn-cs"/>
          <a:sym typeface="Helvetica"/>
        </a:defRPr>
      </a:lvl1pPr>
      <a:lvl2pPr indent="228600" algn="ctr" defTabSz="584200">
        <a:defRPr>
          <a:solidFill>
            <a:schemeClr val="tx1"/>
          </a:solidFill>
          <a:latin typeface="+mn-lt"/>
          <a:ea typeface="+mn-ea"/>
          <a:cs typeface="+mn-cs"/>
          <a:sym typeface="Helvetica"/>
        </a:defRPr>
      </a:lvl2pPr>
      <a:lvl3pPr indent="457200" algn="ctr" defTabSz="584200">
        <a:defRPr>
          <a:solidFill>
            <a:schemeClr val="tx1"/>
          </a:solidFill>
          <a:latin typeface="+mn-lt"/>
          <a:ea typeface="+mn-ea"/>
          <a:cs typeface="+mn-cs"/>
          <a:sym typeface="Helvetica"/>
        </a:defRPr>
      </a:lvl3pPr>
      <a:lvl4pPr indent="685800" algn="ctr" defTabSz="584200">
        <a:defRPr>
          <a:solidFill>
            <a:schemeClr val="tx1"/>
          </a:solidFill>
          <a:latin typeface="+mn-lt"/>
          <a:ea typeface="+mn-ea"/>
          <a:cs typeface="+mn-cs"/>
          <a:sym typeface="Helvetica"/>
        </a:defRPr>
      </a:lvl4pPr>
      <a:lvl5pPr indent="914400" algn="ctr" defTabSz="584200">
        <a:defRPr>
          <a:solidFill>
            <a:schemeClr val="tx1"/>
          </a:solidFill>
          <a:latin typeface="+mn-lt"/>
          <a:ea typeface="+mn-ea"/>
          <a:cs typeface="+mn-cs"/>
          <a:sym typeface="Helvetica"/>
        </a:defRPr>
      </a:lvl5pPr>
      <a:lvl6pPr indent="1143000" algn="ctr" defTabSz="584200">
        <a:defRPr>
          <a:solidFill>
            <a:schemeClr val="tx1"/>
          </a:solidFill>
          <a:latin typeface="+mn-lt"/>
          <a:ea typeface="+mn-ea"/>
          <a:cs typeface="+mn-cs"/>
          <a:sym typeface="Helvetica"/>
        </a:defRPr>
      </a:lvl6pPr>
      <a:lvl7pPr indent="1371600" algn="ctr" defTabSz="584200">
        <a:defRPr>
          <a:solidFill>
            <a:schemeClr val="tx1"/>
          </a:solidFill>
          <a:latin typeface="+mn-lt"/>
          <a:ea typeface="+mn-ea"/>
          <a:cs typeface="+mn-cs"/>
          <a:sym typeface="Helvetica"/>
        </a:defRPr>
      </a:lvl7pPr>
      <a:lvl8pPr indent="1600200" algn="ctr" defTabSz="584200">
        <a:defRPr>
          <a:solidFill>
            <a:schemeClr val="tx1"/>
          </a:solidFill>
          <a:latin typeface="+mn-lt"/>
          <a:ea typeface="+mn-ea"/>
          <a:cs typeface="+mn-cs"/>
          <a:sym typeface="Helvetica"/>
        </a:defRPr>
      </a:lvl8pPr>
      <a:lvl9pPr indent="1828800" algn="ctr" defTabSz="584200">
        <a:defRPr>
          <a:solidFill>
            <a:schemeClr val="tx1"/>
          </a:solidFill>
          <a:latin typeface="+mn-lt"/>
          <a:ea typeface="+mn-ea"/>
          <a:cs typeface="+mn-cs"/>
          <a:sym typeface="Helvetica"/>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 Id="rId3" Type="http://schemas.openxmlformats.org/officeDocument/2006/relationships/image" Target="../media/image5.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github.com/bilalislam/mongo-utils" TargetMode="Externa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learning.oreilly.com/library/view/mongodb-in-action" TargetMode="External"/><Relationship Id="rId3" Type="http://schemas.openxmlformats.org/officeDocument/2006/relationships/hyperlink" Target="https://docs.mongodb.com/manual/tutorial/migrate-sharded-cluster-to-new-hardware/" TargetMode="External"/><Relationship Id="rId4" Type="http://schemas.openxmlformats.org/officeDocument/2006/relationships/hyperlink" Target="https://docs.mongodb.com/manual/reference/program/mongodump/#bin.mongodump" TargetMode="Externa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 name="Shape 32"/>
          <p:cNvSpPr/>
          <p:nvPr>
            <p:ph type="title"/>
          </p:nvPr>
        </p:nvSpPr>
        <p:spPr>
          <a:prstGeom prst="rect">
            <a:avLst/>
          </a:prstGeom>
        </p:spPr>
        <p:txBody>
          <a:bodyPr/>
          <a:lstStyle/>
          <a:p>
            <a:pPr lvl="0">
              <a:defRPr sz="1800"/>
            </a:pPr>
            <a:r>
              <a:rPr sz="8000"/>
              <a:t>MongoDB Sharding</a:t>
            </a:r>
          </a:p>
        </p:txBody>
      </p:sp>
      <p:sp>
        <p:nvSpPr>
          <p:cNvPr id="33" name="Shape 33"/>
          <p:cNvSpPr/>
          <p:nvPr>
            <p:ph type="body" idx="1"/>
          </p:nvPr>
        </p:nvSpPr>
        <p:spPr>
          <a:prstGeom prst="rect">
            <a:avLst/>
          </a:prstGeom>
        </p:spPr>
        <p:txBody>
          <a:bodyPr/>
          <a:lstStyle/>
          <a:p>
            <a:pPr lvl="0"/>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 name="Shape 59"/>
          <p:cNvSpPr/>
          <p:nvPr>
            <p:ph type="title"/>
          </p:nvPr>
        </p:nvSpPr>
        <p:spPr>
          <a:prstGeom prst="rect">
            <a:avLst/>
          </a:prstGeom>
        </p:spPr>
        <p:txBody>
          <a:bodyPr/>
          <a:lstStyle/>
          <a:p>
            <a:pPr lvl="0">
              <a:defRPr sz="1800"/>
            </a:pPr>
            <a:r>
              <a:rPr sz="8000"/>
              <a:t>Sharding Collection</a:t>
            </a:r>
          </a:p>
        </p:txBody>
      </p:sp>
      <p:sp>
        <p:nvSpPr>
          <p:cNvPr id="60" name="Shape 60"/>
          <p:cNvSpPr/>
          <p:nvPr>
            <p:ph type="body" idx="1"/>
          </p:nvPr>
        </p:nvSpPr>
        <p:spPr>
          <a:prstGeom prst="rect">
            <a:avLst/>
          </a:prstGeom>
        </p:spPr>
        <p:txBody>
          <a:bodyPr/>
          <a:lstStyle/>
          <a:p>
            <a:pPr lvl="0">
              <a:defRPr sz="1800"/>
            </a:pPr>
            <a:r>
              <a:rPr sz="3600"/>
              <a:t>sh.enableSharding(“sample-database“)</a:t>
            </a:r>
            <a:endParaRPr sz="3600"/>
          </a:p>
          <a:p>
            <a:pPr lvl="0">
              <a:defRPr sz="1800"/>
            </a:pPr>
            <a:r>
              <a:rPr sz="3600"/>
              <a:t>sh.shardCollection(“sampledatabase.samplecollection",{_id:1,username:1},true)</a:t>
            </a:r>
            <a:endParaRPr sz="3600"/>
          </a:p>
          <a:p>
            <a:pPr lvl="0">
              <a:defRPr sz="1800"/>
            </a:pPr>
            <a:r>
              <a:rPr sz="3600"/>
              <a:t>shard key ; username ve _id’dir ve aynı zaman da collection’ının indexleridir.</a:t>
            </a:r>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 name="Shape 62"/>
          <p:cNvSpPr/>
          <p:nvPr>
            <p:ph type="title"/>
          </p:nvPr>
        </p:nvSpPr>
        <p:spPr>
          <a:xfrm>
            <a:off x="952500" y="444500"/>
            <a:ext cx="11099800" cy="904609"/>
          </a:xfrm>
          <a:prstGeom prst="rect">
            <a:avLst/>
          </a:prstGeom>
        </p:spPr>
        <p:txBody>
          <a:bodyPr/>
          <a:lstStyle>
            <a:lvl1pPr defTabSz="379729">
              <a:defRPr sz="5200"/>
            </a:lvl1pPr>
          </a:lstStyle>
          <a:p>
            <a:pPr lvl="0">
              <a:defRPr sz="1800"/>
            </a:pPr>
            <a:r>
              <a:rPr sz="5200"/>
              <a:t>Örnek Bir Shard</a:t>
            </a:r>
          </a:p>
        </p:txBody>
      </p:sp>
      <p:pic>
        <p:nvPicPr>
          <p:cNvPr id="63" name="pasted-image.png"/>
          <p:cNvPicPr/>
          <p:nvPr/>
        </p:nvPicPr>
        <p:blipFill>
          <a:blip r:embed="rId2">
            <a:extLst/>
          </a:blip>
          <a:stretch>
            <a:fillRect/>
          </a:stretch>
        </p:blipFill>
        <p:spPr>
          <a:xfrm>
            <a:off x="2057560" y="1809462"/>
            <a:ext cx="8889680" cy="2275156"/>
          </a:xfrm>
          <a:prstGeom prst="rect">
            <a:avLst/>
          </a:prstGeom>
          <a:ln w="12700">
            <a:miter lim="400000"/>
          </a:ln>
        </p:spPr>
      </p:pic>
      <p:pic>
        <p:nvPicPr>
          <p:cNvPr id="64" name="pasted-image.png"/>
          <p:cNvPicPr/>
          <p:nvPr/>
        </p:nvPicPr>
        <p:blipFill>
          <a:blip r:embed="rId3">
            <a:extLst/>
          </a:blip>
          <a:stretch>
            <a:fillRect/>
          </a:stretch>
        </p:blipFill>
        <p:spPr>
          <a:xfrm>
            <a:off x="1790700" y="4779791"/>
            <a:ext cx="9423400" cy="2590801"/>
          </a:xfrm>
          <a:prstGeom prst="rect">
            <a:avLst/>
          </a:prstGeom>
          <a:ln w="12700">
            <a:miter lim="400000"/>
          </a:ln>
        </p:spPr>
      </p:pic>
      <p:sp>
        <p:nvSpPr>
          <p:cNvPr id="65" name="Shape 65"/>
          <p:cNvSpPr/>
          <p:nvPr/>
        </p:nvSpPr>
        <p:spPr>
          <a:xfrm>
            <a:off x="2674720" y="7567961"/>
            <a:ext cx="8304125"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Chunks: döküman gruplarını ifade eder.</a:t>
            </a:r>
            <a:endParaRPr sz="3600"/>
          </a:p>
          <a:p>
            <a:pPr lvl="0">
              <a:defRPr sz="1800"/>
            </a:pPr>
            <a:r>
              <a:rPr sz="3600"/>
              <a:t>Yani [a-d]-&gt; shard-a,[d-k] -&gt; shard-b</a:t>
            </a:r>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 name="Shape 67"/>
          <p:cNvSpPr/>
          <p:nvPr>
            <p:ph type="title"/>
          </p:nvPr>
        </p:nvSpPr>
        <p:spPr>
          <a:prstGeom prst="rect">
            <a:avLst/>
          </a:prstGeom>
        </p:spPr>
        <p:txBody>
          <a:bodyPr/>
          <a:lstStyle/>
          <a:p>
            <a:pPr lvl="0">
              <a:defRPr sz="1800"/>
            </a:pPr>
            <a:r>
              <a:rPr sz="8000"/>
              <a:t>Perdenin Arkası</a:t>
            </a:r>
            <a:endParaRPr sz="8000"/>
          </a:p>
          <a:p>
            <a:pPr lvl="0">
              <a:defRPr sz="1800"/>
            </a:pPr>
            <a:r>
              <a:rPr sz="4500"/>
              <a:t>Splits and migrations</a:t>
            </a:r>
          </a:p>
        </p:txBody>
      </p:sp>
      <p:sp>
        <p:nvSpPr>
          <p:cNvPr id="68" name="Shape 68"/>
          <p:cNvSpPr/>
          <p:nvPr>
            <p:ph type="body" idx="1"/>
          </p:nvPr>
        </p:nvSpPr>
        <p:spPr>
          <a:prstGeom prst="rect">
            <a:avLst/>
          </a:prstGeom>
        </p:spPr>
        <p:txBody>
          <a:bodyPr/>
          <a:lstStyle/>
          <a:p>
            <a:pPr lvl="0" marL="342264" indent="-342264" defTabSz="449833">
              <a:spcBef>
                <a:spcPts val="3200"/>
              </a:spcBef>
              <a:defRPr sz="1800"/>
            </a:pPr>
            <a:endParaRPr sz="2772"/>
          </a:p>
          <a:p>
            <a:pPr lvl="0" marL="342264" indent="-342264" defTabSz="449833">
              <a:spcBef>
                <a:spcPts val="3200"/>
              </a:spcBef>
              <a:defRPr sz="1800"/>
            </a:pPr>
            <a:r>
              <a:rPr sz="2772"/>
              <a:t>Perdenin arkasındaki MongoDB kümeyi dengelemek için iki mekanizmaya kullanır: splits and migrations</a:t>
            </a:r>
            <a:endParaRPr sz="2772"/>
          </a:p>
          <a:p>
            <a:pPr lvl="0" marL="342264" indent="-342264" defTabSz="449833">
              <a:spcBef>
                <a:spcPts val="3200"/>
              </a:spcBef>
              <a:defRPr sz="1800"/>
            </a:pPr>
            <a:r>
              <a:rPr sz="2772"/>
              <a:t>Splitting; verilerin shard için de chunklara bölünmesidir.Çünkü yüksek boyutlu veriler chunk olmadan ve eşit şekilde küme içinde dagılması zordur. Default chunk size : 64MB</a:t>
            </a:r>
            <a:endParaRPr sz="2772"/>
          </a:p>
          <a:p>
            <a:pPr lvl="0" marL="342264" indent="-342264" defTabSz="449833">
              <a:spcBef>
                <a:spcPts val="3200"/>
              </a:spcBef>
              <a:defRPr sz="1800"/>
            </a:pPr>
            <a:r>
              <a:rPr sz="2772"/>
              <a:t>Migration;chunklar arasında verilerin hareket etme işlemidir.Yani load arttıgında chunklar shardların aldıgı yüke göre kendini balance eder.Bu işlem oldukça pahalı bir iştir yalnız client’ı etkilemez. Normal şartlarda chunkların rate’i aynı oranda artar.Eger gap açılırsa sorun var demektir. Yani sık sık mongos serverda bir önceki slayt’taki kodu çalıştırıp bakmak gerekebilir.</a:t>
            </a:r>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 name="Shape 70"/>
          <p:cNvSpPr/>
          <p:nvPr>
            <p:ph type="body" idx="1"/>
          </p:nvPr>
        </p:nvSpPr>
        <p:spPr>
          <a:xfrm>
            <a:off x="296265" y="2841498"/>
            <a:ext cx="11586973" cy="954837"/>
          </a:xfrm>
          <a:prstGeom prst="rect">
            <a:avLst/>
          </a:prstGeom>
        </p:spPr>
        <p:txBody>
          <a:bodyPr/>
          <a:lstStyle>
            <a:lvl1pPr marL="342264" indent="-342264" defTabSz="449833">
              <a:spcBef>
                <a:spcPts val="3200"/>
              </a:spcBef>
              <a:defRPr sz="2772"/>
            </a:lvl1pPr>
          </a:lstStyle>
          <a:p>
            <a:pPr lvl="0">
              <a:defRPr sz="1800"/>
            </a:pPr>
            <a:r>
              <a:rPr sz="2772"/>
              <a:t>Yukarıda ki resim gayet normal bir bilgi veriyor bize ,amaç gap’in açılmaması.</a:t>
            </a:r>
          </a:p>
        </p:txBody>
      </p:sp>
      <p:pic>
        <p:nvPicPr>
          <p:cNvPr id="71" name="pasted-image.png"/>
          <p:cNvPicPr/>
          <p:nvPr/>
        </p:nvPicPr>
        <p:blipFill>
          <a:blip r:embed="rId2">
            <a:extLst/>
          </a:blip>
          <a:stretch>
            <a:fillRect/>
          </a:stretch>
        </p:blipFill>
        <p:spPr>
          <a:xfrm>
            <a:off x="-1" y="744309"/>
            <a:ext cx="13004801" cy="1892630"/>
          </a:xfrm>
          <a:prstGeom prst="rect">
            <a:avLst/>
          </a:prstGeom>
          <a:ln w="12700">
            <a:miter lim="400000"/>
          </a:ln>
        </p:spPr>
      </p:pic>
      <p:pic>
        <p:nvPicPr>
          <p:cNvPr id="72" name="pasted-image.png"/>
          <p:cNvPicPr/>
          <p:nvPr/>
        </p:nvPicPr>
        <p:blipFill>
          <a:blip r:embed="rId3">
            <a:extLst/>
          </a:blip>
          <a:stretch>
            <a:fillRect/>
          </a:stretch>
        </p:blipFill>
        <p:spPr>
          <a:xfrm>
            <a:off x="143052" y="4000894"/>
            <a:ext cx="9642146" cy="1409671"/>
          </a:xfrm>
          <a:prstGeom prst="rect">
            <a:avLst/>
          </a:prstGeom>
          <a:ln w="12700">
            <a:miter lim="400000"/>
          </a:ln>
        </p:spPr>
      </p:pic>
      <p:sp>
        <p:nvSpPr>
          <p:cNvPr id="73" name="Shape 73"/>
          <p:cNvSpPr/>
          <p:nvPr/>
        </p:nvSpPr>
        <p:spPr>
          <a:xfrm>
            <a:off x="7756855" y="3530600"/>
            <a:ext cx="4934662" cy="4445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200"/>
            </a:lvl1pPr>
          </a:lstStyle>
          <a:p>
            <a:pPr lvl="0">
              <a:defRPr sz="1800"/>
            </a:pPr>
            <a:r>
              <a:rPr sz="3200"/>
              <a:t>Bu resimde ise 20 adet splitting yapılmıs ama 6 adet migration yapılmıstır. Bu durumda day 1’da sakıncası yok ama ileri ki zamanlarda balancing oturmaz ise shard key’i dogru seçtiğimizden emin olmamız lazım</a:t>
            </a:r>
          </a:p>
        </p:txBody>
      </p:sp>
      <p:pic>
        <p:nvPicPr>
          <p:cNvPr id="74" name="pasted-image.png"/>
          <p:cNvPicPr/>
          <p:nvPr/>
        </p:nvPicPr>
        <p:blipFill>
          <a:blip r:embed="rId4">
            <a:extLst/>
          </a:blip>
          <a:stretch>
            <a:fillRect/>
          </a:stretch>
        </p:blipFill>
        <p:spPr>
          <a:xfrm>
            <a:off x="329945" y="5615123"/>
            <a:ext cx="5561230" cy="3551272"/>
          </a:xfrm>
          <a:prstGeom prst="rect">
            <a:avLst/>
          </a:prstGeom>
          <a:ln w="12700">
            <a:miter lim="400000"/>
          </a:ln>
        </p:spPr>
      </p:pic>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 name="Shape 76"/>
          <p:cNvSpPr/>
          <p:nvPr>
            <p:ph type="title"/>
          </p:nvPr>
        </p:nvSpPr>
        <p:spPr>
          <a:prstGeom prst="rect">
            <a:avLst/>
          </a:prstGeom>
        </p:spPr>
        <p:txBody>
          <a:bodyPr/>
          <a:lstStyle>
            <a:lvl1pPr>
              <a:defRPr sz="5500"/>
            </a:lvl1pPr>
          </a:lstStyle>
          <a:p>
            <a:pPr lvl="0">
              <a:defRPr sz="1800"/>
            </a:pPr>
            <a:r>
              <a:rPr sz="5500"/>
              <a:t>Doğru shard key nasıl seçilir ?</a:t>
            </a:r>
          </a:p>
        </p:txBody>
      </p:sp>
      <p:sp>
        <p:nvSpPr>
          <p:cNvPr id="77" name="Shape 77"/>
          <p:cNvSpPr/>
          <p:nvPr>
            <p:ph type="body" idx="1"/>
          </p:nvPr>
        </p:nvSpPr>
        <p:spPr>
          <a:prstGeom prst="rect">
            <a:avLst/>
          </a:prstGeom>
        </p:spPr>
        <p:txBody>
          <a:bodyPr/>
          <a:lstStyle/>
          <a:p>
            <a:pPr lvl="0">
              <a:defRPr sz="1800"/>
            </a:pPr>
            <a:r>
              <a:rPr sz="3600"/>
              <a:t>Zayıf seçilmiş bir shard anahtarı, uygulamanızın, paylaşmanın sağladığı birçok faydadan yararlanmasını önleyecektir. Ve hem insert hem de sorgu performansı önemli ölçüde bozulacaktır.</a:t>
            </a:r>
            <a:endParaRPr sz="3600"/>
          </a:p>
          <a:p>
            <a:pPr lvl="0">
              <a:defRPr sz="1800"/>
            </a:pPr>
            <a:r>
              <a:rPr sz="3600"/>
              <a:t>Shard key değişmez . Bir kere seçildiğinde değiştirmek db’yi tekrar migrate etmeyi gerektirir.</a:t>
            </a:r>
            <a:endParaRPr sz="3600"/>
          </a:p>
          <a:p>
            <a:pPr lvl="0">
              <a:defRPr sz="1800"/>
            </a:pPr>
            <a:r>
              <a:rPr sz="3600"/>
              <a:t>Shard edilmiş bir datanın key’i değiştirilmez.Artık sharded cluster’da çalışacagımıza göre bu durum pek kolay değildir.</a:t>
            </a:r>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 name="Shape 79"/>
          <p:cNvSpPr/>
          <p:nvPr>
            <p:ph type="title"/>
          </p:nvPr>
        </p:nvSpPr>
        <p:spPr>
          <a:prstGeom prst="rect">
            <a:avLst/>
          </a:prstGeom>
        </p:spPr>
        <p:txBody>
          <a:bodyPr/>
          <a:lstStyle>
            <a:lvl1pPr>
              <a:defRPr sz="6200"/>
            </a:lvl1pPr>
          </a:lstStyle>
          <a:p>
            <a:pPr lvl="0">
              <a:defRPr sz="1800"/>
            </a:pPr>
            <a:r>
              <a:rPr sz="6200"/>
              <a:t>Dogru shard key nasıl seçilir ?</a:t>
            </a:r>
          </a:p>
        </p:txBody>
      </p:sp>
      <p:sp>
        <p:nvSpPr>
          <p:cNvPr id="80" name="Shape 80"/>
          <p:cNvSpPr/>
          <p:nvPr>
            <p:ph type="body" idx="1"/>
          </p:nvPr>
        </p:nvSpPr>
        <p:spPr>
          <a:prstGeom prst="rect">
            <a:avLst/>
          </a:prstGeom>
        </p:spPr>
        <p:txBody>
          <a:bodyPr/>
          <a:lstStyle/>
          <a:p>
            <a:pPr lvl="0" marL="293370" indent="-293370" defTabSz="385572">
              <a:spcBef>
                <a:spcPts val="2700"/>
              </a:spcBef>
              <a:defRPr sz="1800"/>
            </a:pPr>
            <a:r>
              <a:rPr b="1" sz="2376"/>
              <a:t>Hotspots</a:t>
            </a:r>
            <a:r>
              <a:rPr sz="2376"/>
              <a:t>; Bazı shard key’ler tüm okuma ve yazma işlemlerinde tek bir shard’a ve chunk’a veriyi soktugu durumdur. Bunun sebebi ise lineer olarak ve sürekli değişen bir shard key seçilmesidir. Örnek olarak ilk akla gelen _id alanıdır. Bu alan artan oranda sürekli değiştiğinden dogru analiz edilemez ve veri üzerinde balance edilecek bir gruplama yani chunk yapamaz. Ya bir key ile daha combine edilmesi gerekir ya da daha efektif olarak daha sık kullanılan bir alan key olarak seçilmelidir.Hotspot olması direk akla gelen alanlar oldugundandır.</a:t>
            </a:r>
            <a:endParaRPr sz="2376"/>
          </a:p>
          <a:p>
            <a:pPr lvl="0" marL="293370" indent="-293370" defTabSz="385572">
              <a:spcBef>
                <a:spcPts val="2700"/>
              </a:spcBef>
              <a:defRPr sz="1800"/>
            </a:pPr>
            <a:r>
              <a:rPr b="1" sz="2376"/>
              <a:t>Unsplittable</a:t>
            </a:r>
            <a:r>
              <a:rPr sz="2376"/>
              <a:t> </a:t>
            </a:r>
            <a:r>
              <a:rPr b="1" sz="2376"/>
              <a:t>chunks</a:t>
            </a:r>
            <a:r>
              <a:rPr sz="2376"/>
              <a:t>;Bu durum ise aynı veriye sahip birden fazla döküman oldugunda ortaya çıkar . Ve mongo bu dokumanı chunklara bölemez. Bu da mongonun ölçeklenebilirliğini kısıtlar.</a:t>
            </a:r>
            <a:endParaRPr sz="2376"/>
          </a:p>
          <a:p>
            <a:pPr lvl="0" marL="293370" indent="-293370" defTabSz="385572">
              <a:spcBef>
                <a:spcPts val="2700"/>
              </a:spcBef>
              <a:defRPr sz="1800"/>
            </a:pPr>
            <a:r>
              <a:rPr b="1" sz="2376"/>
              <a:t>Poor targeting;</a:t>
            </a:r>
            <a:r>
              <a:rPr sz="2376"/>
              <a:t>Sharding ve chunklar mükemmel dağılmış olabilir. Ama read etmek için kullandıgımız shard key sorgularımızla bir ilgisi yoksa sorgu performası çok düşük olur. Yani dogru shardları dogru shard key ile read etmek gerekir.</a:t>
            </a:r>
          </a:p>
        </p:txBody>
      </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 name="Shape 82"/>
          <p:cNvSpPr/>
          <p:nvPr>
            <p:ph type="title"/>
          </p:nvPr>
        </p:nvSpPr>
        <p:spPr>
          <a:xfrm>
            <a:off x="952500" y="444500"/>
            <a:ext cx="11099800" cy="1353746"/>
          </a:xfrm>
          <a:prstGeom prst="rect">
            <a:avLst/>
          </a:prstGeom>
        </p:spPr>
        <p:txBody>
          <a:bodyPr/>
          <a:lstStyle/>
          <a:p>
            <a:pPr lvl="0">
              <a:defRPr sz="1800"/>
            </a:pPr>
            <a:r>
              <a:rPr sz="8000"/>
              <a:t>Ideal shard key</a:t>
            </a:r>
          </a:p>
        </p:txBody>
      </p:sp>
      <p:sp>
        <p:nvSpPr>
          <p:cNvPr id="83" name="Shape 83"/>
          <p:cNvSpPr/>
          <p:nvPr>
            <p:ph type="body" idx="1"/>
          </p:nvPr>
        </p:nvSpPr>
        <p:spPr>
          <a:xfrm>
            <a:off x="1085202" y="2125680"/>
            <a:ext cx="11099801" cy="3403601"/>
          </a:xfrm>
          <a:prstGeom prst="rect">
            <a:avLst/>
          </a:prstGeom>
        </p:spPr>
        <p:txBody>
          <a:bodyPr/>
          <a:lstStyle/>
          <a:p>
            <a:pPr lvl="0" marL="351155" indent="-351155" defTabSz="461518">
              <a:spcBef>
                <a:spcPts val="3300"/>
              </a:spcBef>
              <a:defRPr sz="1800"/>
            </a:pPr>
            <a:r>
              <a:rPr sz="2449"/>
              <a:t>Şimdiye kadar bir shard anahtarı seçerken göz önünde bulundurmanız gereken üç şey gördük.</a:t>
            </a:r>
            <a:endParaRPr sz="2449"/>
          </a:p>
          <a:p>
            <a:pPr lvl="1" marL="702310" indent="-351155" defTabSz="461518">
              <a:spcBef>
                <a:spcPts val="3300"/>
              </a:spcBef>
              <a:defRPr sz="1800"/>
            </a:pPr>
            <a:r>
              <a:rPr sz="2133"/>
              <a:t>Birincisi, readlerin nasıl hedeflendiği, </a:t>
            </a:r>
            <a:endParaRPr sz="2133"/>
          </a:p>
          <a:p>
            <a:pPr lvl="1" marL="702310" indent="-351155" defTabSz="461518">
              <a:spcBef>
                <a:spcPts val="3300"/>
              </a:spcBef>
              <a:defRPr sz="1800"/>
            </a:pPr>
            <a:r>
              <a:rPr sz="2133"/>
              <a:t>ikincisi, write’ların ne kadar iyi dağıtıldığı</a:t>
            </a:r>
            <a:endParaRPr sz="2133"/>
          </a:p>
          <a:p>
            <a:pPr lvl="1" marL="702310" indent="-351155" defTabSz="461518">
              <a:spcBef>
                <a:spcPts val="3300"/>
              </a:spcBef>
              <a:defRPr sz="1800"/>
            </a:pPr>
            <a:r>
              <a:rPr sz="2133"/>
              <a:t>Ve sonuncusu, MongoDB'nin koleksiyonunuzdaki parçaları ne kadar etkili bir şekilde bölüp taşıyabileceği.</a:t>
            </a:r>
          </a:p>
        </p:txBody>
      </p:sp>
      <p:sp>
        <p:nvSpPr>
          <p:cNvPr id="84" name="Shape 84"/>
          <p:cNvSpPr/>
          <p:nvPr/>
        </p:nvSpPr>
        <p:spPr>
          <a:xfrm>
            <a:off x="265480" y="5856716"/>
            <a:ext cx="12473839" cy="340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a:defRPr sz="1800"/>
            </a:pPr>
            <a:r>
              <a:rPr i="1" sz="2200"/>
              <a:t>Her anahtar bu özelliklerin bir kısmını karşıladı ancak diğerlerinde başarısız oldu ise de üçü için de çalışan bir shard anahtarını nasıl seçebilirsiniz? </a:t>
            </a:r>
            <a:endParaRPr i="1" sz="2200"/>
          </a:p>
          <a:p>
            <a:pPr lvl="0" algn="l">
              <a:defRPr sz="1800"/>
            </a:pPr>
            <a:endParaRPr i="1" sz="2200"/>
          </a:p>
          <a:p>
            <a:pPr lvl="0" algn="l">
              <a:defRPr sz="1800"/>
            </a:pPr>
            <a:r>
              <a:rPr i="1" sz="2200"/>
              <a:t>Tüm bu avantajları sağlayan bileşik bir shard anahtarı kullanıyor olmak .  Bu durumda, bu shard anahtarı {username: 1, _id: 1} ‘dir</a:t>
            </a:r>
            <a:endParaRPr i="1" sz="2200"/>
          </a:p>
          <a:p>
            <a:pPr lvl="0" algn="l">
              <a:defRPr sz="1800"/>
            </a:pPr>
            <a:endParaRPr i="1" sz="2200"/>
          </a:p>
          <a:p>
            <a:pPr lvl="0" algn="l">
              <a:defRPr sz="1800"/>
            </a:pPr>
            <a:r>
              <a:rPr i="1" sz="2200"/>
              <a:t>Bu, iyi bir hedeflemeye sahiptir çünkü kullanıcı adı alanı genellikle okumalarımızda bulunacaktır, iyi yazma dengeleme özelliğine sahiptir çünkü kullanıcı adı alfabe boyunca eşit bir şekilde dağıtılmış değerlere sahiptir ve MongoDB'nin parçaları ayırması için yeterince ince tanelidir, çünkü _id alanını içerir ve bu benzersizdir.</a:t>
            </a:r>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86" name="pasted-image.png"/>
          <p:cNvPicPr/>
          <p:nvPr/>
        </p:nvPicPr>
        <p:blipFill>
          <a:blip r:embed="rId2">
            <a:extLst/>
          </a:blip>
          <a:stretch>
            <a:fillRect/>
          </a:stretch>
        </p:blipFill>
        <p:spPr>
          <a:xfrm>
            <a:off x="516063" y="2281306"/>
            <a:ext cx="13004801" cy="3687032"/>
          </a:xfrm>
          <a:prstGeom prst="rect">
            <a:avLst/>
          </a:prstGeom>
          <a:ln w="12700">
            <a:miter lim="400000"/>
          </a:ln>
        </p:spPr>
      </p:pic>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8" name="Shape 88"/>
          <p:cNvSpPr/>
          <p:nvPr>
            <p:ph type="title"/>
          </p:nvPr>
        </p:nvSpPr>
        <p:spPr>
          <a:xfrm>
            <a:off x="952500" y="606691"/>
            <a:ext cx="11099800" cy="2159001"/>
          </a:xfrm>
          <a:prstGeom prst="rect">
            <a:avLst/>
          </a:prstGeom>
        </p:spPr>
        <p:txBody>
          <a:bodyPr/>
          <a:lstStyle>
            <a:lvl1pPr defTabSz="490727">
              <a:defRPr sz="6719"/>
            </a:lvl1pPr>
          </a:lstStyle>
          <a:p>
            <a:pPr lvl="0">
              <a:defRPr sz="1800"/>
            </a:pPr>
            <a:r>
              <a:rPr sz="6719"/>
              <a:t>Zero Downtime Migration ?</a:t>
            </a:r>
            <a:endParaRPr sz="6719"/>
          </a:p>
        </p:txBody>
      </p:sp>
      <p:sp>
        <p:nvSpPr>
          <p:cNvPr id="89" name="Shape 89"/>
          <p:cNvSpPr/>
          <p:nvPr>
            <p:ph type="body" idx="1"/>
          </p:nvPr>
        </p:nvSpPr>
        <p:spPr>
          <a:xfrm>
            <a:off x="952500" y="2161159"/>
            <a:ext cx="11099801" cy="5431281"/>
          </a:xfrm>
          <a:prstGeom prst="rect">
            <a:avLst/>
          </a:prstGeom>
        </p:spPr>
        <p:txBody>
          <a:bodyPr/>
          <a:lstStyle/>
          <a:p>
            <a:pPr lvl="0" marL="213359" indent="-213359" defTabSz="280415">
              <a:spcBef>
                <a:spcPts val="2000"/>
              </a:spcBef>
              <a:defRPr sz="1800"/>
            </a:pPr>
            <a:r>
              <a:rPr sz="3120"/>
              <a:t>mongodump  --out dump --host old_cluster --port 27017 --db sampledatabase</a:t>
            </a:r>
            <a:endParaRPr sz="3120"/>
          </a:p>
          <a:p>
            <a:pPr lvl="0" marL="213359" indent="-213359" defTabSz="280415">
              <a:spcBef>
                <a:spcPts val="2000"/>
              </a:spcBef>
              <a:defRPr sz="1800"/>
            </a:pPr>
            <a:r>
              <a:rPr sz="3120"/>
              <a:t>mongorestore  --host new_sharded_cluster --port mongos-port-number dump</a:t>
            </a:r>
            <a:endParaRPr sz="3120"/>
          </a:p>
          <a:p>
            <a:pPr lvl="0" marL="213359" indent="-213359" defTabSz="280415">
              <a:spcBef>
                <a:spcPts val="2000"/>
              </a:spcBef>
              <a:defRPr sz="1800"/>
            </a:pPr>
            <a:r>
              <a:rPr sz="3120" u="sng">
                <a:hlinkClick r:id="rId2" invalidUrl="" action="" tgtFrame="" tooltip="" history="1" highlightClick="0" endSnd="0"/>
              </a:rPr>
              <a:t>https://github.com/bilalislam/mongo-utils</a:t>
            </a:r>
            <a:endParaRPr sz="3120"/>
          </a:p>
          <a:p>
            <a:pPr lvl="1" marL="426719" indent="-213359" defTabSz="280415">
              <a:spcBef>
                <a:spcPts val="2000"/>
              </a:spcBef>
              <a:defRPr sz="1800"/>
            </a:pPr>
            <a:r>
              <a:rPr sz="3120"/>
              <a:t>dump, restore , validate ve checksum gibi shell scriptler ile maintance daha kolay maintance yapılabilr.</a:t>
            </a:r>
            <a:endParaRPr sz="3120"/>
          </a:p>
          <a:p>
            <a:pPr lvl="1" marL="426719" indent="-213359" defTabSz="280415">
              <a:spcBef>
                <a:spcPts val="2000"/>
              </a:spcBef>
              <a:defRPr sz="1800"/>
            </a:pPr>
            <a:r>
              <a:rPr sz="3120"/>
              <a:t>python mongo driver’ında bir sorun var onu inceliyeceğim.</a:t>
            </a:r>
          </a:p>
        </p:txBody>
      </p:sp>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 name="Shape 91"/>
          <p:cNvSpPr/>
          <p:nvPr/>
        </p:nvSpPr>
        <p:spPr>
          <a:xfrm>
            <a:off x="711453" y="184150"/>
            <a:ext cx="11581894" cy="9436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marL="635000" indent="-635000" algn="l">
              <a:buSzPct val="100000"/>
              <a:buAutoNum type="arabicPeriod" startAt="1"/>
              <a:defRPr sz="1800"/>
            </a:pPr>
            <a:r>
              <a:rPr sz="2600"/>
              <a:t>Öncelikle canlı db’nin verilerinin dump edilmesi gereklidir.Live’da çalışan db’nin dump edilirken sorun oluşurmu bilmiyorum çünkü reproduce edilmesi zor.</a:t>
            </a:r>
            <a:endParaRPr sz="2600"/>
          </a:p>
          <a:p>
            <a:pPr lvl="0" marL="444500" indent="-444500" algn="l">
              <a:spcBef>
                <a:spcPts val="4200"/>
              </a:spcBef>
              <a:buSzPct val="75000"/>
              <a:buChar char="•"/>
              <a:defRPr sz="1800"/>
            </a:pPr>
            <a:r>
              <a:rPr i="1" sz="2600"/>
              <a:t>mongodump  --out dump --host old_cluster --port 27017 --db sampledatabase</a:t>
            </a:r>
            <a:endParaRPr i="1" sz="2600"/>
          </a:p>
          <a:p>
            <a:pPr lvl="0" algn="l">
              <a:defRPr sz="1800"/>
            </a:pPr>
            <a:endParaRPr sz="2600"/>
          </a:p>
          <a:p>
            <a:pPr lvl="0" marL="635000" indent="-635000" algn="l">
              <a:buSzPct val="100000"/>
              <a:buAutoNum type="arabicPeriod" startAt="2"/>
              <a:defRPr sz="1800"/>
            </a:pPr>
            <a:r>
              <a:rPr sz="2600"/>
              <a:t>Sonra yeni shard edilmiş cluster’a migrate edilmesi </a:t>
            </a:r>
            <a:endParaRPr sz="2600"/>
          </a:p>
          <a:p>
            <a:pPr lvl="0" marL="444500" indent="-444500" algn="l">
              <a:spcBef>
                <a:spcPts val="4200"/>
              </a:spcBef>
              <a:buSzPct val="75000"/>
              <a:buChar char="•"/>
              <a:defRPr sz="1800"/>
            </a:pPr>
            <a:r>
              <a:rPr i="1" sz="2600"/>
              <a:t>mongorestore  --host new_sharded_cluster --port mongos-port-number dump</a:t>
            </a:r>
            <a:endParaRPr i="1" sz="2600"/>
          </a:p>
          <a:p>
            <a:pPr lvl="0" algn="l">
              <a:defRPr sz="1800"/>
            </a:pPr>
            <a:endParaRPr sz="2600"/>
          </a:p>
          <a:p>
            <a:pPr lvl="0" marL="635000" indent="-635000" algn="l">
              <a:buSzPct val="100000"/>
              <a:buAutoNum type="arabicPeriod" startAt="3"/>
              <a:defRPr sz="1800"/>
            </a:pPr>
            <a:r>
              <a:rPr sz="2600"/>
              <a:t>Sonra Qa ortamında yuk testi ve read , write testlerinin yapılması</a:t>
            </a:r>
            <a:endParaRPr sz="2600"/>
          </a:p>
          <a:p>
            <a:pPr lvl="0" marL="635000" indent="-635000" algn="l">
              <a:buSzPct val="100000"/>
              <a:buAutoNum type="arabicPeriod" startAt="3"/>
              <a:defRPr sz="1800"/>
            </a:pPr>
            <a:r>
              <a:rPr sz="2600"/>
              <a:t>Gerekirse akşam mevcut db’nin write yetkisi db.fsyncLock() ile kapatılarak migrate edilmesinin beklenmesi gerekebilir (en son çare)</a:t>
            </a:r>
            <a:endParaRPr sz="2600"/>
          </a:p>
          <a:p>
            <a:pPr lvl="0" marL="635000" indent="-635000" algn="l">
              <a:buSzPct val="100000"/>
              <a:buAutoNum type="arabicPeriod" startAt="3"/>
              <a:defRPr sz="1800"/>
            </a:pPr>
            <a:r>
              <a:rPr sz="2600"/>
              <a:t>Shardların ve chunk değerlerine bakılması.</a:t>
            </a:r>
            <a:endParaRPr sz="2600"/>
          </a:p>
          <a:p>
            <a:pPr lvl="0" algn="l">
              <a:defRPr sz="1800"/>
            </a:pPr>
            <a:endParaRPr sz="2600"/>
          </a:p>
          <a:p>
            <a:pPr lvl="0" marL="228600" indent="-228600" algn="l">
              <a:buSzPct val="100000"/>
              <a:buChar char="•"/>
              <a:defRPr sz="1800"/>
            </a:pPr>
            <a:r>
              <a:rPr i="1" sz="2600"/>
              <a:t>db.chunks.count({"shard": "shard-a"}) </a:t>
            </a:r>
            <a:endParaRPr i="1" sz="2600"/>
          </a:p>
          <a:p>
            <a:pPr lvl="0" marL="228600" indent="-228600" algn="l">
              <a:buSzPct val="100000"/>
              <a:buChar char="•"/>
              <a:defRPr sz="1800"/>
            </a:pPr>
            <a:r>
              <a:rPr i="1" sz="2600"/>
              <a:t>db.chunks.count({"shard": "shard-b"})</a:t>
            </a:r>
            <a:endParaRPr i="1" sz="2600"/>
          </a:p>
          <a:p>
            <a:pPr lvl="0" algn="l">
              <a:defRPr sz="1800"/>
            </a:pPr>
            <a:endParaRPr sz="2600"/>
          </a:p>
          <a:p>
            <a:pPr lvl="0" marL="635000" indent="-635000" algn="l">
              <a:buSzPct val="100000"/>
              <a:buAutoNum type="arabicPeriod" startAt="6"/>
              <a:defRPr sz="1800"/>
            </a:pPr>
            <a:r>
              <a:rPr sz="2600"/>
              <a:t>Ideal dagılım gerçekleşmişse configlerin mongos url’i değiştirilip live geçişinin yapılması gereklidir.</a:t>
            </a:r>
            <a:endParaRPr sz="2600"/>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 name="Shape 35"/>
          <p:cNvSpPr/>
          <p:nvPr>
            <p:ph type="body" idx="1"/>
          </p:nvPr>
        </p:nvSpPr>
        <p:spPr>
          <a:xfrm>
            <a:off x="510159" y="259097"/>
            <a:ext cx="11099801" cy="8674792"/>
          </a:xfrm>
          <a:prstGeom prst="rect">
            <a:avLst/>
          </a:prstGeom>
        </p:spPr>
        <p:txBody>
          <a:bodyPr/>
          <a:lstStyle/>
          <a:p>
            <a:pPr lvl="0" marL="182245" indent="-182245" defTabSz="239522">
              <a:spcBef>
                <a:spcPts val="1700"/>
              </a:spcBef>
              <a:defRPr sz="1800"/>
            </a:pPr>
            <a:r>
              <a:rPr sz="3280"/>
              <a:t>Sharding Nedir ?</a:t>
            </a:r>
            <a:endParaRPr sz="3280"/>
          </a:p>
          <a:p>
            <a:pPr lvl="0" marL="182245" indent="-182245" defTabSz="239522">
              <a:spcBef>
                <a:spcPts val="1700"/>
              </a:spcBef>
              <a:defRPr sz="1800"/>
            </a:pPr>
            <a:r>
              <a:rPr sz="3280"/>
              <a:t>Ne zaman sharding yapmalıyız ?</a:t>
            </a:r>
            <a:endParaRPr sz="3280"/>
          </a:p>
          <a:p>
            <a:pPr lvl="0" marL="182245" indent="-182245" defTabSz="239522">
              <a:spcBef>
                <a:spcPts val="1700"/>
              </a:spcBef>
              <a:defRPr sz="1800"/>
            </a:pPr>
            <a:r>
              <a:rPr sz="3280"/>
              <a:t>Config ve Mongos nedir ?</a:t>
            </a:r>
            <a:endParaRPr sz="3280"/>
          </a:p>
          <a:p>
            <a:pPr lvl="0" marL="182245" indent="-182245" defTabSz="239522">
              <a:spcBef>
                <a:spcPts val="1700"/>
              </a:spcBef>
              <a:defRPr sz="1800"/>
            </a:pPr>
            <a:r>
              <a:rPr sz="3280"/>
              <a:t>Genel Mimari</a:t>
            </a:r>
            <a:endParaRPr sz="3280"/>
          </a:p>
          <a:p>
            <a:pPr lvl="0" marL="182245" indent="-182245" defTabSz="239522">
              <a:spcBef>
                <a:spcPts val="1700"/>
              </a:spcBef>
              <a:defRPr sz="1800"/>
            </a:pPr>
            <a:r>
              <a:rPr sz="3280"/>
              <a:t>Setup ReplicaSet</a:t>
            </a:r>
            <a:endParaRPr sz="3280"/>
          </a:p>
          <a:p>
            <a:pPr lvl="0" marL="182245" indent="-182245" defTabSz="239522">
              <a:spcBef>
                <a:spcPts val="1700"/>
              </a:spcBef>
              <a:defRPr sz="1800"/>
            </a:pPr>
            <a:r>
              <a:rPr sz="3280"/>
              <a:t>Setup Config &amp; Mongos</a:t>
            </a:r>
            <a:endParaRPr sz="3280"/>
          </a:p>
          <a:p>
            <a:pPr lvl="0" marL="182245" indent="-182245" defTabSz="239522">
              <a:spcBef>
                <a:spcPts val="1700"/>
              </a:spcBef>
              <a:defRPr sz="1800"/>
            </a:pPr>
            <a:r>
              <a:rPr sz="3280"/>
              <a:t>Adding Shardings</a:t>
            </a:r>
            <a:endParaRPr sz="3280"/>
          </a:p>
          <a:p>
            <a:pPr lvl="0" marL="182245" indent="-182245" defTabSz="239522">
              <a:spcBef>
                <a:spcPts val="1700"/>
              </a:spcBef>
              <a:defRPr sz="1800"/>
            </a:pPr>
            <a:r>
              <a:rPr sz="3280"/>
              <a:t>Sharding Collection</a:t>
            </a:r>
            <a:endParaRPr sz="3280"/>
          </a:p>
          <a:p>
            <a:pPr lvl="0" marL="182245" indent="-182245" defTabSz="239522">
              <a:spcBef>
                <a:spcPts val="1700"/>
              </a:spcBef>
              <a:defRPr sz="1800"/>
            </a:pPr>
            <a:r>
              <a:rPr sz="3280"/>
              <a:t>Doğru shard key seçimi nasıl olur ?</a:t>
            </a:r>
            <a:endParaRPr sz="3280"/>
          </a:p>
          <a:p>
            <a:pPr lvl="0" marL="182245" indent="-182245" defTabSz="239522">
              <a:spcBef>
                <a:spcPts val="1700"/>
              </a:spcBef>
              <a:defRPr sz="1800"/>
            </a:pPr>
            <a:r>
              <a:rPr sz="3280"/>
              <a:t>Ideal shard key</a:t>
            </a:r>
            <a:endParaRPr sz="3280"/>
          </a:p>
          <a:p>
            <a:pPr lvl="0" marL="182245" indent="-182245" defTabSz="239522">
              <a:spcBef>
                <a:spcPts val="1700"/>
              </a:spcBef>
              <a:defRPr sz="1800"/>
            </a:pPr>
            <a:r>
              <a:rPr sz="3280"/>
              <a:t>Zero downtime migration ?</a:t>
            </a:r>
            <a:endParaRPr sz="3280"/>
          </a:p>
          <a:p>
            <a:pPr lvl="0" marL="182245" indent="-182245" defTabSz="239522">
              <a:spcBef>
                <a:spcPts val="1700"/>
              </a:spcBef>
              <a:defRPr sz="1800"/>
            </a:pPr>
            <a:r>
              <a:rPr sz="3280"/>
              <a:t>Kaynaklar</a:t>
            </a:r>
          </a:p>
        </p:txBody>
      </p:sp>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 name="Shape 93"/>
          <p:cNvSpPr/>
          <p:nvPr>
            <p:ph type="title"/>
          </p:nvPr>
        </p:nvSpPr>
        <p:spPr>
          <a:prstGeom prst="rect">
            <a:avLst/>
          </a:prstGeom>
        </p:spPr>
        <p:txBody>
          <a:bodyPr/>
          <a:lstStyle>
            <a:lvl1pPr defTabSz="531622">
              <a:defRPr sz="7280"/>
            </a:lvl1pPr>
          </a:lstStyle>
          <a:p>
            <a:pPr lvl="0">
              <a:defRPr sz="1800"/>
            </a:pPr>
            <a:r>
              <a:rPr sz="7280"/>
              <a:t>MongoDB diagnostic tools</a:t>
            </a:r>
          </a:p>
        </p:txBody>
      </p:sp>
      <p:sp>
        <p:nvSpPr>
          <p:cNvPr id="94" name="Shape 94"/>
          <p:cNvSpPr/>
          <p:nvPr>
            <p:ph type="body" idx="1"/>
          </p:nvPr>
        </p:nvSpPr>
        <p:spPr>
          <a:prstGeom prst="rect">
            <a:avLst/>
          </a:prstGeom>
        </p:spPr>
        <p:txBody>
          <a:bodyPr/>
          <a:lstStyle/>
          <a:p>
            <a:pPr lvl="0">
              <a:defRPr sz="1800"/>
            </a:pPr>
            <a:r>
              <a:rPr sz="3600"/>
              <a:t>mongostat —Global system statistics</a:t>
            </a:r>
            <a:endParaRPr sz="3600"/>
          </a:p>
          <a:p>
            <a:pPr lvl="0">
              <a:defRPr sz="1800"/>
            </a:pPr>
            <a:r>
              <a:rPr sz="3600"/>
              <a:t>mongotop —Global operation statistics</a:t>
            </a:r>
            <a:endParaRPr sz="3600"/>
          </a:p>
          <a:p>
            <a:pPr lvl="0">
              <a:defRPr sz="1800"/>
            </a:pPr>
            <a:r>
              <a:rPr sz="3600"/>
              <a:t>mongosniff (advanced) —Dump MongoDB network traffic</a:t>
            </a:r>
            <a:endParaRPr sz="3600"/>
          </a:p>
          <a:p>
            <a:pPr lvl="0">
              <a:defRPr sz="1800"/>
            </a:pPr>
            <a:r>
              <a:rPr sz="3600"/>
              <a:t>bsondump —Display BSON files as JSON</a:t>
            </a:r>
          </a:p>
        </p:txBody>
      </p:sp>
    </p:spTree>
  </p:cSld>
  <p:clrMapOvr>
    <a:masterClrMapping/>
  </p:clrMapOvr>
  <p:transitio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6" name="Shape 96"/>
          <p:cNvSpPr/>
          <p:nvPr>
            <p:ph type="title"/>
          </p:nvPr>
        </p:nvSpPr>
        <p:spPr>
          <a:prstGeom prst="rect">
            <a:avLst/>
          </a:prstGeom>
        </p:spPr>
        <p:txBody>
          <a:bodyPr/>
          <a:lstStyle>
            <a:lvl1pPr defTabSz="490727">
              <a:defRPr sz="6719"/>
            </a:lvl1pPr>
          </a:lstStyle>
          <a:p>
            <a:pPr lvl="0">
              <a:defRPr sz="1800"/>
            </a:pPr>
            <a:r>
              <a:rPr sz="6719"/>
              <a:t>Kaynaklar</a:t>
            </a:r>
            <a:endParaRPr sz="6719"/>
          </a:p>
        </p:txBody>
      </p:sp>
      <p:sp>
        <p:nvSpPr>
          <p:cNvPr id="97" name="Shape 97"/>
          <p:cNvSpPr/>
          <p:nvPr>
            <p:ph type="body" idx="1"/>
          </p:nvPr>
        </p:nvSpPr>
        <p:spPr>
          <a:xfrm>
            <a:off x="952500" y="1836777"/>
            <a:ext cx="11099800" cy="6286501"/>
          </a:xfrm>
          <a:prstGeom prst="rect">
            <a:avLst/>
          </a:prstGeom>
        </p:spPr>
        <p:txBody>
          <a:bodyPr/>
          <a:lstStyle/>
          <a:p>
            <a:pPr lvl="0" marL="360045" indent="-360045" defTabSz="473201">
              <a:spcBef>
                <a:spcPts val="3400"/>
              </a:spcBef>
              <a:defRPr sz="1800"/>
            </a:pPr>
            <a:endParaRPr sz="2916"/>
          </a:p>
          <a:p>
            <a:pPr lvl="0" marL="360045" indent="-360045" defTabSz="473201">
              <a:spcBef>
                <a:spcPts val="3400"/>
              </a:spcBef>
              <a:defRPr sz="1800"/>
            </a:pPr>
            <a:r>
              <a:rPr sz="2916" u="sng">
                <a:hlinkClick r:id="rId2" invalidUrl="" action="" tgtFrame="" tooltip="" history="1" highlightClick="0" endSnd="0"/>
              </a:rPr>
              <a:t>https://learning.oreilly.com/library/view/mongodb-in-action</a:t>
            </a:r>
            <a:endParaRPr sz="2916"/>
          </a:p>
          <a:p>
            <a:pPr lvl="0" marL="360045" indent="-360045" defTabSz="473201">
              <a:spcBef>
                <a:spcPts val="3400"/>
              </a:spcBef>
              <a:defRPr sz="1800"/>
            </a:pPr>
            <a:r>
              <a:rPr sz="2916"/>
              <a:t>http://venublog.com/2014/05/27/how-to-migrate-to-new-sharded-mongodb-cluster-with-zero-downtime/</a:t>
            </a:r>
            <a:endParaRPr sz="2916"/>
          </a:p>
          <a:p>
            <a:pPr lvl="0" marL="360045" indent="-360045" defTabSz="473201">
              <a:spcBef>
                <a:spcPts val="3400"/>
              </a:spcBef>
              <a:defRPr sz="1800"/>
            </a:pPr>
            <a:r>
              <a:rPr sz="2916"/>
              <a:t>https://github.com/bilalislam/mongo-utils</a:t>
            </a:r>
            <a:endParaRPr sz="2916"/>
          </a:p>
          <a:p>
            <a:pPr lvl="0" marL="360045" indent="-360045" defTabSz="473201">
              <a:spcBef>
                <a:spcPts val="3400"/>
              </a:spcBef>
              <a:defRPr sz="1800"/>
            </a:pPr>
            <a:r>
              <a:rPr sz="2916" u="sng">
                <a:hlinkClick r:id="rId3" invalidUrl="" action="" tgtFrame="" tooltip="" history="1" highlightClick="0" endSnd="0"/>
              </a:rPr>
              <a:t>https://docs.mongodb.com/manual/tutorial/migrate-sharded-cluster-to-new-hardware/</a:t>
            </a:r>
            <a:endParaRPr sz="2916"/>
          </a:p>
          <a:p>
            <a:pPr lvl="0" marL="360045" indent="-360045" defTabSz="473201">
              <a:spcBef>
                <a:spcPts val="3400"/>
              </a:spcBef>
              <a:defRPr sz="1800"/>
            </a:pPr>
            <a:r>
              <a:rPr sz="2916" u="sng">
                <a:hlinkClick r:id="rId4" invalidUrl="" action="" tgtFrame="" tooltip="" history="1" highlightClick="0" endSnd="0"/>
              </a:rPr>
              <a:t>https://docs.mongodb.com/manual/reference/program/mongodump/#bin.mongodump</a:t>
            </a:r>
          </a:p>
        </p:txBody>
      </p:sp>
    </p:spTree>
  </p:cSld>
  <p:clrMapOvr>
    <a:masterClrMapping/>
  </p:clrMapOvr>
  <p:transitio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9" name="Shape 99"/>
          <p:cNvSpPr/>
          <p:nvPr>
            <p:ph type="body" idx="1"/>
          </p:nvPr>
        </p:nvSpPr>
        <p:spPr>
          <a:prstGeom prst="rect">
            <a:avLst/>
          </a:prstGeom>
        </p:spPr>
        <p:txBody>
          <a:bodyPr anchor="t"/>
          <a:lstStyle/>
          <a:p>
            <a:pPr lvl="7" marL="0" indent="1600200" algn="ctr">
              <a:buSzTx/>
              <a:buNone/>
              <a:defRPr sz="1800"/>
            </a:pPr>
            <a:r>
              <a:rPr sz="7000"/>
              <a:t>Teşekkürler</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 name="Shape 37"/>
          <p:cNvSpPr/>
          <p:nvPr>
            <p:ph type="title"/>
          </p:nvPr>
        </p:nvSpPr>
        <p:spPr>
          <a:prstGeom prst="rect">
            <a:avLst/>
          </a:prstGeom>
        </p:spPr>
        <p:txBody>
          <a:bodyPr/>
          <a:lstStyle/>
          <a:p>
            <a:pPr lvl="0">
              <a:defRPr sz="1800"/>
            </a:pPr>
            <a:r>
              <a:rPr sz="8000"/>
              <a:t>Sharding Nedir ?</a:t>
            </a:r>
          </a:p>
        </p:txBody>
      </p:sp>
      <p:sp>
        <p:nvSpPr>
          <p:cNvPr id="38" name="Shape 38"/>
          <p:cNvSpPr/>
          <p:nvPr>
            <p:ph type="body" idx="1"/>
          </p:nvPr>
        </p:nvSpPr>
        <p:spPr>
          <a:prstGeom prst="rect">
            <a:avLst/>
          </a:prstGeom>
        </p:spPr>
        <p:txBody>
          <a:bodyPr/>
          <a:lstStyle/>
          <a:p>
            <a:pPr lvl="0">
              <a:defRPr sz="1800"/>
            </a:pPr>
            <a:r>
              <a:rPr sz="3600"/>
              <a:t>Sharding, büyük veri setlerinde yüksek okuma ve yazma performansını sürdürmek için etkili bir stratejidir.</a:t>
            </a:r>
            <a:endParaRPr sz="3600"/>
          </a:p>
          <a:p>
            <a:pPr lvl="0">
              <a:defRPr sz="1800"/>
            </a:pPr>
            <a:r>
              <a:rPr sz="3600"/>
              <a:t>Tavsiyelere uyulduktan sonra korkulacak bir durum yok ama risk alınırsa kötü sonuçlar doğurabilir.</a:t>
            </a:r>
            <a:endParaRPr sz="3600"/>
          </a:p>
          <a:p>
            <a:pPr lvl="0">
              <a:defRPr sz="1800"/>
            </a:pPr>
            <a:r>
              <a:rPr sz="3600"/>
              <a:t>Sharding karmaşıktır. Learn by doing :)</a:t>
            </a:r>
            <a:endParaRPr sz="3600"/>
          </a:p>
          <a:p>
            <a:pPr lvl="0">
              <a:defRPr sz="1800"/>
            </a:pPr>
            <a:r>
              <a:rPr sz="3600"/>
              <a:t>Sharding için önemli notlara ileride değinecez.</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 name="Shape 40"/>
          <p:cNvSpPr/>
          <p:nvPr>
            <p:ph type="title"/>
          </p:nvPr>
        </p:nvSpPr>
        <p:spPr>
          <a:prstGeom prst="rect">
            <a:avLst/>
          </a:prstGeom>
        </p:spPr>
        <p:txBody>
          <a:bodyPr/>
          <a:lstStyle>
            <a:lvl1pPr defTabSz="490727">
              <a:defRPr sz="6719"/>
            </a:lvl1pPr>
          </a:lstStyle>
          <a:p>
            <a:pPr lvl="0">
              <a:defRPr sz="1800"/>
            </a:pPr>
            <a:r>
              <a:rPr sz="6719"/>
              <a:t>Ne Zaman Shard Yapmalıyız ?</a:t>
            </a:r>
          </a:p>
        </p:txBody>
      </p:sp>
      <p:sp>
        <p:nvSpPr>
          <p:cNvPr id="41" name="Shape 41"/>
          <p:cNvSpPr/>
          <p:nvPr>
            <p:ph type="body" idx="1"/>
          </p:nvPr>
        </p:nvSpPr>
        <p:spPr>
          <a:prstGeom prst="rect">
            <a:avLst/>
          </a:prstGeom>
        </p:spPr>
        <p:txBody>
          <a:bodyPr/>
          <a:lstStyle/>
          <a:p>
            <a:pPr lvl="0" marL="311150" indent="-311150" defTabSz="408940">
              <a:spcBef>
                <a:spcPts val="2900"/>
              </a:spcBef>
              <a:defRPr sz="1800"/>
            </a:pPr>
            <a:r>
              <a:rPr sz="2520"/>
              <a:t>Ne zaman sharding sorusu teoride açıktır, ancak sisteminizin nasıl kullanıldığına dair sağlam bir anlayış gerektirir. Genel olarak, sharding’in iki ana nedeni vardır: depolama(storage) dağılımı ve yük(load) dağılımı. Sharding’in tüm performans sorunlarını çözmediğini ve ek bir karmaşıklık ve ek yük getirdiğini unutmayın.Çoğu durumda, sharding en uygun çözüm olmayabilir.</a:t>
            </a:r>
            <a:endParaRPr sz="2520"/>
          </a:p>
          <a:p>
            <a:pPr lvl="0" marL="311150" indent="-311150" defTabSz="408940">
              <a:spcBef>
                <a:spcPts val="2900"/>
              </a:spcBef>
              <a:defRPr sz="1800"/>
            </a:pPr>
            <a:r>
              <a:rPr sz="2520"/>
              <a:t>Her ne kadar tüm diskleriniz% 100 doluncaya ve tüm makineleriniz aşırı yüklenene kadar sharding’i beklemek cazip gelse de, bu kötü bir fikirdir. Çünkü 256GB’dan sonra mongo’nun shard edebilmesi zordur.Ve bir takım sorunlara yol açar.Yani data artık shard edilebilmeyi geçmiştir ve mongo veriyi bölemez.</a:t>
            </a:r>
            <a:endParaRPr sz="2520"/>
          </a:p>
          <a:p>
            <a:pPr lvl="0" marL="311150" indent="-311150" defTabSz="408940">
              <a:spcBef>
                <a:spcPts val="2900"/>
              </a:spcBef>
              <a:defRPr sz="1800"/>
            </a:pPr>
            <a:r>
              <a:rPr sz="2520"/>
              <a:t>Küçük workload’da çalışan veri için shard gerekmez. Durum ne olursa olsun sorunun cevabını cpu,ram ,network ve disk ‘lerin durumu bize verecektir.</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 name="Shape 43"/>
          <p:cNvSpPr/>
          <p:nvPr>
            <p:ph type="title"/>
          </p:nvPr>
        </p:nvSpPr>
        <p:spPr>
          <a:prstGeom prst="rect">
            <a:avLst/>
          </a:prstGeom>
        </p:spPr>
        <p:txBody>
          <a:bodyPr/>
          <a:lstStyle/>
          <a:p>
            <a:pPr lvl="0" defTabSz="332993">
              <a:defRPr sz="1800"/>
            </a:pPr>
            <a:r>
              <a:rPr sz="4560"/>
              <a:t>Config Ve Mongos Nedir ?</a:t>
            </a:r>
            <a:endParaRPr sz="4560"/>
          </a:p>
          <a:p>
            <a:pPr lvl="0" defTabSz="332993">
              <a:defRPr sz="1800"/>
            </a:pPr>
            <a:endParaRPr sz="4560"/>
          </a:p>
        </p:txBody>
      </p:sp>
      <p:sp>
        <p:nvSpPr>
          <p:cNvPr id="44" name="Shape 44"/>
          <p:cNvSpPr/>
          <p:nvPr>
            <p:ph type="body" idx="1"/>
          </p:nvPr>
        </p:nvSpPr>
        <p:spPr>
          <a:prstGeom prst="rect">
            <a:avLst/>
          </a:prstGeom>
        </p:spPr>
        <p:txBody>
          <a:bodyPr/>
          <a:lstStyle/>
          <a:p>
            <a:pPr lvl="0" marL="342264" indent="-342264" defTabSz="449833">
              <a:spcBef>
                <a:spcPts val="3200"/>
              </a:spcBef>
              <a:defRPr sz="1800"/>
            </a:pPr>
            <a:r>
              <a:rPr sz="2772"/>
              <a:t>Config server’ler mongos’ların hafızasıdır diyebiliriz. Veri shard edildiğinde hangi shard’da hangi verinin oldugunun bilinmesi gerekli bu yapan servis ise config serverlardır.</a:t>
            </a:r>
            <a:endParaRPr sz="2772"/>
          </a:p>
          <a:p>
            <a:pPr lvl="0" marL="342264" indent="-342264" defTabSz="449833">
              <a:spcBef>
                <a:spcPts val="3200"/>
              </a:spcBef>
              <a:defRPr sz="1800"/>
            </a:pPr>
            <a:r>
              <a:rPr sz="2772"/>
              <a:t>Mongos router olarak application’dan gelen isteği mongo shardlarına gönderir. Hangi shard’a gitmesi gerektiği bilgisini de config serverlardan alır.</a:t>
            </a:r>
            <a:endParaRPr sz="2772"/>
          </a:p>
          <a:p>
            <a:pPr lvl="0" marL="342264" indent="-342264" defTabSz="449833">
              <a:spcBef>
                <a:spcPts val="3200"/>
              </a:spcBef>
              <a:defRPr sz="1800"/>
            </a:pPr>
            <a:r>
              <a:rPr sz="2772"/>
              <a:t>Config server’ların best practice’i ise en az 3 adet olmalarıdır. Aksi hali atlantik okyanusunu tek motorlu uçak ile  geçmeye benzer.</a:t>
            </a:r>
            <a:endParaRPr sz="2772"/>
          </a:p>
          <a:p>
            <a:pPr lvl="0" marL="342264" indent="-342264" defTabSz="449833">
              <a:spcBef>
                <a:spcPts val="3200"/>
              </a:spcBef>
              <a:defRPr sz="1800"/>
            </a:pPr>
            <a:r>
              <a:rPr sz="2772"/>
              <a:t>Mongos serverların hafızaları yoktur ve her deploy’da config serverlardan veriyi alırlar. Ve diğer config serverlarına 2pc yaparlar. Mongos göçtüğünde election yapabilmesi için cluster’da birden fazla mongos olması gerekir.</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 name="Shape 46"/>
          <p:cNvSpPr/>
          <p:nvPr>
            <p:ph type="title"/>
          </p:nvPr>
        </p:nvSpPr>
        <p:spPr>
          <a:prstGeom prst="rect">
            <a:avLst/>
          </a:prstGeom>
        </p:spPr>
        <p:txBody>
          <a:bodyPr/>
          <a:lstStyle/>
          <a:p>
            <a:pPr lvl="0">
              <a:defRPr sz="1800"/>
            </a:pPr>
            <a:r>
              <a:rPr sz="8000"/>
              <a:t>Genel Mimari</a:t>
            </a:r>
          </a:p>
        </p:txBody>
      </p:sp>
      <p:pic>
        <p:nvPicPr>
          <p:cNvPr id="47" name="pasted-image.png"/>
          <p:cNvPicPr/>
          <p:nvPr/>
        </p:nvPicPr>
        <p:blipFill>
          <a:blip r:embed="rId2">
            <a:extLst/>
          </a:blip>
          <a:stretch>
            <a:fillRect/>
          </a:stretch>
        </p:blipFill>
        <p:spPr>
          <a:xfrm>
            <a:off x="1944661" y="2346076"/>
            <a:ext cx="10110090" cy="6284651"/>
          </a:xfrm>
          <a:prstGeom prst="rect">
            <a:avLst/>
          </a:prstGeom>
          <a:ln w="12700">
            <a:miter lim="400000"/>
          </a:ln>
        </p:spPr>
      </p:pic>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 name="Shape 49"/>
          <p:cNvSpPr/>
          <p:nvPr>
            <p:ph type="title"/>
          </p:nvPr>
        </p:nvSpPr>
        <p:spPr>
          <a:prstGeom prst="rect">
            <a:avLst/>
          </a:prstGeom>
        </p:spPr>
        <p:txBody>
          <a:bodyPr/>
          <a:lstStyle/>
          <a:p>
            <a:pPr lvl="0">
              <a:defRPr sz="1800"/>
            </a:pPr>
            <a:r>
              <a:rPr sz="8000"/>
              <a:t>Setup Replicaset</a:t>
            </a:r>
          </a:p>
        </p:txBody>
      </p:sp>
      <p:sp>
        <p:nvSpPr>
          <p:cNvPr id="50" name="Shape 50"/>
          <p:cNvSpPr/>
          <p:nvPr>
            <p:ph type="body" idx="1"/>
          </p:nvPr>
        </p:nvSpPr>
        <p:spPr>
          <a:prstGeom prst="rect">
            <a:avLst/>
          </a:prstGeom>
        </p:spPr>
        <p:txBody>
          <a:bodyPr/>
          <a:lstStyle/>
          <a:p>
            <a:pPr lvl="0" marL="391159" indent="-391159" defTabSz="514095">
              <a:spcBef>
                <a:spcPts val="3600"/>
              </a:spcBef>
              <a:defRPr sz="1800"/>
            </a:pPr>
            <a:r>
              <a:rPr sz="3168"/>
              <a:t>Her shardın bir replicasının olması primary node’da problem oldugunda önem arzetmektedir.Arbiter yani consensus algoritması ile tüm nodelar arası alignement’ı saglayan alet voting yaparak slave’ı master’a promote eder. Verimli bir election için cluster da tekil rakamlar kullanılmalı. </a:t>
            </a:r>
            <a:endParaRPr sz="3168"/>
          </a:p>
          <a:p>
            <a:pPr lvl="0" marL="391159" indent="-391159" defTabSz="514095">
              <a:spcBef>
                <a:spcPts val="3600"/>
              </a:spcBef>
              <a:defRPr sz="1800"/>
            </a:pPr>
            <a:r>
              <a:rPr sz="3168"/>
              <a:t>Örnek olarak 1 master 3 slave 1 arbiter gibi.3 nodedan oluşan cluster’da 1 failover’da consensus sağlıklı çalışır çünkü cluster oy çokluğunu sağlayabilecek düzeydedir.</a:t>
            </a:r>
            <a:endParaRPr sz="3168"/>
          </a:p>
          <a:p>
            <a:pPr lvl="0" marL="391159" indent="-391159" defTabSz="514095">
              <a:spcBef>
                <a:spcPts val="3600"/>
              </a:spcBef>
              <a:defRPr sz="1800"/>
            </a:pPr>
            <a:r>
              <a:rPr i="1" sz="3168"/>
              <a:t>mongod  --replSet test_replica --dbpath /data/db --port 27017 --logpath datalog.log --fork</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 name="Shape 52"/>
          <p:cNvSpPr/>
          <p:nvPr>
            <p:ph type="title"/>
          </p:nvPr>
        </p:nvSpPr>
        <p:spPr>
          <a:prstGeom prst="rect">
            <a:avLst/>
          </a:prstGeom>
        </p:spPr>
        <p:txBody>
          <a:bodyPr/>
          <a:lstStyle>
            <a:lvl1pPr defTabSz="490727">
              <a:defRPr sz="6719"/>
            </a:lvl1pPr>
          </a:lstStyle>
          <a:p>
            <a:pPr lvl="0">
              <a:defRPr sz="1800"/>
            </a:pPr>
            <a:r>
              <a:rPr sz="6719"/>
              <a:t>Setup Config &amp; Mongos</a:t>
            </a:r>
            <a:endParaRPr sz="6719"/>
          </a:p>
        </p:txBody>
      </p:sp>
      <p:sp>
        <p:nvSpPr>
          <p:cNvPr id="53" name="Shape 53"/>
          <p:cNvSpPr/>
          <p:nvPr>
            <p:ph type="body" idx="1"/>
          </p:nvPr>
        </p:nvSpPr>
        <p:spPr>
          <a:xfrm>
            <a:off x="952500" y="2603500"/>
            <a:ext cx="11099800" cy="2881576"/>
          </a:xfrm>
          <a:prstGeom prst="rect">
            <a:avLst/>
          </a:prstGeom>
        </p:spPr>
        <p:txBody>
          <a:bodyPr/>
          <a:lstStyle/>
          <a:p>
            <a:pPr lvl="0" marL="408940" indent="-408940" defTabSz="537463">
              <a:spcBef>
                <a:spcPts val="3800"/>
              </a:spcBef>
              <a:defRPr sz="1800"/>
            </a:pPr>
            <a:r>
              <a:rPr sz="3312"/>
              <a:t>mongod --configsvr --dbpath config-1 --replSet config_replica --port 27019 --logpath config-1.log —fork</a:t>
            </a:r>
            <a:endParaRPr sz="3312"/>
          </a:p>
          <a:p>
            <a:pPr lvl="0" marL="408940" indent="-408940" defTabSz="537463">
              <a:spcBef>
                <a:spcPts val="3800"/>
              </a:spcBef>
              <a:defRPr sz="1800"/>
            </a:pPr>
            <a:r>
              <a:rPr sz="3312"/>
              <a:t>mongos --configdb "config_replica/localhost:27019"  --logpath mongos.log --fork --port 40000</a:t>
            </a:r>
          </a:p>
        </p:txBody>
      </p:sp>
      <p:pic>
        <p:nvPicPr>
          <p:cNvPr id="54" name="pasted-image.png"/>
          <p:cNvPicPr/>
          <p:nvPr/>
        </p:nvPicPr>
        <p:blipFill>
          <a:blip r:embed="rId2">
            <a:extLst/>
          </a:blip>
          <a:stretch>
            <a:fillRect/>
          </a:stretch>
        </p:blipFill>
        <p:spPr>
          <a:xfrm>
            <a:off x="5972207" y="5534504"/>
            <a:ext cx="6231454" cy="3664939"/>
          </a:xfrm>
          <a:prstGeom prst="rect">
            <a:avLst/>
          </a:prstGeom>
          <a:ln w="12700">
            <a:miter lim="400000"/>
          </a:ln>
        </p:spPr>
      </p:pic>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lvl="0">
              <a:defRPr sz="1800"/>
            </a:pPr>
            <a:r>
              <a:rPr sz="8000"/>
              <a:t>Adding Sharding</a:t>
            </a:r>
          </a:p>
        </p:txBody>
      </p:sp>
      <p:sp>
        <p:nvSpPr>
          <p:cNvPr id="57" name="Shape 57"/>
          <p:cNvSpPr/>
          <p:nvPr>
            <p:ph type="body" idx="1"/>
          </p:nvPr>
        </p:nvSpPr>
        <p:spPr>
          <a:prstGeom prst="rect">
            <a:avLst/>
          </a:prstGeom>
        </p:spPr>
        <p:txBody>
          <a:bodyPr/>
          <a:lstStyle/>
          <a:p>
            <a:pPr lvl="0">
              <a:defRPr sz="1800"/>
            </a:pPr>
            <a:r>
              <a:rPr sz="3600"/>
              <a:t>mongo localhost:40000</a:t>
            </a:r>
            <a:endParaRPr sz="3600"/>
          </a:p>
          <a:p>
            <a:pPr lvl="0">
              <a:defRPr sz="1800"/>
            </a:pPr>
            <a:r>
              <a:rPr sz="3600"/>
              <a:t>sh.addShard("shard-a/localhost:30000,localhost:30001")</a:t>
            </a:r>
            <a:endParaRPr sz="3600"/>
          </a:p>
          <a:p>
            <a:pPr lvl="0">
              <a:defRPr sz="1800"/>
            </a:pPr>
            <a:r>
              <a:rPr sz="3600"/>
              <a:t>sh.addShard("shard-b/localhost:30100,localhost:30101")</a:t>
            </a:r>
          </a:p>
        </p:txBody>
      </p:sp>
    </p:spTree>
  </p:cSld>
  <p:clrMapOvr>
    <a:masterClrMapping/>
  </p:clrMapOvr>
  <p:transitio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