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964DA55-9CBA-4FFE-8338-6985E6880666}" type="datetimeFigureOut">
              <a:rPr lang="en-US" smtClean="0"/>
              <a:t>7/9/2020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92F9AEB-2981-481E-BB15-A9C51532F6C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92F9AEB-2981-481E-BB15-A9C51532F6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64DA55-9CBA-4FFE-8338-6985E688066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64DA55-9CBA-4FFE-8338-6985E6880666}"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64DA55-9CBA-4FFE-8338-6985E6880666}"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4DA55-9CBA-4FFE-8338-6985E6880666}"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64DA55-9CBA-4FFE-8338-6985E688066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64DA55-9CBA-4FFE-8338-6985E688066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964DA55-9CBA-4FFE-8338-6985E6880666}" type="datetimeFigureOut">
              <a:rPr lang="en-US" smtClean="0"/>
              <a:t>7/9/2020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92F9AEB-2981-481E-BB15-A9C51532F6C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ITALIAN RESTAURANTS IN NEW YORK CITY</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846" r="3846"/>
          <a:stretch>
            <a:fillRect/>
          </a:stretch>
        </p:blipFill>
        <p:spPr/>
      </p:pic>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848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and Business Problem</a:t>
            </a:r>
            <a:endParaRPr lang="en-US" dirty="0"/>
          </a:p>
        </p:txBody>
      </p:sp>
      <p:sp>
        <p:nvSpPr>
          <p:cNvPr id="3" name="Content Placeholder 2"/>
          <p:cNvSpPr>
            <a:spLocks noGrp="1"/>
          </p:cNvSpPr>
          <p:nvPr>
            <p:ph idx="1"/>
          </p:nvPr>
        </p:nvSpPr>
        <p:spPr/>
        <p:txBody>
          <a:bodyPr>
            <a:normAutofit lnSpcReduction="10000"/>
          </a:bodyPr>
          <a:lstStyle/>
          <a:p>
            <a:r>
              <a:rPr lang="en-US" sz="2400" dirty="0"/>
              <a:t>Opening up a business in any area requires </a:t>
            </a:r>
            <a:r>
              <a:rPr lang="en-US" sz="2400" dirty="0" err="1"/>
              <a:t>alot</a:t>
            </a:r>
            <a:r>
              <a:rPr lang="en-US" sz="2400" dirty="0"/>
              <a:t> of research and analysis. Opening a restaurant business can be quite tricky as it requires </a:t>
            </a:r>
            <a:r>
              <a:rPr lang="en-US" sz="2400" dirty="0" smtClean="0"/>
              <a:t>a lot </a:t>
            </a:r>
            <a:r>
              <a:rPr lang="en-US" sz="2400" dirty="0"/>
              <a:t>of information gathering as well as competitor analysis. Also it requires which area will be suitable for which </a:t>
            </a:r>
            <a:r>
              <a:rPr lang="en-US" sz="2400" dirty="0" smtClean="0"/>
              <a:t>category </a:t>
            </a:r>
            <a:r>
              <a:rPr lang="en-US" sz="2400" dirty="0"/>
              <a:t>of </a:t>
            </a:r>
            <a:r>
              <a:rPr lang="en-US" sz="2400" dirty="0" smtClean="0"/>
              <a:t>cuisines. </a:t>
            </a:r>
          </a:p>
          <a:p>
            <a:r>
              <a:rPr lang="en-US" sz="2400" dirty="0" smtClean="0"/>
              <a:t>We </a:t>
            </a:r>
            <a:r>
              <a:rPr lang="en-US" sz="2400" dirty="0"/>
              <a:t>need to study various factors such a total population, city demographics, competitors, supply of raw ingredients, menu analysis, price analysis, over head cost and many other factors which can include fixed or variable cost. We will create and observe which area will be most suitable for current opening of </a:t>
            </a:r>
            <a:r>
              <a:rPr lang="en-US" sz="2400" dirty="0" smtClean="0"/>
              <a:t>restaurant </a:t>
            </a:r>
            <a:r>
              <a:rPr lang="en-US" sz="2400" dirty="0"/>
              <a:t>as well as for future investment in NY city</a:t>
            </a:r>
          </a:p>
        </p:txBody>
      </p:sp>
    </p:spTree>
    <p:extLst>
      <p:ext uri="{BB962C8B-B14F-4D97-AF65-F5344CB8AC3E}">
        <p14:creationId xmlns:p14="http://schemas.microsoft.com/office/powerpoint/2010/main" val="235210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a:t>
            </a:r>
            <a:endParaRPr lang="en-US" dirty="0"/>
          </a:p>
        </p:txBody>
      </p:sp>
      <p:sp>
        <p:nvSpPr>
          <p:cNvPr id="3" name="Content Placeholder 2"/>
          <p:cNvSpPr>
            <a:spLocks noGrp="1"/>
          </p:cNvSpPr>
          <p:nvPr>
            <p:ph idx="1"/>
          </p:nvPr>
        </p:nvSpPr>
        <p:spPr/>
        <p:txBody>
          <a:bodyPr>
            <a:normAutofit fontScale="77500" lnSpcReduction="20000"/>
          </a:bodyPr>
          <a:lstStyle/>
          <a:p>
            <a:r>
              <a:rPr lang="en-IN" dirty="0"/>
              <a:t>This section will cover how we will use data to solve the problem. Foursquare API have a database of over 100 million places, we will use this API to gather primary data source. This API will provide us with the ability to perform search, location sharing and details of business. Images through this API will also help in making it more interactive.</a:t>
            </a:r>
            <a:endParaRPr lang="en-US" dirty="0"/>
          </a:p>
          <a:p>
            <a:r>
              <a:rPr lang="en-IN" dirty="0"/>
              <a:t>Data sources: </a:t>
            </a:r>
            <a:r>
              <a:rPr lang="en-IN" dirty="0">
                <a:hlinkClick r:id="rId2"/>
              </a:rPr>
              <a:t>https://cocl.us/new_york_dataset</a:t>
            </a:r>
            <a:r>
              <a:rPr lang="en-IN" dirty="0"/>
              <a:t> , Foursquare </a:t>
            </a:r>
            <a:r>
              <a:rPr lang="en-IN" dirty="0" smtClean="0"/>
              <a:t>API</a:t>
            </a:r>
          </a:p>
          <a:p>
            <a:endParaRPr lang="en-IN" dirty="0" smtClean="0"/>
          </a:p>
          <a:p>
            <a:r>
              <a:rPr lang="en-IN" dirty="0" smtClean="0"/>
              <a:t>Analysis</a:t>
            </a:r>
            <a:endParaRPr lang="en-US" dirty="0"/>
          </a:p>
          <a:p>
            <a:pPr lvl="1"/>
            <a:r>
              <a:rPr lang="en-IN" dirty="0"/>
              <a:t>Following are required libraries for Python. </a:t>
            </a:r>
            <a:endParaRPr lang="en-US" dirty="0"/>
          </a:p>
          <a:p>
            <a:pPr lvl="1"/>
            <a:r>
              <a:rPr lang="en-IN" dirty="0"/>
              <a:t>Pandas and </a:t>
            </a:r>
            <a:r>
              <a:rPr lang="en-IN" dirty="0" err="1"/>
              <a:t>Numpy</a:t>
            </a:r>
            <a:r>
              <a:rPr lang="en-IN" dirty="0"/>
              <a:t> for data.</a:t>
            </a:r>
            <a:endParaRPr lang="en-US" dirty="0"/>
          </a:p>
          <a:p>
            <a:pPr lvl="1"/>
            <a:r>
              <a:rPr lang="en-IN" dirty="0"/>
              <a:t>Foursquare API to get details.</a:t>
            </a:r>
            <a:endParaRPr lang="en-US" dirty="0"/>
          </a:p>
          <a:p>
            <a:pPr lvl="1"/>
            <a:r>
              <a:rPr lang="en-IN" dirty="0"/>
              <a:t>New York City coordinates using </a:t>
            </a:r>
            <a:r>
              <a:rPr lang="en-IN" dirty="0" err="1"/>
              <a:t>geopy</a:t>
            </a:r>
            <a:r>
              <a:rPr lang="en-IN" dirty="0"/>
              <a:t>.</a:t>
            </a:r>
            <a:endParaRPr lang="en-US" dirty="0"/>
          </a:p>
          <a:p>
            <a:pPr lvl="1"/>
            <a:r>
              <a:rPr lang="en-IN" dirty="0"/>
              <a:t>Map visualization using Folium</a:t>
            </a:r>
            <a:endParaRPr lang="en-US" dirty="0"/>
          </a:p>
          <a:p>
            <a:endParaRPr lang="en-US" dirty="0"/>
          </a:p>
        </p:txBody>
      </p:sp>
    </p:spTree>
    <p:extLst>
      <p:ext uri="{BB962C8B-B14F-4D97-AF65-F5344CB8AC3E}">
        <p14:creationId xmlns:p14="http://schemas.microsoft.com/office/powerpoint/2010/main" val="150626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sz="2000" dirty="0" smtClean="0"/>
              <a:t>Collecting New York data from </a:t>
            </a:r>
            <a:r>
              <a:rPr lang="en-US" sz="2000" dirty="0" smtClean="0">
                <a:hlinkClick r:id="rId2"/>
              </a:rPr>
              <a:t>https://cocl.us/new_york_dataset</a:t>
            </a:r>
            <a:endParaRPr lang="en-US" sz="2000" dirty="0" smtClean="0"/>
          </a:p>
          <a:p>
            <a:r>
              <a:rPr lang="en-US" sz="2000" dirty="0" smtClean="0"/>
              <a:t>Determining neighborhood popularity for restaurants</a:t>
            </a:r>
          </a:p>
          <a:p>
            <a:r>
              <a:rPr lang="en-US" sz="2000" dirty="0" smtClean="0"/>
              <a:t>Filtering locations based on highest number of Italian restaurants</a:t>
            </a:r>
          </a:p>
          <a:p>
            <a:r>
              <a:rPr lang="en-US" sz="2000" dirty="0" smtClean="0"/>
              <a:t>Using user rating and preference to determine which area have highest rating restaurants and how are reviews of user based on Foursquare API results </a:t>
            </a:r>
          </a:p>
          <a:p>
            <a:r>
              <a:rPr lang="en-US" sz="2000" dirty="0" smtClean="0"/>
              <a:t>Visualizing neighborhoods based on ranking, using Folium </a:t>
            </a:r>
          </a:p>
          <a:p>
            <a:endParaRPr lang="en-US" sz="2000" dirty="0"/>
          </a:p>
        </p:txBody>
      </p:sp>
    </p:spTree>
    <p:extLst>
      <p:ext uri="{BB962C8B-B14F-4D97-AF65-F5344CB8AC3E}">
        <p14:creationId xmlns:p14="http://schemas.microsoft.com/office/powerpoint/2010/main" val="316116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4" name="Content Placeholder 3"/>
          <p:cNvSpPr>
            <a:spLocks noGrp="1"/>
          </p:cNvSpPr>
          <p:nvPr>
            <p:ph sz="half" idx="1"/>
          </p:nvPr>
        </p:nvSpPr>
        <p:spPr/>
        <p:txBody>
          <a:bodyPr/>
          <a:lstStyle/>
          <a:p>
            <a:endParaRPr lang="en-US" dirty="0" smtClean="0"/>
          </a:p>
          <a:p>
            <a:endParaRPr lang="en-US" dirty="0"/>
          </a:p>
          <a:p>
            <a:endParaRPr lang="en-US" sz="2000" dirty="0" smtClean="0"/>
          </a:p>
          <a:p>
            <a:r>
              <a:rPr lang="en-US" sz="2400" dirty="0" smtClean="0"/>
              <a:t>Bar chart showing Queens having highest numbers of restaurants followed by Brooklyn, Staten Island and Bronx</a:t>
            </a:r>
            <a:endParaRPr lang="en-US" sz="2400" dirty="0"/>
          </a:p>
        </p:txBody>
      </p:sp>
      <p:pic>
        <p:nvPicPr>
          <p:cNvPr id="7" name="Content Placeholder 6"/>
          <p:cNvPicPr>
            <a:picLocks noGrp="1"/>
          </p:cNvPicPr>
          <p:nvPr>
            <p:ph sz="half" idx="2"/>
          </p:nvPr>
        </p:nvPicPr>
        <p:blipFill>
          <a:blip r:embed="rId2"/>
          <a:stretch>
            <a:fillRect/>
          </a:stretch>
        </p:blipFill>
        <p:spPr>
          <a:xfrm>
            <a:off x="4648200" y="2563347"/>
            <a:ext cx="4038600" cy="2599668"/>
          </a:xfrm>
          <a:prstGeom prst="rect">
            <a:avLst/>
          </a:prstGeom>
        </p:spPr>
      </p:pic>
    </p:spTree>
    <p:extLst>
      <p:ext uri="{BB962C8B-B14F-4D97-AF65-F5344CB8AC3E}">
        <p14:creationId xmlns:p14="http://schemas.microsoft.com/office/powerpoint/2010/main" val="79265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Findings</a:t>
            </a:r>
            <a:endParaRPr lang="en-US" dirty="0"/>
          </a:p>
        </p:txBody>
      </p:sp>
      <p:sp>
        <p:nvSpPr>
          <p:cNvPr id="11" name="Content Placeholder 10"/>
          <p:cNvSpPr>
            <a:spLocks noGrp="1"/>
          </p:cNvSpPr>
          <p:nvPr>
            <p:ph sz="half" idx="1"/>
          </p:nvPr>
        </p:nvSpPr>
        <p:spPr/>
        <p:txBody>
          <a:bodyPr/>
          <a:lstStyle/>
          <a:p>
            <a:endParaRPr lang="en-US" dirty="0" smtClean="0"/>
          </a:p>
          <a:p>
            <a:endParaRPr lang="en-US" dirty="0"/>
          </a:p>
          <a:p>
            <a:r>
              <a:rPr lang="en-US" sz="2400" dirty="0" smtClean="0"/>
              <a:t>Manhattan has the highest number of Italian Restaurants, followed by Brooklyn, Bronx and Queens.</a:t>
            </a:r>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55849"/>
            <a:ext cx="4433106" cy="2646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23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Findings</a:t>
            </a:r>
            <a:endParaRPr lang="en-US" dirty="0"/>
          </a:p>
        </p:txBody>
      </p:sp>
      <p:sp>
        <p:nvSpPr>
          <p:cNvPr id="11" name="Content Placeholder 10"/>
          <p:cNvSpPr>
            <a:spLocks noGrp="1"/>
          </p:cNvSpPr>
          <p:nvPr>
            <p:ph sz="half" idx="1"/>
          </p:nvPr>
        </p:nvSpPr>
        <p:spPr/>
        <p:txBody>
          <a:bodyPr/>
          <a:lstStyle/>
          <a:p>
            <a:endParaRPr lang="en-US" dirty="0" smtClean="0"/>
          </a:p>
          <a:p>
            <a:endParaRPr lang="en-US" dirty="0"/>
          </a:p>
        </p:txBody>
      </p:sp>
      <p:sp>
        <p:nvSpPr>
          <p:cNvPr id="12" name="Content Placeholder 11"/>
          <p:cNvSpPr>
            <a:spLocks noGrp="1"/>
          </p:cNvSpPr>
          <p:nvPr>
            <p:ph sz="half" idx="2"/>
          </p:nvPr>
        </p:nvSpPr>
        <p:spPr>
          <a:xfrm>
            <a:off x="531935" y="1600200"/>
            <a:ext cx="4038600" cy="4525963"/>
          </a:xfrm>
        </p:spPr>
        <p:txBody>
          <a:bodyPr/>
          <a:lstStyle/>
          <a:p>
            <a:r>
              <a:rPr lang="en-US" dirty="0" smtClean="0"/>
              <a:t>Belmont have highest number of Italian restaurants when comparing neighborhoods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535" y="1905000"/>
            <a:ext cx="4573465" cy="330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72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half" idx="1"/>
          </p:nvPr>
        </p:nvSpPr>
        <p:spPr/>
        <p:txBody>
          <a:bodyPr/>
          <a:lstStyle/>
          <a:p>
            <a:endParaRPr lang="en-US" dirty="0" smtClean="0"/>
          </a:p>
          <a:p>
            <a:endParaRPr lang="en-US" dirty="0"/>
          </a:p>
          <a:p>
            <a:endParaRPr lang="en-US" dirty="0" smtClean="0"/>
          </a:p>
          <a:p>
            <a:r>
              <a:rPr lang="en-US" dirty="0" smtClean="0"/>
              <a:t>Neighborhood with highest rating of Italian Restaurants</a:t>
            </a:r>
            <a:endParaRPr lang="en-US" dirty="0"/>
          </a:p>
        </p:txBody>
      </p:sp>
      <p:pic>
        <p:nvPicPr>
          <p:cNvPr id="5" name="Content Placeholder 4"/>
          <p:cNvPicPr>
            <a:picLocks noGrp="1"/>
          </p:cNvPicPr>
          <p:nvPr>
            <p:ph sz="half" idx="2"/>
          </p:nvPr>
        </p:nvPicPr>
        <p:blipFill>
          <a:blip r:embed="rId2"/>
          <a:stretch>
            <a:fillRect/>
          </a:stretch>
        </p:blipFill>
        <p:spPr>
          <a:xfrm>
            <a:off x="4648200" y="1828800"/>
            <a:ext cx="4038600" cy="3886200"/>
          </a:xfrm>
          <a:prstGeom prst="rect">
            <a:avLst/>
          </a:prstGeom>
        </p:spPr>
      </p:pic>
    </p:spTree>
    <p:extLst>
      <p:ext uri="{BB962C8B-B14F-4D97-AF65-F5344CB8AC3E}">
        <p14:creationId xmlns:p14="http://schemas.microsoft.com/office/powerpoint/2010/main" val="197188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Result</a:t>
            </a:r>
            <a:endParaRPr lang="en-US" dirty="0"/>
          </a:p>
        </p:txBody>
      </p:sp>
      <p:sp>
        <p:nvSpPr>
          <p:cNvPr id="3" name="Content Placeholder 2"/>
          <p:cNvSpPr>
            <a:spLocks noGrp="1"/>
          </p:cNvSpPr>
          <p:nvPr>
            <p:ph idx="1"/>
          </p:nvPr>
        </p:nvSpPr>
        <p:spPr/>
        <p:txBody>
          <a:bodyPr/>
          <a:lstStyle/>
          <a:p>
            <a:r>
              <a:rPr lang="en-US" dirty="0" smtClean="0"/>
              <a:t>Belmont have the highest number of Italian restaurants with highest average rating.</a:t>
            </a:r>
          </a:p>
          <a:p>
            <a:r>
              <a:rPr lang="en-US" dirty="0" smtClean="0"/>
              <a:t>Other neighborhood to be considered are Morrisania, Fordham and Bay Chester</a:t>
            </a:r>
          </a:p>
          <a:p>
            <a:r>
              <a:rPr lang="en-US" dirty="0" smtClean="0"/>
              <a:t>Belmont have potential to open a new Italian Restaurant since average rating in this neighborhood is highest among others</a:t>
            </a:r>
            <a:endParaRPr lang="en-US" dirty="0"/>
          </a:p>
        </p:txBody>
      </p:sp>
    </p:spTree>
    <p:extLst>
      <p:ext uri="{BB962C8B-B14F-4D97-AF65-F5344CB8AC3E}">
        <p14:creationId xmlns:p14="http://schemas.microsoft.com/office/powerpoint/2010/main" val="2620634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103</TotalTime>
  <Words>394</Words>
  <Application>Microsoft Office PowerPoint</Application>
  <PresentationFormat>On-screen Show (4:3)</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ITALIAN RESTAURANTS IN NEW YORK CITY</vt:lpstr>
      <vt:lpstr>Introduction and Business Problem</vt:lpstr>
      <vt:lpstr>Data Gathering </vt:lpstr>
      <vt:lpstr>Methodology</vt:lpstr>
      <vt:lpstr>Findings</vt:lpstr>
      <vt:lpstr>Findings</vt:lpstr>
      <vt:lpstr>Findings</vt:lpstr>
      <vt:lpstr>Findings</vt:lpstr>
      <vt:lpstr>Conclusion and 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ITALIAN RESTAURANTS IN NEW YORK CITY</dc:title>
  <dc:creator>Bilal</dc:creator>
  <cp:lastModifiedBy>Bilal</cp:lastModifiedBy>
  <cp:revision>5</cp:revision>
  <dcterms:created xsi:type="dcterms:W3CDTF">2020-07-10T04:14:05Z</dcterms:created>
  <dcterms:modified xsi:type="dcterms:W3CDTF">2020-07-10T05:57:09Z</dcterms:modified>
</cp:coreProperties>
</file>