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289" r:id="rId5"/>
    <p:sldId id="341" r:id="rId6"/>
    <p:sldId id="340" r:id="rId7"/>
    <p:sldId id="329" r:id="rId8"/>
    <p:sldId id="33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09" autoAdjust="0"/>
    <p:restoredTop sz="95816"/>
  </p:normalViewPr>
  <p:slideViewPr>
    <p:cSldViewPr snapToGrid="0" showGuides="1">
      <p:cViewPr varScale="1">
        <p:scale>
          <a:sx n="81" d="100"/>
          <a:sy n="81" d="100"/>
        </p:scale>
        <p:origin x="869" y="62"/>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20/11/2024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20/11/2024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26679849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a:t>Malaysia COVID-19 Data</a:t>
            </a:r>
            <a:endParaRPr lang="en-GB" dirty="0"/>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a:t>Malaysia COVID-19 Data</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a:t>Malaysia COVID-19 Data</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a:t>Malaysia COVID-19 Data</a:t>
            </a:r>
            <a:endParaRPr lang="en-GB" dirty="0"/>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a:t>Malaysia COVID-19 Data</a:t>
            </a:r>
            <a:endParaRPr lang="en-GB" dirty="0"/>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a:t>Malaysia COVID-19 Data</a:t>
            </a:r>
            <a:endParaRPr lang="en-GB" dirty="0"/>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a:t>Malaysia COVID-19 Data</a:t>
            </a:r>
            <a:endParaRPr lang="en-GB" dirty="0"/>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a:t>Malaysia COVID-19 Data</a:t>
            </a:r>
            <a:endParaRPr lang="en-GB" dirty="0"/>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a:t>Malaysia COVID-19 Data</a:t>
            </a:r>
            <a:endParaRPr lang="en-GB" dirty="0"/>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a:xfrm>
            <a:off x="953999" y="2525986"/>
            <a:ext cx="11150018" cy="2190248"/>
          </a:xfrm>
        </p:spPr>
        <p:txBody>
          <a:bodyPr>
            <a:noAutofit/>
          </a:bodyPr>
          <a:lstStyle/>
          <a:p>
            <a:r>
              <a:rPr lang="en-US" sz="1900" dirty="0">
                <a:latin typeface="+mn-lt"/>
              </a:rPr>
              <a:t>Research Question –  </a:t>
            </a:r>
            <a:r>
              <a:rPr lang="en-US" sz="1900" b="0" dirty="0">
                <a:latin typeface="+mn-lt"/>
                <a:ea typeface="Calibri" panose="020F0502020204030204" pitchFamily="34" charset="0"/>
                <a:cs typeface="Calibri" panose="020F0502020204030204" pitchFamily="34" charset="0"/>
              </a:rPr>
              <a:t>Is there a correlation between the number of tests conducted &amp; total number of cases reported in each cluster?</a:t>
            </a:r>
            <a:br>
              <a:rPr lang="en-US" sz="1800" dirty="0"/>
            </a:br>
            <a:r>
              <a:rPr lang="en-US" sz="2000" dirty="0"/>
              <a:t>Tutorial Presentation for Feedback</a:t>
            </a:r>
            <a:br>
              <a:rPr lang="en-US" sz="2800" dirty="0"/>
            </a:br>
            <a:r>
              <a:rPr lang="en-US" sz="1600" dirty="0"/>
              <a:t>Date: 8 Nov 2024</a:t>
            </a:r>
            <a:br>
              <a:rPr lang="en-US" sz="6000" dirty="0"/>
            </a:br>
            <a:endParaRPr lang="en-US" sz="6000"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a:xfrm>
            <a:off x="953999" y="2004983"/>
            <a:ext cx="10466856" cy="360000"/>
          </a:xfrm>
        </p:spPr>
        <p:txBody>
          <a:bodyPr/>
          <a:lstStyle/>
          <a:p>
            <a:r>
              <a:rPr lang="en-US" sz="2000" u="sng" dirty="0"/>
              <a:t>Group Name:  A 235</a:t>
            </a:r>
            <a:r>
              <a:rPr lang="en-US" sz="2000" dirty="0"/>
              <a:t>                                             </a:t>
            </a:r>
            <a:r>
              <a:rPr lang="en-US" sz="2000" u="sng" dirty="0"/>
              <a:t>Name of Student Presenting: Muhammad Jibran Ali</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r>
              <a:rPr lang="en-GB"/>
              <a:t>Malaysia COVID-19 Data</a:t>
            </a:r>
            <a:endParaRPr lang="en-GB" dirty="0"/>
          </a:p>
        </p:txBody>
      </p:sp>
      <p:sp>
        <p:nvSpPr>
          <p:cNvPr id="5" name="Slide Number Placeholder 4">
            <a:extLst>
              <a:ext uri="{FF2B5EF4-FFF2-40B4-BE49-F238E27FC236}">
                <a16:creationId xmlns:a16="http://schemas.microsoft.com/office/drawing/2014/main" id="{2E71BC8A-0471-4BF3-FC5C-DD4F5602D574}"/>
              </a:ext>
            </a:extLst>
          </p:cNvPr>
          <p:cNvSpPr>
            <a:spLocks noGrp="1"/>
          </p:cNvSpPr>
          <p:nvPr>
            <p:ph type="sldNum" sz="quarter" idx="12"/>
          </p:nvPr>
        </p:nvSpPr>
        <p:spPr/>
        <p:txBody>
          <a:bodyPr/>
          <a:lstStyle/>
          <a:p>
            <a:fld id="{E4D355CA-84B7-41B1-B164-8BB439CC7C6B}" type="slidenum">
              <a:rPr lang="en-GB" smtClean="0"/>
              <a:pPr/>
              <a:t>1</a:t>
            </a:fld>
            <a:endParaRPr lang="en-GB" dirty="0"/>
          </a:p>
        </p:txBody>
      </p:sp>
      <p:sp>
        <p:nvSpPr>
          <p:cNvPr id="6" name="TextBox 5">
            <a:extLst>
              <a:ext uri="{FF2B5EF4-FFF2-40B4-BE49-F238E27FC236}">
                <a16:creationId xmlns:a16="http://schemas.microsoft.com/office/drawing/2014/main" id="{B9AE410B-D715-D0AB-1B3C-7F74CA2ADA5F}"/>
              </a:ext>
            </a:extLst>
          </p:cNvPr>
          <p:cNvSpPr txBox="1"/>
          <p:nvPr/>
        </p:nvSpPr>
        <p:spPr>
          <a:xfrm>
            <a:off x="5627803" y="274320"/>
            <a:ext cx="4204354" cy="1569660"/>
          </a:xfrm>
          <a:prstGeom prst="rect">
            <a:avLst/>
          </a:prstGeom>
          <a:noFill/>
        </p:spPr>
        <p:txBody>
          <a:bodyPr wrap="square" rtlCol="0">
            <a:spAutoFit/>
          </a:bodyPr>
          <a:lstStyle/>
          <a:p>
            <a:pPr algn="just"/>
            <a:r>
              <a:rPr lang="en-US" sz="1600"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Team Members:</a:t>
            </a:r>
          </a:p>
          <a:p>
            <a:pPr algn="just">
              <a:buFont typeface="+mj-lt"/>
              <a:buAutoNum type="arabicPeriod"/>
            </a:pPr>
            <a:r>
              <a:rPr lang="en-US" sz="1600" b="0" i="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Saghar</a:t>
            </a:r>
            <a:r>
              <a:rPr lang="en-US" sz="16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 (Student Id: 23072939)</a:t>
            </a:r>
          </a:p>
          <a:p>
            <a:pPr algn="just">
              <a:buFont typeface="+mj-lt"/>
              <a:buAutoNum type="arabicPeriod"/>
            </a:pPr>
            <a:r>
              <a:rPr lang="en-US" sz="1600" b="0" i="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Fazeel</a:t>
            </a:r>
            <a:r>
              <a:rPr lang="en-US" sz="16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M. (Student Id: 23010675)</a:t>
            </a:r>
          </a:p>
          <a:p>
            <a:pPr algn="just">
              <a:buFont typeface="+mj-lt"/>
              <a:buAutoNum type="arabicPeriod"/>
            </a:pPr>
            <a:r>
              <a:rPr lang="en-US" sz="16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M. Jibran (Student Id: 23031829)</a:t>
            </a:r>
          </a:p>
          <a:p>
            <a:pPr algn="just">
              <a:buFont typeface="+mj-lt"/>
              <a:buAutoNum type="arabicPeriod"/>
            </a:pPr>
            <a:r>
              <a:rPr lang="en-US" sz="16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Bilal K. (Student Id: 23026305)</a:t>
            </a:r>
          </a:p>
          <a:p>
            <a:pPr algn="just">
              <a:buFont typeface="+mj-lt"/>
              <a:buAutoNum type="arabicPeriod"/>
            </a:pPr>
            <a:r>
              <a:rPr lang="en-US" sz="16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Basit R. (Student Id: 23006208)</a:t>
            </a:r>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C8B07D-EA49-0482-25B8-6E85F2E4971E}"/>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3A436821-76E6-B331-E4A8-E75CC48558CE}"/>
              </a:ext>
            </a:extLst>
          </p:cNvPr>
          <p:cNvSpPr>
            <a:spLocks noGrp="1"/>
          </p:cNvSpPr>
          <p:nvPr>
            <p:ph type="ftr" sz="quarter" idx="11"/>
          </p:nvPr>
        </p:nvSpPr>
        <p:spPr/>
        <p:txBody>
          <a:bodyPr/>
          <a:lstStyle/>
          <a:p>
            <a:r>
              <a:rPr lang="en-GB" dirty="0"/>
              <a:t>Malaysia COVID-19 Data</a:t>
            </a:r>
          </a:p>
        </p:txBody>
      </p:sp>
      <p:sp>
        <p:nvSpPr>
          <p:cNvPr id="4" name="Slide Number Placeholder 3">
            <a:extLst>
              <a:ext uri="{FF2B5EF4-FFF2-40B4-BE49-F238E27FC236}">
                <a16:creationId xmlns:a16="http://schemas.microsoft.com/office/drawing/2014/main" id="{F2DBD771-2964-328F-8F91-1B3F3B3D72E3}"/>
              </a:ext>
            </a:extLst>
          </p:cNvPr>
          <p:cNvSpPr>
            <a:spLocks noGrp="1"/>
          </p:cNvSpPr>
          <p:nvPr>
            <p:ph type="sldNum" sz="quarter" idx="12"/>
          </p:nvPr>
        </p:nvSpPr>
        <p:spPr/>
        <p:txBody>
          <a:bodyPr/>
          <a:lstStyle/>
          <a:p>
            <a:fld id="{E4D355CA-84B7-41B1-B164-8BB439CC7C6B}" type="slidenum">
              <a:rPr lang="en-GB" smtClean="0"/>
              <a:pPr/>
              <a:t>2</a:t>
            </a:fld>
            <a:endParaRPr lang="en-GB" dirty="0"/>
          </a:p>
        </p:txBody>
      </p:sp>
      <p:sp>
        <p:nvSpPr>
          <p:cNvPr id="7" name="Subtitle 1">
            <a:extLst>
              <a:ext uri="{FF2B5EF4-FFF2-40B4-BE49-F238E27FC236}">
                <a16:creationId xmlns:a16="http://schemas.microsoft.com/office/drawing/2014/main" id="{8940096D-D366-79C6-D7FE-59CBF9EFAB97}"/>
              </a:ext>
            </a:extLst>
          </p:cNvPr>
          <p:cNvSpPr>
            <a:spLocks noGrp="1"/>
          </p:cNvSpPr>
          <p:nvPr>
            <p:ph type="subTitle" idx="1"/>
          </p:nvPr>
        </p:nvSpPr>
        <p:spPr>
          <a:xfrm>
            <a:off x="965289" y="1695138"/>
            <a:ext cx="4353724" cy="369332"/>
          </a:xfrm>
        </p:spPr>
        <p:txBody>
          <a:bodyPr/>
          <a:lstStyle/>
          <a:p>
            <a:r>
              <a:rPr lang="en-GB" dirty="0"/>
              <a:t>Dataset Details:</a:t>
            </a:r>
          </a:p>
        </p:txBody>
      </p:sp>
      <p:sp>
        <p:nvSpPr>
          <p:cNvPr id="2" name="TextBox 1">
            <a:extLst>
              <a:ext uri="{FF2B5EF4-FFF2-40B4-BE49-F238E27FC236}">
                <a16:creationId xmlns:a16="http://schemas.microsoft.com/office/drawing/2014/main" id="{91C65C8C-0B49-6A80-4B31-1583C5DB938C}"/>
              </a:ext>
            </a:extLst>
          </p:cNvPr>
          <p:cNvSpPr txBox="1"/>
          <p:nvPr/>
        </p:nvSpPr>
        <p:spPr>
          <a:xfrm>
            <a:off x="965289" y="2462756"/>
            <a:ext cx="9744751" cy="1754326"/>
          </a:xfrm>
          <a:prstGeom prst="rect">
            <a:avLst/>
          </a:prstGeom>
          <a:noFill/>
        </p:spPr>
        <p:txBody>
          <a:bodyPr wrap="square" rtlCol="0">
            <a:spAutoFit/>
          </a:bodyPr>
          <a:lstStyle/>
          <a:p>
            <a:pPr algn="just"/>
            <a:r>
              <a:rPr lang="en-US" dirty="0"/>
              <a:t>We have selected a comprehensive dataset that provides information on both the number of tests conducted and the total number of cases reported in various clusters. This dataset consists of </a:t>
            </a:r>
            <a:r>
              <a:rPr lang="en-US" b="1" i="1" dirty="0">
                <a:solidFill>
                  <a:srgbClr val="FF0000"/>
                </a:solidFill>
              </a:rPr>
              <a:t>7,235 rows</a:t>
            </a:r>
            <a:r>
              <a:rPr lang="en-US" dirty="0"/>
              <a:t>, each containing valuable insights into the potential relationship between testing efforts and case identification. By analyzing this data, we aim to uncover trends and patterns that could offer a better understanding of how testing impacts the reporting of cases and informs public health strategies.</a:t>
            </a:r>
          </a:p>
        </p:txBody>
      </p:sp>
    </p:spTree>
    <p:extLst>
      <p:ext uri="{BB962C8B-B14F-4D97-AF65-F5344CB8AC3E}">
        <p14:creationId xmlns:p14="http://schemas.microsoft.com/office/powerpoint/2010/main" val="487827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0DAAD3-14C1-A95A-1756-669553444F09}"/>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CE9A5FB6-811F-5A23-8724-2A7426B7874C}"/>
              </a:ext>
            </a:extLst>
          </p:cNvPr>
          <p:cNvSpPr>
            <a:spLocks noGrp="1"/>
          </p:cNvSpPr>
          <p:nvPr>
            <p:ph type="ftr" sz="quarter" idx="11"/>
          </p:nvPr>
        </p:nvSpPr>
        <p:spPr/>
        <p:txBody>
          <a:bodyPr/>
          <a:lstStyle/>
          <a:p>
            <a:r>
              <a:rPr lang="en-GB" dirty="0"/>
              <a:t>Malaysia COVID-19 Data</a:t>
            </a:r>
          </a:p>
        </p:txBody>
      </p:sp>
      <p:sp>
        <p:nvSpPr>
          <p:cNvPr id="4" name="Slide Number Placeholder 3">
            <a:extLst>
              <a:ext uri="{FF2B5EF4-FFF2-40B4-BE49-F238E27FC236}">
                <a16:creationId xmlns:a16="http://schemas.microsoft.com/office/drawing/2014/main" id="{6337EFC6-4340-45A3-DEBD-361D16E645D6}"/>
              </a:ext>
            </a:extLst>
          </p:cNvPr>
          <p:cNvSpPr>
            <a:spLocks noGrp="1"/>
          </p:cNvSpPr>
          <p:nvPr>
            <p:ph type="sldNum" sz="quarter" idx="12"/>
          </p:nvPr>
        </p:nvSpPr>
        <p:spPr/>
        <p:txBody>
          <a:bodyPr/>
          <a:lstStyle/>
          <a:p>
            <a:fld id="{E4D355CA-84B7-41B1-B164-8BB439CC7C6B}" type="slidenum">
              <a:rPr lang="en-GB" smtClean="0"/>
              <a:pPr/>
              <a:t>3</a:t>
            </a:fld>
            <a:endParaRPr lang="en-GB" dirty="0"/>
          </a:p>
        </p:txBody>
      </p:sp>
      <p:sp>
        <p:nvSpPr>
          <p:cNvPr id="7" name="Subtitle 1">
            <a:extLst>
              <a:ext uri="{FF2B5EF4-FFF2-40B4-BE49-F238E27FC236}">
                <a16:creationId xmlns:a16="http://schemas.microsoft.com/office/drawing/2014/main" id="{7C1796BB-2779-47B6-C4BD-921A982A05C9}"/>
              </a:ext>
            </a:extLst>
          </p:cNvPr>
          <p:cNvSpPr>
            <a:spLocks noGrp="1"/>
          </p:cNvSpPr>
          <p:nvPr>
            <p:ph type="subTitle" idx="1"/>
          </p:nvPr>
        </p:nvSpPr>
        <p:spPr>
          <a:xfrm>
            <a:off x="965289" y="1459468"/>
            <a:ext cx="4353724" cy="369332"/>
          </a:xfrm>
        </p:spPr>
        <p:txBody>
          <a:bodyPr/>
          <a:lstStyle/>
          <a:p>
            <a:r>
              <a:rPr lang="en-GB" dirty="0"/>
              <a:t>Dataset Snippet:</a:t>
            </a:r>
          </a:p>
        </p:txBody>
      </p:sp>
      <p:pic>
        <p:nvPicPr>
          <p:cNvPr id="5" name="Picture 4">
            <a:extLst>
              <a:ext uri="{FF2B5EF4-FFF2-40B4-BE49-F238E27FC236}">
                <a16:creationId xmlns:a16="http://schemas.microsoft.com/office/drawing/2014/main" id="{FF952FE1-0910-B24F-3F5A-BA6671C87FAE}"/>
              </a:ext>
            </a:extLst>
          </p:cNvPr>
          <p:cNvPicPr>
            <a:picLocks noChangeAspect="1"/>
          </p:cNvPicPr>
          <p:nvPr/>
        </p:nvPicPr>
        <p:blipFill>
          <a:blip r:embed="rId2"/>
          <a:stretch>
            <a:fillRect/>
          </a:stretch>
        </p:blipFill>
        <p:spPr>
          <a:xfrm>
            <a:off x="233464" y="1980913"/>
            <a:ext cx="11725072" cy="2896174"/>
          </a:xfrm>
          <a:prstGeom prst="rect">
            <a:avLst/>
          </a:prstGeom>
        </p:spPr>
      </p:pic>
    </p:spTree>
    <p:extLst>
      <p:ext uri="{BB962C8B-B14F-4D97-AF65-F5344CB8AC3E}">
        <p14:creationId xmlns:p14="http://schemas.microsoft.com/office/powerpoint/2010/main" val="1810914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a:solidFill>
                  <a:srgbClr val="FF0000"/>
                </a:solidFill>
              </a:rPr>
              <a:t>DS048 - Malaysia COVID-19 Data</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290969" y="354583"/>
            <a:ext cx="10974944" cy="230832"/>
          </a:xfrm>
        </p:spPr>
        <p:txBody>
          <a:bodyPr/>
          <a:lstStyle/>
          <a:p>
            <a:r>
              <a:rPr lang="en-GB"/>
              <a:t>Malaysia COVID-19 Data</a:t>
            </a:r>
            <a:endParaRPr lang="en-GB" dirty="0"/>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698305"/>
            <a:ext cx="10974945" cy="3874603"/>
          </a:xfrm>
        </p:spPr>
        <p:txBody>
          <a:bodyPr>
            <a:noAutofit/>
          </a:bodyPr>
          <a:lstStyle/>
          <a:p>
            <a:pPr>
              <a:lnSpc>
                <a:spcPct val="100000"/>
              </a:lnSpc>
            </a:pPr>
            <a:r>
              <a:rPr lang="en-US" sz="2400" b="0" dirty="0">
                <a:latin typeface="Calibri"/>
                <a:cs typeface="Calibri"/>
              </a:rPr>
              <a:t>This dataset is interesting because it allows us to explore the potential relationship between the number of tests conducted and the total number of cases reported in each cluster, helping to understand how testing impacts case identification and public health strategies.</a:t>
            </a: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a:t>
            </a:r>
            <a:r>
              <a:rPr lang="en-US" sz="2400" b="0" dirty="0">
                <a:solidFill>
                  <a:srgbClr val="FF0000"/>
                </a:solidFill>
                <a:latin typeface="Calibri"/>
                <a:cs typeface="Calibri"/>
              </a:rPr>
              <a:t>number of tests conducted</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a:t>
            </a:r>
            <a:r>
              <a:rPr lang="en-US" sz="2400" b="0" dirty="0">
                <a:solidFill>
                  <a:srgbClr val="FF0000"/>
                </a:solidFill>
                <a:latin typeface="Calibri"/>
                <a:cs typeface="Calibri"/>
              </a:rPr>
              <a:t>Interval/measurement data.</a:t>
            </a: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a:t>
            </a:r>
            <a:r>
              <a:rPr lang="en-US" sz="2400" b="0" dirty="0">
                <a:solidFill>
                  <a:srgbClr val="FF0000"/>
                </a:solidFill>
                <a:latin typeface="Calibri"/>
                <a:cs typeface="Calibri"/>
              </a:rPr>
              <a:t>total number of cases reported</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Dependent variable datatype is: </a:t>
            </a:r>
            <a:r>
              <a:rPr lang="en-US" sz="2400" b="0" dirty="0">
                <a:solidFill>
                  <a:srgbClr val="FF0000"/>
                </a:solidFill>
                <a:latin typeface="Calibri"/>
                <a:cs typeface="Calibri"/>
              </a:rPr>
              <a:t>Interval/measurement data.</a:t>
            </a:r>
          </a:p>
        </p:txBody>
      </p:sp>
    </p:spTree>
    <p:extLst>
      <p:ext uri="{BB962C8B-B14F-4D97-AF65-F5344CB8AC3E}">
        <p14:creationId xmlns:p14="http://schemas.microsoft.com/office/powerpoint/2010/main" val="171800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332157"/>
            <a:ext cx="9753625" cy="230832"/>
          </a:xfrm>
        </p:spPr>
        <p:txBody>
          <a:bodyPr/>
          <a:lstStyle/>
          <a:p>
            <a:pPr>
              <a:spcAft>
                <a:spcPts val="0"/>
              </a:spcAft>
            </a:pPr>
            <a:r>
              <a:rPr lang="en-GB" dirty="0"/>
              <a:t>Our Research Question is</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a:t>Malaysia COVID-19 Data</a:t>
            </a:r>
            <a:endParaRPr lang="en-GB" dirty="0"/>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883406"/>
            <a:ext cx="10640594" cy="870307"/>
          </a:xfrm>
        </p:spPr>
        <p:txBody>
          <a:bodyPr>
            <a:noAutofit/>
          </a:bodyPr>
          <a:lstStyle/>
          <a:p>
            <a:pPr>
              <a:lnSpc>
                <a:spcPct val="100000"/>
              </a:lnSpc>
            </a:pPr>
            <a:r>
              <a:rPr lang="en-IE" sz="2400" dirty="0">
                <a:effectLst/>
                <a:latin typeface="Calibri" panose="020F0502020204030204" pitchFamily="34" charset="0"/>
                <a:ea typeface="Calibri" panose="020F0502020204030204" pitchFamily="34" charset="0"/>
                <a:cs typeface="Times New Roman" panose="02020603050405020304" pitchFamily="18" charset="0"/>
              </a:rPr>
              <a:t>Question: </a:t>
            </a:r>
            <a:r>
              <a:rPr lang="en-US" sz="2400" b="0" dirty="0">
                <a:latin typeface="Calibri" panose="020F0502020204030204" pitchFamily="34" charset="0"/>
                <a:ea typeface="Calibri" panose="020F0502020204030204" pitchFamily="34" charset="0"/>
                <a:cs typeface="Calibri" panose="020F0502020204030204" pitchFamily="34" charset="0"/>
              </a:rPr>
              <a:t>Is there a correlation between the </a:t>
            </a:r>
            <a:r>
              <a:rPr lang="en-US" sz="2400" dirty="0">
                <a:solidFill>
                  <a:schemeClr val="accent4">
                    <a:lumMod val="60000"/>
                    <a:lumOff val="40000"/>
                  </a:schemeClr>
                </a:solidFill>
                <a:latin typeface="Calibri" panose="020F0502020204030204" pitchFamily="34" charset="0"/>
                <a:ea typeface="Calibri" panose="020F0502020204030204" pitchFamily="34" charset="0"/>
                <a:cs typeface="Calibri" panose="020F0502020204030204" pitchFamily="34" charset="0"/>
              </a:rPr>
              <a:t>number of tests conducted </a:t>
            </a:r>
            <a:r>
              <a:rPr lang="en-US" sz="2400" b="0" dirty="0">
                <a:latin typeface="Calibri" panose="020F0502020204030204" pitchFamily="34" charset="0"/>
                <a:ea typeface="Calibri" panose="020F0502020204030204" pitchFamily="34" charset="0"/>
                <a:cs typeface="Calibri" panose="020F0502020204030204" pitchFamily="34" charset="0"/>
              </a:rPr>
              <a:t>&amp; </a:t>
            </a:r>
            <a:r>
              <a:rPr lang="en-US" sz="2400" dirty="0">
                <a:solidFill>
                  <a:schemeClr val="accent4">
                    <a:lumMod val="60000"/>
                    <a:lumOff val="40000"/>
                  </a:schemeClr>
                </a:solidFill>
                <a:latin typeface="Calibri" panose="020F0502020204030204" pitchFamily="34" charset="0"/>
                <a:ea typeface="Calibri" panose="020F0502020204030204" pitchFamily="34" charset="0"/>
                <a:cs typeface="Calibri" panose="020F0502020204030204" pitchFamily="34" charset="0"/>
              </a:rPr>
              <a:t>total number of cases reported </a:t>
            </a:r>
            <a:r>
              <a:rPr lang="en-US" sz="2400" b="0" dirty="0">
                <a:latin typeface="Calibri" panose="020F0502020204030204" pitchFamily="34" charset="0"/>
                <a:ea typeface="Calibri" panose="020F0502020204030204" pitchFamily="34" charset="0"/>
                <a:cs typeface="Calibri" panose="020F0502020204030204" pitchFamily="34" charset="0"/>
              </a:rPr>
              <a:t>in each cluster?</a:t>
            </a:r>
            <a:br>
              <a:rPr lang="en-GB"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
        <p:nvSpPr>
          <p:cNvPr id="6" name="Subtitle 1">
            <a:extLst>
              <a:ext uri="{FF2B5EF4-FFF2-40B4-BE49-F238E27FC236}">
                <a16:creationId xmlns:a16="http://schemas.microsoft.com/office/drawing/2014/main" id="{2627C7E3-8F67-18DC-C627-0F4ADE04363D}"/>
              </a:ext>
            </a:extLst>
          </p:cNvPr>
          <p:cNvSpPr txBox="1">
            <a:spLocks/>
          </p:cNvSpPr>
          <p:nvPr/>
        </p:nvSpPr>
        <p:spPr>
          <a:xfrm>
            <a:off x="965289" y="2958661"/>
            <a:ext cx="10406581" cy="2291253"/>
          </a:xfrm>
          <a:prstGeom prst="rect">
            <a:avLst/>
          </a:prstGeom>
        </p:spPr>
        <p:txBody>
          <a:bodyPr vert="horz" lIns="0" tIns="0" rIns="0" bIns="0" rtlCol="0" anchor="t">
            <a:noAutofit/>
          </a:bodyPr>
          <a:lstStyle>
            <a:lvl1pPr marL="0" indent="0" algn="l" defTabSz="914400" rtl="0" eaLnBrk="1" latinLnBrk="0" hangingPunct="1">
              <a:lnSpc>
                <a:spcPts val="2880"/>
              </a:lnSpc>
              <a:spcBef>
                <a:spcPts val="0"/>
              </a:spcBef>
              <a:spcAft>
                <a:spcPts val="992"/>
              </a:spcAft>
              <a:buFont typeface="Arial" panose="020B0604020202020204" pitchFamily="34" charset="0"/>
              <a:buNone/>
              <a:defRPr sz="3600" b="1" kern="3000" spc="-100" baseline="0">
                <a:solidFill>
                  <a:schemeClr val="tx2"/>
                </a:solidFill>
                <a:latin typeface="+mn-lt"/>
                <a:ea typeface="+mn-ea"/>
                <a:cs typeface="+mn-cs"/>
              </a:defRPr>
            </a:lvl1pPr>
            <a:lvl2pPr marL="457200" indent="0" algn="ctr" defTabSz="914400" rtl="0" eaLnBrk="1" latinLnBrk="0" hangingPunct="1">
              <a:lnSpc>
                <a:spcPts val="2880"/>
              </a:lnSpc>
              <a:spcBef>
                <a:spcPts val="0"/>
              </a:spcBef>
              <a:spcAft>
                <a:spcPts val="992"/>
              </a:spcAft>
              <a:buFont typeface="Arial" panose="020B0604020202020204" pitchFamily="34" charset="0"/>
              <a:buNone/>
              <a:defRPr sz="2000" kern="2000" spc="-100" baseline="0">
                <a:solidFill>
                  <a:srgbClr val="203232"/>
                </a:solidFill>
                <a:latin typeface="+mn-lt"/>
                <a:ea typeface="+mn-ea"/>
                <a:cs typeface="+mn-cs"/>
              </a:defRPr>
            </a:lvl2pPr>
            <a:lvl3pPr marL="914400" indent="0" algn="ctr" defTabSz="914400" rtl="0" eaLnBrk="1" latinLnBrk="0" hangingPunct="1">
              <a:lnSpc>
                <a:spcPts val="2880"/>
              </a:lnSpc>
              <a:spcBef>
                <a:spcPts val="0"/>
              </a:spcBef>
              <a:spcAft>
                <a:spcPts val="992"/>
              </a:spcAft>
              <a:buFont typeface="Arial" panose="020B0604020202020204" pitchFamily="34" charset="0"/>
              <a:buNone/>
              <a:defRPr sz="1800" kern="2000" spc="-100" baseline="0">
                <a:solidFill>
                  <a:srgbClr val="203232"/>
                </a:solidFill>
                <a:latin typeface="+mn-lt"/>
                <a:ea typeface="+mn-ea"/>
                <a:cs typeface="+mn-cs"/>
              </a:defRPr>
            </a:lvl3pPr>
            <a:lvl4pPr marL="1371600" indent="0" algn="ctr" defTabSz="914400" rtl="0" eaLnBrk="1" latinLnBrk="0" hangingPunct="1">
              <a:lnSpc>
                <a:spcPts val="2160"/>
              </a:lnSpc>
              <a:spcBef>
                <a:spcPts val="0"/>
              </a:spcBef>
              <a:buFont typeface="Arial" panose="020B0604020202020204" pitchFamily="34" charset="0"/>
              <a:buNone/>
              <a:defRPr sz="1600" kern="1200">
                <a:solidFill>
                  <a:srgbClr val="203232"/>
                </a:solidFill>
                <a:latin typeface="+mn-lt"/>
                <a:ea typeface="+mn-ea"/>
                <a:cs typeface="+mn-cs"/>
              </a:defRPr>
            </a:lvl4pPr>
            <a:lvl5pPr marL="1828800" indent="0" algn="ctr" defTabSz="914400" rtl="0" eaLnBrk="1" latinLnBrk="0" hangingPunct="1">
              <a:lnSpc>
                <a:spcPts val="2160"/>
              </a:lnSpc>
              <a:spcBef>
                <a:spcPts val="0"/>
              </a:spcBef>
              <a:buFont typeface="Arial" panose="020B0604020202020204" pitchFamily="34" charset="0"/>
              <a:buNone/>
              <a:defRPr sz="1600" b="1" kern="1200">
                <a:solidFill>
                  <a:srgbClr val="20323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GB" sz="2400" dirty="0">
                <a:latin typeface="Calibri"/>
                <a:cs typeface="Calibri"/>
              </a:rPr>
              <a:t>Hypotheses</a:t>
            </a:r>
            <a:endParaRPr lang="en-GB" sz="2400" b="0" dirty="0">
              <a:latin typeface="Calibri"/>
              <a:cs typeface="Calibri"/>
            </a:endParaRPr>
          </a:p>
          <a:p>
            <a:pPr marL="457200" indent="-457200">
              <a:lnSpc>
                <a:spcPct val="100000"/>
              </a:lnSpc>
              <a:buAutoNum type="arabicPeriod"/>
            </a:pPr>
            <a:r>
              <a:rPr lang="en-GB" sz="2000" b="0" dirty="0">
                <a:solidFill>
                  <a:srgbClr val="FF0000"/>
                </a:solidFill>
                <a:latin typeface="Arial"/>
                <a:cs typeface="Arial"/>
              </a:rPr>
              <a:t>Null hypothesis (H</a:t>
            </a:r>
            <a:r>
              <a:rPr lang="en-GB" sz="2000" b="0" baseline="-25000" dirty="0">
                <a:solidFill>
                  <a:srgbClr val="FF0000"/>
                </a:solidFill>
                <a:latin typeface="Arial"/>
                <a:cs typeface="Arial"/>
              </a:rPr>
              <a:t>0</a:t>
            </a:r>
            <a:r>
              <a:rPr lang="en-GB" sz="2000" b="0" dirty="0">
                <a:solidFill>
                  <a:srgbClr val="FF0000"/>
                </a:solidFill>
                <a:latin typeface="Arial"/>
                <a:cs typeface="Arial"/>
              </a:rPr>
              <a:t>): </a:t>
            </a:r>
            <a:r>
              <a:rPr lang="en-US" sz="2000" b="0" dirty="0">
                <a:solidFill>
                  <a:srgbClr val="FF0000"/>
                </a:solidFill>
                <a:latin typeface="Arial"/>
                <a:cs typeface="Arial"/>
              </a:rPr>
              <a:t>There is </a:t>
            </a:r>
            <a:r>
              <a:rPr lang="en-US" sz="2000" dirty="0">
                <a:solidFill>
                  <a:srgbClr val="FF0000"/>
                </a:solidFill>
                <a:latin typeface="Arial"/>
                <a:cs typeface="Arial"/>
              </a:rPr>
              <a:t>no </a:t>
            </a:r>
            <a:r>
              <a:rPr lang="en-US" sz="2000" b="0" dirty="0">
                <a:solidFill>
                  <a:srgbClr val="FF0000"/>
                </a:solidFill>
                <a:latin typeface="Arial"/>
                <a:cs typeface="Arial"/>
              </a:rPr>
              <a:t>significant correlation between the number of tests conducted and the total number of cases reported. </a:t>
            </a:r>
          </a:p>
          <a:p>
            <a:pPr marL="457200" indent="-457200">
              <a:lnSpc>
                <a:spcPct val="100000"/>
              </a:lnSpc>
              <a:buAutoNum type="arabicPeriod"/>
            </a:pPr>
            <a:r>
              <a:rPr lang="en-GB" sz="2000" b="0" dirty="0">
                <a:solidFill>
                  <a:srgbClr val="FF0000"/>
                </a:solidFill>
                <a:latin typeface="Arial"/>
                <a:cs typeface="Arial"/>
              </a:rPr>
              <a:t>Alt hypothesis (H</a:t>
            </a:r>
            <a:r>
              <a:rPr lang="en-GB" sz="2000" b="0" baseline="-25000" dirty="0">
                <a:solidFill>
                  <a:srgbClr val="FF0000"/>
                </a:solidFill>
                <a:latin typeface="Arial"/>
                <a:cs typeface="Arial"/>
              </a:rPr>
              <a:t>1</a:t>
            </a:r>
            <a:r>
              <a:rPr lang="en-GB" sz="2000" b="0" dirty="0">
                <a:solidFill>
                  <a:srgbClr val="FF0000"/>
                </a:solidFill>
                <a:latin typeface="Arial"/>
                <a:cs typeface="Arial"/>
              </a:rPr>
              <a:t>): </a:t>
            </a:r>
            <a:r>
              <a:rPr lang="en-US" sz="2000" b="0" dirty="0">
                <a:solidFill>
                  <a:srgbClr val="FF0000"/>
                </a:solidFill>
                <a:latin typeface="Arial"/>
                <a:cs typeface="Arial"/>
              </a:rPr>
              <a:t>There is </a:t>
            </a:r>
            <a:r>
              <a:rPr lang="en-US" sz="2000" dirty="0">
                <a:solidFill>
                  <a:srgbClr val="FF0000"/>
                </a:solidFill>
                <a:latin typeface="Arial"/>
                <a:cs typeface="Arial"/>
              </a:rPr>
              <a:t>a</a:t>
            </a:r>
            <a:r>
              <a:rPr lang="en-US" sz="2000" b="0" dirty="0">
                <a:solidFill>
                  <a:srgbClr val="FF0000"/>
                </a:solidFill>
                <a:latin typeface="Arial"/>
                <a:cs typeface="Arial"/>
              </a:rPr>
              <a:t> significant correlation between the number of tests conducted and the total number of cases reported.</a:t>
            </a:r>
            <a:endParaRPr lang="en-GB" sz="2000" b="0" dirty="0">
              <a:solidFill>
                <a:srgbClr val="FF0000"/>
              </a:solidFill>
              <a:latin typeface="Arial"/>
              <a:cs typeface="Arial"/>
            </a:endParaRPr>
          </a:p>
        </p:txBody>
      </p:sp>
    </p:spTree>
    <p:extLst>
      <p:ext uri="{BB962C8B-B14F-4D97-AF65-F5344CB8AC3E}">
        <p14:creationId xmlns:p14="http://schemas.microsoft.com/office/powerpoint/2010/main" val="32494612"/>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Props1.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3.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10939</TotalTime>
  <Words>559</Words>
  <Application>Microsoft Office PowerPoint</Application>
  <PresentationFormat>Widescreen</PresentationFormat>
  <Paragraphs>33</Paragraphs>
  <Slides>5</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Herts Theme</vt:lpstr>
      <vt:lpstr>Research Question –  Is there a correlation between the number of tests conducted &amp; total number of cases reported in each cluster? Tutorial Presentation for Feedback Date: 8 Nov 2024 </vt:lpstr>
      <vt:lpstr>PowerPoint Presentation</vt:lpstr>
      <vt:lpstr>PowerPoint Presentation</vt:lpstr>
      <vt:lpstr>This dataset is interesting because it allows us to explore the potential relationship between the number of tests conducted and the total number of cases reported in each cluster, helping to understand how testing impacts case identification and public health strategies.  Our  Independent variable is: number of tests conducted                    This  Independent variable datatype is: Interval/measurement data.  Our Dependent variable is: total number of cases reported                    This Dependent variable datatype is: Interval/measurement data.</vt:lpstr>
      <vt:lpstr>Question: Is there a correlation between the number of tests conducted &amp; total number of cases reported in each cluster?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Jibran Ali</cp:lastModifiedBy>
  <cp:revision>251</cp:revision>
  <dcterms:created xsi:type="dcterms:W3CDTF">2019-10-01T08:37:56Z</dcterms:created>
  <dcterms:modified xsi:type="dcterms:W3CDTF">2024-11-20T14:15:00Z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