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41" r:id="rId6"/>
    <p:sldId id="340" r:id="rId7"/>
    <p:sldId id="329" r:id="rId8"/>
    <p:sldId id="33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95816"/>
  </p:normalViewPr>
  <p:slideViewPr>
    <p:cSldViewPr snapToGrid="0" showGuides="1">
      <p:cViewPr varScale="1">
        <p:scale>
          <a:sx n="81" d="100"/>
          <a:sy n="81" d="100"/>
        </p:scale>
        <p:origin x="869"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08/11/2024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Malaysia COVID-19 Data</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Malaysia COVID-19 Data</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Malaysia COVID-19 Data</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Malaysia COVID-19 Data</a:t>
            </a:r>
            <a:endParaRPr lang="en-GB" dirty="0"/>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Malaysia COVID-19 Data</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Malaysia COVID-19 Data</a:t>
            </a:r>
            <a:endParaRPr lang="en-GB" dirty="0"/>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25986"/>
            <a:ext cx="11150018" cy="2190248"/>
          </a:xfrm>
        </p:spPr>
        <p:txBody>
          <a:bodyPr>
            <a:noAutofit/>
          </a:bodyPr>
          <a:lstStyle/>
          <a:p>
            <a:r>
              <a:rPr lang="en-US" sz="1800" dirty="0"/>
              <a:t>Research Question –  </a:t>
            </a:r>
            <a:r>
              <a:rPr lang="en-US" sz="2000" b="0" dirty="0">
                <a:latin typeface="+mn-lt"/>
                <a:ea typeface="Calibri" panose="020F0502020204030204" pitchFamily="34" charset="0"/>
                <a:cs typeface="Calibri" panose="020F0502020204030204" pitchFamily="34" charset="0"/>
              </a:rPr>
              <a:t>Is there a correlation between </a:t>
            </a:r>
            <a:r>
              <a:rPr lang="en-US" sz="2000" dirty="0">
                <a:latin typeface="+mn-lt"/>
                <a:ea typeface="Calibri" panose="020F0502020204030204" pitchFamily="34" charset="0"/>
                <a:cs typeface="Calibri" panose="020F0502020204030204" pitchFamily="34" charset="0"/>
              </a:rPr>
              <a:t>vaccination rates </a:t>
            </a:r>
            <a:r>
              <a:rPr lang="en-US" sz="2000" b="0" dirty="0">
                <a:latin typeface="+mn-lt"/>
                <a:ea typeface="Calibri" panose="020F0502020204030204" pitchFamily="34" charset="0"/>
                <a:cs typeface="Calibri" panose="020F0502020204030204" pitchFamily="34" charset="0"/>
              </a:rPr>
              <a:t>and </a:t>
            </a:r>
            <a:r>
              <a:rPr lang="en-US" sz="2000" dirty="0">
                <a:latin typeface="+mn-lt"/>
                <a:ea typeface="Calibri" panose="020F0502020204030204" pitchFamily="34" charset="0"/>
                <a:cs typeface="Calibri" panose="020F0502020204030204" pitchFamily="34" charset="0"/>
              </a:rPr>
              <a:t>number of deaths </a:t>
            </a:r>
            <a:r>
              <a:rPr lang="en-US" sz="2000" b="0" dirty="0">
                <a:latin typeface="+mn-lt"/>
                <a:ea typeface="Calibri" panose="020F0502020204030204" pitchFamily="34" charset="0"/>
                <a:cs typeface="Calibri" panose="020F0502020204030204" pitchFamily="34" charset="0"/>
              </a:rPr>
              <a:t>due to COVID-19 in Malaysia?</a:t>
            </a:r>
            <a:br>
              <a:rPr lang="en-US" sz="1800" dirty="0"/>
            </a:br>
            <a:r>
              <a:rPr lang="en-US" sz="2000" dirty="0"/>
              <a:t>Tutorial Presentation for Feedback</a:t>
            </a:r>
            <a:br>
              <a:rPr lang="en-US" sz="2800" dirty="0"/>
            </a:br>
            <a:r>
              <a:rPr lang="en-US" sz="1600" dirty="0"/>
              <a:t>Date: 8 Nov 2024</a:t>
            </a:r>
            <a:br>
              <a:rPr lang="en-US" sz="6000" dirty="0"/>
            </a:br>
            <a:endParaRPr lang="en-US" sz="6000"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2004983"/>
            <a:ext cx="10466856" cy="360000"/>
          </a:xfrm>
        </p:spPr>
        <p:txBody>
          <a:bodyPr/>
          <a:lstStyle/>
          <a:p>
            <a:r>
              <a:rPr lang="en-US" sz="2000" u="sng" dirty="0"/>
              <a:t>Group Name:  A 235</a:t>
            </a:r>
            <a:r>
              <a:rPr lang="en-US" sz="2000" dirty="0"/>
              <a:t>                                             </a:t>
            </a:r>
            <a:r>
              <a:rPr lang="en-US" sz="2000" u="sng" dirty="0"/>
              <a:t>Name of Student Presenting: Muhammad Jibran Ali</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a:t>Malaysia COVID-19 Data</a:t>
            </a:r>
            <a:endParaRPr lang="en-GB" dirty="0"/>
          </a:p>
        </p:txBody>
      </p:sp>
      <p:sp>
        <p:nvSpPr>
          <p:cNvPr id="5" name="Slide Number Placeholder 4">
            <a:extLst>
              <a:ext uri="{FF2B5EF4-FFF2-40B4-BE49-F238E27FC236}">
                <a16:creationId xmlns:a16="http://schemas.microsoft.com/office/drawing/2014/main" id="{2E71BC8A-0471-4BF3-FC5C-DD4F5602D57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B9AE410B-D715-D0AB-1B3C-7F74CA2ADA5F}"/>
              </a:ext>
            </a:extLst>
          </p:cNvPr>
          <p:cNvSpPr txBox="1"/>
          <p:nvPr/>
        </p:nvSpPr>
        <p:spPr>
          <a:xfrm>
            <a:off x="5627803" y="274320"/>
            <a:ext cx="4204354" cy="1569660"/>
          </a:xfrm>
          <a:prstGeom prst="rect">
            <a:avLst/>
          </a:prstGeom>
          <a:noFill/>
        </p:spPr>
        <p:txBody>
          <a:bodyPr wrap="square" rtlCol="0">
            <a:spAutoFit/>
          </a:bodyPr>
          <a:lstStyle/>
          <a:p>
            <a:pPr algn="just"/>
            <a:r>
              <a:rPr lang="en-US" sz="1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Team Members:</a:t>
            </a:r>
          </a:p>
          <a:p>
            <a:pPr algn="just">
              <a:buFont typeface="+mj-lt"/>
              <a:buAutoNum type="arabicPeriod"/>
            </a:pPr>
            <a:r>
              <a:rPr lang="en-US" sz="1600" b="0"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Saghar</a:t>
            </a: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 (Student Id: 23072939)</a:t>
            </a:r>
          </a:p>
          <a:p>
            <a:pPr algn="just">
              <a:buFont typeface="+mj-lt"/>
              <a:buAutoNum type="arabicPeriod"/>
            </a:pPr>
            <a:r>
              <a:rPr lang="en-US" sz="1600" b="0"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Fazeel</a:t>
            </a: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 (Student Id: 23010675)</a:t>
            </a:r>
          </a:p>
          <a:p>
            <a:pPr algn="just">
              <a:buFont typeface="+mj-lt"/>
              <a:buAutoNum type="arabicPeriod"/>
            </a:pP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 Jibran (Student Id: 23031829)</a:t>
            </a:r>
          </a:p>
          <a:p>
            <a:pPr algn="just">
              <a:buFont typeface="+mj-lt"/>
              <a:buAutoNum type="arabicPeriod"/>
            </a:pP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Bilal K. (Student Id: 23026305)</a:t>
            </a:r>
          </a:p>
          <a:p>
            <a:pPr algn="just">
              <a:buFont typeface="+mj-lt"/>
              <a:buAutoNum type="arabicPeriod"/>
            </a:pP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Basit R. (Student Id: 23006208)</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8B07D-EA49-0482-25B8-6E85F2E4971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436821-76E6-B331-E4A8-E75CC48558CE}"/>
              </a:ext>
            </a:extLst>
          </p:cNvPr>
          <p:cNvSpPr>
            <a:spLocks noGrp="1"/>
          </p:cNvSpPr>
          <p:nvPr>
            <p:ph type="ftr" sz="quarter" idx="11"/>
          </p:nvPr>
        </p:nvSpPr>
        <p:spPr/>
        <p:txBody>
          <a:bodyPr/>
          <a:lstStyle/>
          <a:p>
            <a:r>
              <a:rPr lang="en-GB" dirty="0"/>
              <a:t>Malaysia COVID-19 Data</a:t>
            </a:r>
          </a:p>
        </p:txBody>
      </p:sp>
      <p:sp>
        <p:nvSpPr>
          <p:cNvPr id="4" name="Slide Number Placeholder 3">
            <a:extLst>
              <a:ext uri="{FF2B5EF4-FFF2-40B4-BE49-F238E27FC236}">
                <a16:creationId xmlns:a16="http://schemas.microsoft.com/office/drawing/2014/main" id="{F2DBD771-2964-328F-8F91-1B3F3B3D72E3}"/>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7" name="Subtitle 1">
            <a:extLst>
              <a:ext uri="{FF2B5EF4-FFF2-40B4-BE49-F238E27FC236}">
                <a16:creationId xmlns:a16="http://schemas.microsoft.com/office/drawing/2014/main" id="{8940096D-D366-79C6-D7FE-59CBF9EFAB97}"/>
              </a:ext>
            </a:extLst>
          </p:cNvPr>
          <p:cNvSpPr>
            <a:spLocks noGrp="1"/>
          </p:cNvSpPr>
          <p:nvPr>
            <p:ph type="subTitle" idx="1"/>
          </p:nvPr>
        </p:nvSpPr>
        <p:spPr>
          <a:xfrm>
            <a:off x="965289" y="1695138"/>
            <a:ext cx="4353724" cy="369332"/>
          </a:xfrm>
        </p:spPr>
        <p:txBody>
          <a:bodyPr/>
          <a:lstStyle/>
          <a:p>
            <a:r>
              <a:rPr lang="en-GB" dirty="0"/>
              <a:t>Dataset Details:</a:t>
            </a:r>
          </a:p>
        </p:txBody>
      </p:sp>
      <p:sp>
        <p:nvSpPr>
          <p:cNvPr id="2" name="TextBox 1">
            <a:extLst>
              <a:ext uri="{FF2B5EF4-FFF2-40B4-BE49-F238E27FC236}">
                <a16:creationId xmlns:a16="http://schemas.microsoft.com/office/drawing/2014/main" id="{91C65C8C-0B49-6A80-4B31-1583C5DB938C}"/>
              </a:ext>
            </a:extLst>
          </p:cNvPr>
          <p:cNvSpPr txBox="1"/>
          <p:nvPr/>
        </p:nvSpPr>
        <p:spPr>
          <a:xfrm>
            <a:off x="965289" y="2462756"/>
            <a:ext cx="9744751" cy="1477328"/>
          </a:xfrm>
          <a:prstGeom prst="rect">
            <a:avLst/>
          </a:prstGeom>
          <a:noFill/>
        </p:spPr>
        <p:txBody>
          <a:bodyPr wrap="square" rtlCol="0">
            <a:spAutoFit/>
          </a:bodyPr>
          <a:lstStyle/>
          <a:p>
            <a:pPr algn="just"/>
            <a:r>
              <a:rPr lang="en-US" dirty="0"/>
              <a:t>We have selected a comprehensive dataset that provides information on both deaths and vaccinations in Malaysia. This dataset consists of </a:t>
            </a:r>
            <a:r>
              <a:rPr lang="en-US" b="1" i="1" dirty="0">
                <a:solidFill>
                  <a:srgbClr val="FF0000"/>
                </a:solidFill>
              </a:rPr>
              <a:t>910 rows</a:t>
            </a:r>
            <a:r>
              <a:rPr lang="en-US" dirty="0"/>
              <a:t>, each containing valuable insights into the correlation between vaccination rates and mortality figures. By analyzing this data, we aim to uncover trends and patterns that could offer a better understanding of the public health impact of vaccination efforts in Malaysia.</a:t>
            </a:r>
          </a:p>
        </p:txBody>
      </p:sp>
    </p:spTree>
    <p:extLst>
      <p:ext uri="{BB962C8B-B14F-4D97-AF65-F5344CB8AC3E}">
        <p14:creationId xmlns:p14="http://schemas.microsoft.com/office/powerpoint/2010/main" val="48782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DAAD3-14C1-A95A-1756-669553444F0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9A5FB6-811F-5A23-8724-2A7426B7874C}"/>
              </a:ext>
            </a:extLst>
          </p:cNvPr>
          <p:cNvSpPr>
            <a:spLocks noGrp="1"/>
          </p:cNvSpPr>
          <p:nvPr>
            <p:ph type="ftr" sz="quarter" idx="11"/>
          </p:nvPr>
        </p:nvSpPr>
        <p:spPr/>
        <p:txBody>
          <a:bodyPr/>
          <a:lstStyle/>
          <a:p>
            <a:r>
              <a:rPr lang="en-GB" dirty="0"/>
              <a:t>Malaysia COVID-19 Data</a:t>
            </a:r>
          </a:p>
        </p:txBody>
      </p:sp>
      <p:sp>
        <p:nvSpPr>
          <p:cNvPr id="4" name="Slide Number Placeholder 3">
            <a:extLst>
              <a:ext uri="{FF2B5EF4-FFF2-40B4-BE49-F238E27FC236}">
                <a16:creationId xmlns:a16="http://schemas.microsoft.com/office/drawing/2014/main" id="{6337EFC6-4340-45A3-DEBD-361D16E645D6}"/>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7" name="Subtitle 1">
            <a:extLst>
              <a:ext uri="{FF2B5EF4-FFF2-40B4-BE49-F238E27FC236}">
                <a16:creationId xmlns:a16="http://schemas.microsoft.com/office/drawing/2014/main" id="{7C1796BB-2779-47B6-C4BD-921A982A05C9}"/>
              </a:ext>
            </a:extLst>
          </p:cNvPr>
          <p:cNvSpPr>
            <a:spLocks noGrp="1"/>
          </p:cNvSpPr>
          <p:nvPr>
            <p:ph type="subTitle" idx="1"/>
          </p:nvPr>
        </p:nvSpPr>
        <p:spPr>
          <a:xfrm>
            <a:off x="965289" y="1459468"/>
            <a:ext cx="4353724" cy="369332"/>
          </a:xfrm>
        </p:spPr>
        <p:txBody>
          <a:bodyPr/>
          <a:lstStyle/>
          <a:p>
            <a:r>
              <a:rPr lang="en-GB" dirty="0"/>
              <a:t>Dataset Snippet:</a:t>
            </a:r>
          </a:p>
        </p:txBody>
      </p:sp>
      <p:pic>
        <p:nvPicPr>
          <p:cNvPr id="8" name="Picture 7">
            <a:extLst>
              <a:ext uri="{FF2B5EF4-FFF2-40B4-BE49-F238E27FC236}">
                <a16:creationId xmlns:a16="http://schemas.microsoft.com/office/drawing/2014/main" id="{CE595663-B65D-FCB0-4DF9-0991CFA28A2D}"/>
              </a:ext>
            </a:extLst>
          </p:cNvPr>
          <p:cNvPicPr>
            <a:picLocks noChangeAspect="1"/>
          </p:cNvPicPr>
          <p:nvPr/>
        </p:nvPicPr>
        <p:blipFill>
          <a:blip r:embed="rId2"/>
          <a:stretch>
            <a:fillRect/>
          </a:stretch>
        </p:blipFill>
        <p:spPr>
          <a:xfrm>
            <a:off x="965289" y="1871154"/>
            <a:ext cx="6302286" cy="1546994"/>
          </a:xfrm>
          <a:prstGeom prst="rect">
            <a:avLst/>
          </a:prstGeom>
        </p:spPr>
      </p:pic>
      <p:pic>
        <p:nvPicPr>
          <p:cNvPr id="12" name="Picture 11">
            <a:extLst>
              <a:ext uri="{FF2B5EF4-FFF2-40B4-BE49-F238E27FC236}">
                <a16:creationId xmlns:a16="http://schemas.microsoft.com/office/drawing/2014/main" id="{FF66AC9D-53F4-7B11-5BE9-ECBCEEEC186A}"/>
              </a:ext>
            </a:extLst>
          </p:cNvPr>
          <p:cNvPicPr>
            <a:picLocks noChangeAspect="1"/>
          </p:cNvPicPr>
          <p:nvPr/>
        </p:nvPicPr>
        <p:blipFill>
          <a:blip r:embed="rId3"/>
          <a:stretch>
            <a:fillRect/>
          </a:stretch>
        </p:blipFill>
        <p:spPr>
          <a:xfrm>
            <a:off x="965289" y="3586554"/>
            <a:ext cx="10066892" cy="1607959"/>
          </a:xfrm>
          <a:prstGeom prst="rect">
            <a:avLst/>
          </a:prstGeom>
        </p:spPr>
      </p:pic>
    </p:spTree>
    <p:extLst>
      <p:ext uri="{BB962C8B-B14F-4D97-AF65-F5344CB8AC3E}">
        <p14:creationId xmlns:p14="http://schemas.microsoft.com/office/powerpoint/2010/main" val="181091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DS048 - Malaysia COVID-19 Data</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290969" y="354583"/>
            <a:ext cx="10974944" cy="230832"/>
          </a:xfrm>
        </p:spPr>
        <p:txBody>
          <a:bodyPr/>
          <a:lstStyle/>
          <a:p>
            <a:r>
              <a:rPr lang="en-GB"/>
              <a:t>Malaysia COVID-19 Data</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3874603"/>
          </a:xfrm>
        </p:spPr>
        <p:txBody>
          <a:bodyPr>
            <a:noAutofit/>
          </a:bodyPr>
          <a:lstStyle/>
          <a:p>
            <a:pPr>
              <a:lnSpc>
                <a:spcPct val="100000"/>
              </a:lnSpc>
            </a:pPr>
            <a:r>
              <a:rPr lang="en-US" sz="2400" b="0" dirty="0">
                <a:latin typeface="Calibri"/>
                <a:cs typeface="Calibri"/>
              </a:rPr>
              <a:t>This dataset is interesting because it allows us to explore the potential impact of vaccination rates on COVID-19 mortality, helping to understand the effectiveness of vaccines in reducing deaths and informing public health policies.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vaccination rates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FF0000"/>
                </a:solidFill>
                <a:latin typeface="Calibri"/>
                <a:cs typeface="Calibri"/>
              </a:rPr>
              <a:t>Interval/measurement data.</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number of deaths</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a:t>
            </a:r>
            <a:r>
              <a:rPr lang="en-US" sz="2400" b="0" dirty="0">
                <a:solidFill>
                  <a:srgbClr val="FF0000"/>
                </a:solidFill>
                <a:latin typeface="Calibri"/>
                <a:cs typeface="Calibri"/>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332157"/>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a:t>Malaysia COVID-19 Data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83406"/>
            <a:ext cx="10640594" cy="870307"/>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Question: </a:t>
            </a:r>
            <a:r>
              <a:rPr lang="en-US" sz="2400" b="0" dirty="0">
                <a:latin typeface="Calibri" panose="020F0502020204030204" pitchFamily="34" charset="0"/>
                <a:ea typeface="Calibri" panose="020F0502020204030204" pitchFamily="34" charset="0"/>
                <a:cs typeface="Calibri" panose="020F0502020204030204" pitchFamily="34" charset="0"/>
              </a:rPr>
              <a:t>Is there a correlation between </a:t>
            </a:r>
            <a:r>
              <a:rPr lang="en-US" sz="2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vaccination rates </a:t>
            </a:r>
            <a:r>
              <a:rPr lang="en-US" sz="2400" b="0" dirty="0">
                <a:latin typeface="Calibri" panose="020F0502020204030204" pitchFamily="34" charset="0"/>
                <a:ea typeface="Calibri" panose="020F0502020204030204" pitchFamily="34" charset="0"/>
                <a:cs typeface="Calibri" panose="020F0502020204030204" pitchFamily="34" charset="0"/>
              </a:rPr>
              <a:t>and </a:t>
            </a:r>
            <a:r>
              <a:rPr lang="en-US" sz="2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number of deaths </a:t>
            </a:r>
            <a:r>
              <a:rPr lang="en-US" sz="2400" b="0" dirty="0">
                <a:latin typeface="Calibri" panose="020F0502020204030204" pitchFamily="34" charset="0"/>
                <a:ea typeface="Calibri" panose="020F0502020204030204" pitchFamily="34" charset="0"/>
                <a:cs typeface="Calibri" panose="020F0502020204030204" pitchFamily="34" charset="0"/>
              </a:rPr>
              <a:t>due to COVID-19 in Malaysia?</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6" name="Subtitle 1">
            <a:extLst>
              <a:ext uri="{FF2B5EF4-FFF2-40B4-BE49-F238E27FC236}">
                <a16:creationId xmlns:a16="http://schemas.microsoft.com/office/drawing/2014/main" id="{2627C7E3-8F67-18DC-C627-0F4ADE04363D}"/>
              </a:ext>
            </a:extLst>
          </p:cNvPr>
          <p:cNvSpPr txBox="1">
            <a:spLocks/>
          </p:cNvSpPr>
          <p:nvPr/>
        </p:nvSpPr>
        <p:spPr>
          <a:xfrm>
            <a:off x="965289" y="2958661"/>
            <a:ext cx="10406581" cy="2291253"/>
          </a:xfrm>
          <a:prstGeom prst="rect">
            <a:avLst/>
          </a:prstGeom>
        </p:spPr>
        <p:txBody>
          <a:bodyPr vert="horz" lIns="0" tIns="0" rIns="0" bIns="0" rtlCol="0" anchor="t">
            <a:noAutofit/>
          </a:bodyPr>
          <a:lstStyle>
            <a:lvl1pPr marL="0" indent="0" algn="l" defTabSz="914400" rtl="0" eaLnBrk="1" latinLnBrk="0" hangingPunct="1">
              <a:lnSpc>
                <a:spcPts val="2880"/>
              </a:lnSpc>
              <a:spcBef>
                <a:spcPts val="0"/>
              </a:spcBef>
              <a:spcAft>
                <a:spcPts val="992"/>
              </a:spcAft>
              <a:buFont typeface="Arial" panose="020B0604020202020204" pitchFamily="34" charset="0"/>
              <a:buNone/>
              <a:defRPr sz="3600" b="1" kern="3000" spc="-100" baseline="0">
                <a:solidFill>
                  <a:schemeClr val="tx2"/>
                </a:solidFill>
                <a:latin typeface="+mn-lt"/>
                <a:ea typeface="+mn-ea"/>
                <a:cs typeface="+mn-cs"/>
              </a:defRPr>
            </a:lvl1pPr>
            <a:lvl2pPr marL="457200" indent="0" algn="ctr" defTabSz="914400" rtl="0" eaLnBrk="1" latinLnBrk="0" hangingPunct="1">
              <a:lnSpc>
                <a:spcPts val="2880"/>
              </a:lnSpc>
              <a:spcBef>
                <a:spcPts val="0"/>
              </a:spcBef>
              <a:spcAft>
                <a:spcPts val="992"/>
              </a:spcAft>
              <a:buFont typeface="Arial" panose="020B0604020202020204" pitchFamily="34" charset="0"/>
              <a:buNone/>
              <a:defRPr sz="2000" kern="2000" spc="-100" baseline="0">
                <a:solidFill>
                  <a:srgbClr val="203232"/>
                </a:solidFill>
                <a:latin typeface="+mn-lt"/>
                <a:ea typeface="+mn-ea"/>
                <a:cs typeface="+mn-cs"/>
              </a:defRPr>
            </a:lvl2pPr>
            <a:lvl3pPr marL="914400" indent="0" algn="ctr" defTabSz="914400" rtl="0" eaLnBrk="1" latinLnBrk="0" hangingPunct="1">
              <a:lnSpc>
                <a:spcPts val="2880"/>
              </a:lnSpc>
              <a:spcBef>
                <a:spcPts val="0"/>
              </a:spcBef>
              <a:spcAft>
                <a:spcPts val="992"/>
              </a:spcAft>
              <a:buFont typeface="Arial" panose="020B0604020202020204" pitchFamily="34" charset="0"/>
              <a:buNone/>
              <a:defRPr sz="1800" kern="2000" spc="-100" baseline="0">
                <a:solidFill>
                  <a:srgbClr val="203232"/>
                </a:solidFill>
                <a:latin typeface="+mn-lt"/>
                <a:ea typeface="+mn-ea"/>
                <a:cs typeface="+mn-cs"/>
              </a:defRPr>
            </a:lvl3pPr>
            <a:lvl4pPr marL="1371600" indent="0" algn="ctr" defTabSz="914400" rtl="0" eaLnBrk="1" latinLnBrk="0" hangingPunct="1">
              <a:lnSpc>
                <a:spcPts val="2160"/>
              </a:lnSpc>
              <a:spcBef>
                <a:spcPts val="0"/>
              </a:spcBef>
              <a:buFont typeface="Arial" panose="020B0604020202020204" pitchFamily="34" charset="0"/>
              <a:buNone/>
              <a:defRPr sz="1600" kern="1200">
                <a:solidFill>
                  <a:srgbClr val="203232"/>
                </a:solidFill>
                <a:latin typeface="+mn-lt"/>
                <a:ea typeface="+mn-ea"/>
                <a:cs typeface="+mn-cs"/>
              </a:defRPr>
            </a:lvl4pPr>
            <a:lvl5pPr marL="1828800" indent="0" algn="ctr" defTabSz="914400" rtl="0" eaLnBrk="1" latinLnBrk="0" hangingPunct="1">
              <a:lnSpc>
                <a:spcPts val="2160"/>
              </a:lnSpc>
              <a:spcBef>
                <a:spcPts val="0"/>
              </a:spcBef>
              <a:buFont typeface="Arial" panose="020B0604020202020204" pitchFamily="34" charset="0"/>
              <a:buNone/>
              <a:defRPr sz="1600" b="1" kern="1200">
                <a:solidFill>
                  <a:srgbClr val="20323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GB" sz="2400" dirty="0">
                <a:latin typeface="Calibri"/>
                <a:cs typeface="Calibri"/>
              </a:rPr>
              <a:t>Hypotheses</a:t>
            </a:r>
            <a:endParaRPr lang="en-GB" sz="2400" b="0" dirty="0">
              <a:latin typeface="Calibri"/>
              <a:cs typeface="Calibri"/>
            </a:endParaRPr>
          </a:p>
          <a:p>
            <a:pPr marL="457200" indent="-457200">
              <a:lnSpc>
                <a:spcPct val="100000"/>
              </a:lnSpc>
              <a:buAutoNum type="arabicPeriod"/>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vaccination rates and number of deaths due to COVID-19 in Malaysia. </a:t>
            </a:r>
          </a:p>
          <a:p>
            <a:pPr marL="457200" indent="-457200">
              <a:lnSpc>
                <a:spcPct val="100000"/>
              </a:lnSpc>
              <a:buAutoNum type="arabicPeriod"/>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vaccination rates and number of deaths due to COVID-19 in Malaysia</a:t>
            </a: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10915</TotalTime>
  <Words>523</Words>
  <Application>Microsoft Office PowerPoint</Application>
  <PresentationFormat>Widescreen</PresentationFormat>
  <Paragraphs>33</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Is there a correlation between vaccination rates and number of deaths due to COVID-19 in Malaysia? Tutorial Presentation for Feedback Date: 8 Nov 2024 </vt:lpstr>
      <vt:lpstr>PowerPoint Presentation</vt:lpstr>
      <vt:lpstr>PowerPoint Presentation</vt:lpstr>
      <vt:lpstr>This dataset is interesting because it allows us to explore the potential impact of vaccination rates on COVID-19 mortality, helping to understand the effectiveness of vaccines in reducing deaths and informing public health policies.  Our  Independent variable is: vaccination rates                     This  Independent variable datatype is: Interval/measurement data.  Our Dependent variable is:  number of deaths                    This Dependent variable datatype is: Interval/measurement data.</vt:lpstr>
      <vt:lpstr>Question: Is there a correlation between vaccination rates and number of deaths due to COVID-19 in Malaysia?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Jibran Ali</cp:lastModifiedBy>
  <cp:revision>250</cp:revision>
  <dcterms:created xsi:type="dcterms:W3CDTF">2019-10-01T08:37:56Z</dcterms:created>
  <dcterms:modified xsi:type="dcterms:W3CDTF">2024-11-08T12:42:53Z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