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5449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0407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55149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0401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3862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531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5825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2677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59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382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8379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4048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09" y="1461943"/>
            <a:ext cx="10515600" cy="4351338"/>
          </a:xfrm>
        </p:spPr>
        <p:txBody>
          <a:bodyPr>
            <a:normAutofit fontScale="62500" lnSpcReduction="20000"/>
          </a:bodyPr>
          <a:lstStyle/>
          <a:p>
            <a:endParaRPr lang="tr-TR" dirty="0" smtClean="0"/>
          </a:p>
          <a:p>
            <a:pPr marL="0" indent="0">
              <a:buNone/>
            </a:pPr>
            <a:r>
              <a:rPr lang="tr-TR" b="1" dirty="0" err="1" smtClean="0">
                <a:solidFill>
                  <a:srgbClr val="0070C0"/>
                </a:solidFill>
                <a:latin typeface="Tahoma"/>
              </a:rPr>
              <a:t>class</a:t>
            </a:r>
            <a:r>
              <a:rPr lang="tr-TR" b="1" dirty="0" smtClean="0">
                <a:latin typeface="Tahoma"/>
              </a:rPr>
              <a:t> </a:t>
            </a:r>
            <a:r>
              <a:rPr lang="tr-TR" dirty="0" smtClean="0">
                <a:latin typeface="Tahoma"/>
              </a:rPr>
              <a:t>Nokta</a:t>
            </a:r>
          </a:p>
          <a:p>
            <a:pPr marL="0" indent="0">
              <a:buNone/>
            </a:pPr>
            <a:endParaRPr lang="tr-TR" dirty="0" smtClean="0">
              <a:latin typeface="Tahoma"/>
            </a:endParaRPr>
          </a:p>
          <a:p>
            <a:pPr marL="0" indent="0">
              <a:buNone/>
            </a:pPr>
            <a:r>
              <a:rPr lang="tr-TR" dirty="0" smtClean="0">
                <a:latin typeface="Tahoma"/>
              </a:rPr>
              <a:t>{ </a:t>
            </a:r>
            <a:endParaRPr lang="tr-TR" dirty="0">
              <a:latin typeface="Tahoma"/>
            </a:endParaRPr>
          </a:p>
          <a:p>
            <a:pPr marL="0" indent="0">
              <a:buNone/>
            </a:pPr>
            <a:r>
              <a:rPr lang="es-ES" dirty="0">
                <a:latin typeface="Tahoma"/>
              </a:rPr>
              <a:t>int x,y; </a:t>
            </a:r>
          </a:p>
          <a:p>
            <a:pPr marL="0" indent="0">
              <a:buNone/>
            </a:pPr>
            <a:endParaRPr lang="tr-TR" dirty="0" smtClean="0">
              <a:latin typeface="Tahoma"/>
            </a:endParaRPr>
          </a:p>
          <a:p>
            <a:pPr marL="0" indent="0">
              <a:buNone/>
            </a:pPr>
            <a:r>
              <a:rPr lang="tr-TR" b="1" dirty="0" err="1" smtClean="0">
                <a:solidFill>
                  <a:srgbClr val="00B050"/>
                </a:solidFill>
                <a:latin typeface="Tahoma"/>
              </a:rPr>
              <a:t>public</a:t>
            </a:r>
            <a:r>
              <a:rPr lang="tr-TR" b="1" dirty="0">
                <a:solidFill>
                  <a:srgbClr val="00B050"/>
                </a:solidFill>
                <a:latin typeface="Tahoma"/>
              </a:rPr>
              <a:t>: </a:t>
            </a:r>
            <a:endParaRPr lang="tr-TR" b="1" dirty="0" smtClean="0">
              <a:solidFill>
                <a:srgbClr val="00B050"/>
              </a:solidFill>
              <a:latin typeface="Tahoma"/>
            </a:endParaRPr>
          </a:p>
          <a:p>
            <a:pPr marL="0" indent="0">
              <a:buNone/>
            </a:pPr>
            <a:r>
              <a:rPr lang="tr-TR" dirty="0" err="1" smtClean="0">
                <a:latin typeface="Tahoma"/>
              </a:rPr>
              <a:t>void</a:t>
            </a:r>
            <a:r>
              <a:rPr lang="tr-TR" dirty="0" smtClean="0">
                <a:latin typeface="Tahoma"/>
              </a:rPr>
              <a:t> </a:t>
            </a:r>
            <a:r>
              <a:rPr lang="tr-TR" dirty="0">
                <a:latin typeface="Tahoma"/>
              </a:rPr>
              <a:t>git(</a:t>
            </a:r>
            <a:r>
              <a:rPr lang="tr-TR" dirty="0" err="1">
                <a:latin typeface="Tahoma"/>
              </a:rPr>
              <a:t>int</a:t>
            </a:r>
            <a:r>
              <a:rPr lang="tr-TR" dirty="0">
                <a:latin typeface="Tahoma"/>
              </a:rPr>
              <a:t>, </a:t>
            </a:r>
            <a:r>
              <a:rPr lang="tr-TR" dirty="0" err="1">
                <a:latin typeface="Tahoma"/>
              </a:rPr>
              <a:t>int</a:t>
            </a:r>
            <a:r>
              <a:rPr lang="tr-TR" dirty="0">
                <a:latin typeface="Tahoma"/>
              </a:rPr>
              <a:t>); </a:t>
            </a:r>
          </a:p>
          <a:p>
            <a:pPr marL="0" indent="0">
              <a:buNone/>
            </a:pPr>
            <a:r>
              <a:rPr lang="tr-TR" dirty="0" err="1">
                <a:latin typeface="Tahoma"/>
              </a:rPr>
              <a:t>void</a:t>
            </a:r>
            <a:r>
              <a:rPr lang="tr-TR" dirty="0">
                <a:latin typeface="Tahoma"/>
              </a:rPr>
              <a:t> </a:t>
            </a:r>
            <a:r>
              <a:rPr lang="tr-TR" dirty="0" err="1">
                <a:latin typeface="Tahoma"/>
              </a:rPr>
              <a:t>goster</a:t>
            </a:r>
            <a:r>
              <a:rPr lang="tr-TR" dirty="0">
                <a:latin typeface="Tahoma"/>
              </a:rPr>
              <a:t>(); </a:t>
            </a:r>
          </a:p>
          <a:p>
            <a:pPr marL="0" indent="0">
              <a:buNone/>
            </a:pPr>
            <a:r>
              <a:rPr lang="nn-NO" dirty="0">
                <a:latin typeface="Tahoma"/>
              </a:rPr>
              <a:t>bool sifir_mi</a:t>
            </a:r>
            <a:r>
              <a:rPr lang="nn-NO" dirty="0" smtClean="0">
                <a:latin typeface="Tahoma"/>
              </a:rPr>
              <a:t>();</a:t>
            </a:r>
            <a:endParaRPr lang="tr-TR" dirty="0" smtClean="0">
              <a:latin typeface="Tahoma"/>
            </a:endParaRPr>
          </a:p>
          <a:p>
            <a:pPr marL="0" indent="0">
              <a:buNone/>
            </a:pPr>
            <a:endParaRPr lang="tr-TR" dirty="0">
              <a:latin typeface="Tahoma"/>
            </a:endParaRP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latin typeface="Tahoma"/>
              </a:rPr>
              <a:t>};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105525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300" dirty="0" smtClean="0"/>
              <a:t>Bir </a:t>
            </a:r>
            <a:r>
              <a:rPr lang="tr-TR" sz="3300" dirty="0"/>
              <a:t>Sınıfta Birden Fazla Kurucu Fonksiyon Olması: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tr-TR" sz="2900" dirty="0"/>
          </a:p>
          <a:p>
            <a:pPr marL="0" indent="0">
              <a:buNone/>
            </a:pP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tr-TR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 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fonksiyonların bir belirsizlik olmadan çağrılabilmeleri için parametrelerinin tipleri ve/veya sayıları farklı olmalıdır. </a:t>
            </a:r>
          </a:p>
          <a:p>
            <a:pPr marL="0" indent="0">
              <a:buNone/>
            </a:pPr>
            <a:endParaRPr lang="tr-TR" sz="3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Nokta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::Nokta() // </a:t>
            </a:r>
            <a:r>
              <a:rPr lang="tr-TR" sz="3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Parametresiz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 kurucu fonksiyon </a:t>
            </a:r>
          </a:p>
          <a:p>
            <a:pPr marL="0" indent="0">
              <a:buNone/>
            </a:pP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  <a:r>
              <a:rPr lang="tr-TR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...............} </a:t>
            </a:r>
            <a:endParaRPr lang="tr-TR" sz="3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tr-TR" sz="3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Nokta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::Nokta(</a:t>
            </a:r>
            <a:r>
              <a:rPr lang="tr-TR" sz="3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3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ilk_x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tr-TR" sz="3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3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ilk_y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) // Parametreli kurucu fonksiyon </a:t>
            </a:r>
          </a:p>
          <a:p>
            <a:pPr marL="0" indent="0">
              <a:buNone/>
            </a:pPr>
            <a:r>
              <a:rPr lang="tr-TR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{................} </a:t>
            </a:r>
          </a:p>
          <a:p>
            <a:pPr marL="0" indent="0">
              <a:buNone/>
            </a:pPr>
            <a:endParaRPr lang="tr-TR" sz="3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İki kurucuya sahip bir Nokta sınıfından farklı şekillerde nesneler yaratılabilir. </a:t>
            </a:r>
          </a:p>
          <a:p>
            <a:pPr marL="0" indent="0">
              <a:buNone/>
            </a:pPr>
            <a:endParaRPr lang="tr-TR" sz="3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Nokta 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n1; // </a:t>
            </a:r>
            <a:r>
              <a:rPr lang="tr-TR" sz="3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Parametresiz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 kurucu çalışır </a:t>
            </a:r>
          </a:p>
          <a:p>
            <a:pPr marL="0" indent="0">
              <a:buNone/>
            </a:pP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Nokta n2(30,10); // Parametreli kurucu çalışır </a:t>
            </a:r>
          </a:p>
          <a:p>
            <a:pPr marL="0" indent="0">
              <a:buNone/>
            </a:pPr>
            <a:endParaRPr lang="tr-TR" sz="3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3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Nokta </a:t>
            </a:r>
            <a:r>
              <a:rPr lang="tr-T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n3(10); </a:t>
            </a:r>
          </a:p>
        </p:txBody>
      </p:sp>
    </p:spTree>
    <p:extLst>
      <p:ext uri="{BB962C8B-B14F-4D97-AF65-F5344CB8AC3E}">
        <p14:creationId xmlns:p14="http://schemas.microsoft.com/office/powerpoint/2010/main" xmlns="" val="366497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300" dirty="0" smtClean="0"/>
              <a:t>Kurucuların </a:t>
            </a:r>
            <a:r>
              <a:rPr lang="tr-TR" sz="3300" dirty="0"/>
              <a:t>Nesne Dizileri ile Kullanılması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tr-TR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Bir sınıfta </a:t>
            </a:r>
            <a:r>
              <a:rPr lang="tr-TR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parametresiz</a:t>
            </a: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bir kurucu fonksiyon varsa bu sınıftan bir nesne dizisi yaratıldığında dizinin her elemanı için kurucu fonksiyon kendiliğinden </a:t>
            </a:r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çalışır.</a:t>
            </a:r>
            <a:endParaRPr lang="tr-TR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tr-TR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Nokta </a:t>
            </a: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dizi[10]; </a:t>
            </a:r>
            <a:endParaRPr lang="tr-TR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tr-TR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nn-NO" sz="1800" dirty="0" smtClean="0">
                <a:latin typeface="Tahoma"/>
              </a:rPr>
              <a:t>Nokta</a:t>
            </a:r>
            <a:r>
              <a:rPr lang="nn-NO" sz="1800" dirty="0">
                <a:latin typeface="Tahoma"/>
              </a:rPr>
              <a:t>::Nokta(int ilk_x, int ilk_y = 0) </a:t>
            </a:r>
          </a:p>
          <a:p>
            <a:pPr marL="0" indent="0">
              <a:buNone/>
            </a:pPr>
            <a:r>
              <a:rPr lang="tr-TR" sz="1800" dirty="0">
                <a:latin typeface="Tahoma"/>
              </a:rPr>
              <a:t> </a:t>
            </a:r>
            <a:r>
              <a:rPr lang="tr-TR" sz="1800" dirty="0" smtClean="0">
                <a:latin typeface="Tahoma"/>
              </a:rPr>
              <a:t>  Nokta </a:t>
            </a:r>
            <a:r>
              <a:rPr lang="tr-TR" sz="1800" dirty="0">
                <a:latin typeface="Tahoma"/>
              </a:rPr>
              <a:t>dizi[]= { {10} , {20} , Nokta(30,40) }; // 3 elemanlı nesne dizisi </a:t>
            </a:r>
            <a:endParaRPr lang="tr-TR" sz="1800" dirty="0" smtClean="0">
              <a:latin typeface="Tahoma"/>
            </a:endParaRPr>
          </a:p>
          <a:p>
            <a:pPr marL="0" indent="0">
              <a:buNone/>
            </a:pPr>
            <a:endParaRPr lang="tr-TR" sz="1800" dirty="0">
              <a:latin typeface="Tahoma"/>
              <a:ea typeface="Tahoma" pitchFamily="34" charset="0"/>
              <a:cs typeface="Tahoma" pitchFamily="34" charset="0"/>
            </a:endParaRPr>
          </a:p>
          <a:p>
            <a:endParaRPr lang="tr-TR" sz="1800" dirty="0"/>
          </a:p>
          <a:p>
            <a:pPr>
              <a:buFont typeface="Wingdings" pitchFamily="2" charset="2"/>
              <a:buChar char="Ø"/>
            </a:pP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Eğer Nokta sınıfında yukarıdaki kurucu fonksiyona ek olarak </a:t>
            </a:r>
            <a:r>
              <a:rPr lang="tr-TR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parametresiz</a:t>
            </a: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bir kurucu fonksiyon da yer alsaydı aşağıda gösterildiği gibi 5 elemanlı bir dizi yaratılabilirdi. </a:t>
            </a:r>
          </a:p>
          <a:p>
            <a:pPr marL="0" indent="0">
              <a:buNone/>
            </a:pPr>
            <a:endParaRPr lang="tr-TR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Nokta </a:t>
            </a: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dizi[5]= { {10} , {20} , Nokta(30,40) }; // 5 elemanlı nesne dizisi </a:t>
            </a:r>
          </a:p>
        </p:txBody>
      </p:sp>
    </p:spTree>
    <p:extLst>
      <p:ext uri="{BB962C8B-B14F-4D97-AF65-F5344CB8AC3E}">
        <p14:creationId xmlns:p14="http://schemas.microsoft.com/office/powerpoint/2010/main" xmlns="" val="69538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smtClean="0"/>
              <a:t>Yok </a:t>
            </a:r>
            <a:r>
              <a:rPr lang="tr-TR" sz="3000" dirty="0"/>
              <a:t>Edici Fonksiyonlar (</a:t>
            </a:r>
            <a:r>
              <a:rPr lang="tr-TR" sz="3000" dirty="0" err="1"/>
              <a:t>Destructors</a:t>
            </a:r>
            <a:r>
              <a:rPr lang="tr-TR" sz="30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1800" dirty="0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Bir nesnenin bellekten kaldırılması için ya nesnenin yaşam alanı sona ermelidir (tanımlandığı blok sona ermiştir) ya da dinamik bellekte tanımlanmış olan bir nesne </a:t>
            </a:r>
            <a:r>
              <a:rPr lang="tr-TR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delete</a:t>
            </a: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operatörü ile bellekten silinmelidir.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Yok edici fonksiyonlar da kurucular gibi sınıf ile aynı ismi taşırlar, ancak isimlerinin önünde '</a:t>
            </a:r>
            <a:r>
              <a:rPr lang="tr-TR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tilda</a:t>
            </a:r>
            <a:r>
              <a:rPr lang="tr-T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' simgesi (~) yer alır. Yok ediciler parametre almazlar ve geriye değer döndürmezler. Bir sınıfta sadece bir adet yok edici fonksiyon olabilir. </a:t>
            </a:r>
          </a:p>
        </p:txBody>
      </p:sp>
    </p:spTree>
    <p:extLst>
      <p:ext uri="{BB962C8B-B14F-4D97-AF65-F5344CB8AC3E}">
        <p14:creationId xmlns:p14="http://schemas.microsoft.com/office/powerpoint/2010/main" xmlns="" val="393528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/>
              <a:t>Yok Edici Fonksiyonlar (</a:t>
            </a:r>
            <a:r>
              <a:rPr lang="tr-TR" sz="3000" dirty="0" err="1"/>
              <a:t>Destructors</a:t>
            </a:r>
            <a:r>
              <a:rPr lang="tr-TR" sz="30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952009" cy="4575175"/>
          </a:xfrm>
        </p:spPr>
        <p:txBody>
          <a:bodyPr>
            <a:normAutofit fontScale="92500" lnSpcReduction="10000"/>
          </a:bodyPr>
          <a:lstStyle/>
          <a:p>
            <a:endParaRPr lang="tr-TR" sz="2400" dirty="0"/>
          </a:p>
          <a:p>
            <a:pPr marL="0" indent="0">
              <a:buNone/>
            </a:pPr>
            <a:r>
              <a:rPr lang="tr-TR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class</a:t>
            </a:r>
            <a:r>
              <a:rPr lang="tr-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</a:t>
            </a:r>
            <a:r>
              <a:rPr lang="tr-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marL="0" indent="0">
              <a:buNone/>
            </a:pPr>
            <a:endParaRPr lang="tr-TR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tr-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boy; </a:t>
            </a:r>
            <a:endParaRPr lang="tr-TR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char</a:t>
            </a:r>
            <a:r>
              <a:rPr lang="tr-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tr-TR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icerik</a:t>
            </a:r>
            <a:r>
              <a:rPr lang="tr-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//</a:t>
            </a:r>
            <a:r>
              <a:rPr lang="tr-T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char</a:t>
            </a:r>
            <a:r>
              <a:rPr lang="tr-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icerik</a:t>
            </a:r>
            <a:r>
              <a:rPr lang="tr-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[10]</a:t>
            </a:r>
          </a:p>
          <a:p>
            <a:pPr marL="0" indent="0">
              <a:buNone/>
            </a:pPr>
            <a:endParaRPr lang="tr-TR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</a:t>
            </a:r>
            <a:r>
              <a:rPr lang="tr-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0" indent="0">
              <a:buNone/>
            </a:pPr>
            <a:r>
              <a:rPr lang="tr-T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</a:t>
            </a:r>
            <a:r>
              <a:rPr lang="tr-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tr-TR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char</a:t>
            </a:r>
            <a:r>
              <a:rPr lang="tr-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*); </a:t>
            </a:r>
          </a:p>
          <a:p>
            <a:pPr marL="0" indent="0">
              <a:buNone/>
            </a:pPr>
            <a:r>
              <a:rPr lang="tr-TR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tr-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goster</a:t>
            </a:r>
            <a:r>
              <a:rPr lang="tr-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(); </a:t>
            </a:r>
            <a:endParaRPr lang="tr-TR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~</a:t>
            </a:r>
            <a:r>
              <a:rPr lang="tr-TR" sz="2400" b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</a:t>
            </a:r>
            <a:r>
              <a:rPr lang="tr-TR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  <a:r>
              <a:rPr lang="tr-TR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 marL="0" indent="0">
              <a:buNone/>
            </a:pPr>
            <a:r>
              <a:rPr lang="tr-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};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198918" y="130206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dirty="0"/>
          </a:p>
          <a:p>
            <a:r>
              <a:rPr lang="tr-TR" dirty="0" err="1"/>
              <a:t>String</a:t>
            </a:r>
            <a:r>
              <a:rPr lang="tr-TR" dirty="0"/>
              <a:t>::</a:t>
            </a:r>
            <a:r>
              <a:rPr lang="tr-TR" dirty="0" err="1" smtClean="0"/>
              <a:t>String</a:t>
            </a:r>
            <a:r>
              <a:rPr lang="tr-TR" dirty="0" smtClean="0"/>
              <a:t>(</a:t>
            </a:r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/>
              <a:t>*</a:t>
            </a:r>
            <a:r>
              <a:rPr lang="tr-TR" dirty="0" err="1"/>
              <a:t>gelen_veri</a:t>
            </a:r>
            <a:r>
              <a:rPr lang="tr-TR" dirty="0"/>
              <a:t>) </a:t>
            </a:r>
          </a:p>
          <a:p>
            <a:r>
              <a:rPr lang="tr-TR" dirty="0"/>
              <a:t>{ </a:t>
            </a:r>
          </a:p>
          <a:p>
            <a:r>
              <a:rPr lang="tr-TR" dirty="0" err="1"/>
              <a:t>cout</a:t>
            </a:r>
            <a:r>
              <a:rPr lang="tr-TR" dirty="0"/>
              <a:t>&lt;&lt; "Kurucu çalıştı" &lt;&lt; </a:t>
            </a:r>
            <a:r>
              <a:rPr lang="tr-TR" dirty="0" err="1"/>
              <a:t>endl</a:t>
            </a:r>
            <a:r>
              <a:rPr lang="tr-TR" dirty="0"/>
              <a:t>; </a:t>
            </a:r>
          </a:p>
          <a:p>
            <a:r>
              <a:rPr lang="tr-TR" dirty="0"/>
              <a:t>boy = </a:t>
            </a:r>
            <a:r>
              <a:rPr lang="tr-TR" dirty="0" err="1"/>
              <a:t>strlen</a:t>
            </a:r>
            <a:r>
              <a:rPr lang="tr-TR" dirty="0"/>
              <a:t>(</a:t>
            </a:r>
            <a:r>
              <a:rPr lang="tr-TR" dirty="0" err="1"/>
              <a:t>gelen_veri</a:t>
            </a:r>
            <a:r>
              <a:rPr lang="tr-TR" dirty="0"/>
              <a:t>); </a:t>
            </a:r>
          </a:p>
          <a:p>
            <a:r>
              <a:rPr lang="tr-TR" dirty="0" err="1"/>
              <a:t>icerik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[boy +1]; </a:t>
            </a:r>
          </a:p>
          <a:p>
            <a:r>
              <a:rPr lang="tr-TR" dirty="0" err="1"/>
              <a:t>strcpy</a:t>
            </a:r>
            <a:r>
              <a:rPr lang="tr-TR" dirty="0"/>
              <a:t>(</a:t>
            </a:r>
            <a:r>
              <a:rPr lang="tr-TR" dirty="0" err="1"/>
              <a:t>icerik</a:t>
            </a:r>
            <a:r>
              <a:rPr lang="tr-TR" dirty="0"/>
              <a:t>, </a:t>
            </a:r>
            <a:r>
              <a:rPr lang="tr-TR" dirty="0" err="1"/>
              <a:t>gelen_veri</a:t>
            </a:r>
            <a:r>
              <a:rPr lang="tr-TR" dirty="0"/>
              <a:t>); </a:t>
            </a:r>
          </a:p>
          <a:p>
            <a:r>
              <a:rPr lang="tr-TR" dirty="0"/>
              <a:t>} </a:t>
            </a:r>
          </a:p>
          <a:p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::</a:t>
            </a:r>
            <a:r>
              <a:rPr lang="tr-TR" dirty="0" err="1"/>
              <a:t>goster</a:t>
            </a:r>
            <a:r>
              <a:rPr lang="tr-TR" dirty="0"/>
              <a:t>() </a:t>
            </a:r>
          </a:p>
          <a:p>
            <a:r>
              <a:rPr lang="tr-TR" dirty="0"/>
              <a:t>{ </a:t>
            </a:r>
          </a:p>
          <a:p>
            <a:r>
              <a:rPr lang="tr-TR" dirty="0" err="1"/>
              <a:t>cout</a:t>
            </a:r>
            <a:r>
              <a:rPr lang="tr-TR" dirty="0"/>
              <a:t>&lt;&lt; </a:t>
            </a:r>
            <a:r>
              <a:rPr lang="tr-TR" dirty="0" err="1"/>
              <a:t>icerik</a:t>
            </a:r>
            <a:r>
              <a:rPr lang="tr-TR" dirty="0"/>
              <a:t> &lt;&lt; ", " &lt;&lt; boy &lt;&lt; </a:t>
            </a:r>
            <a:r>
              <a:rPr lang="tr-TR" dirty="0" err="1"/>
              <a:t>endl</a:t>
            </a:r>
            <a:r>
              <a:rPr lang="tr-TR" dirty="0" smtClean="0"/>
              <a:t>;</a:t>
            </a:r>
          </a:p>
          <a:p>
            <a:r>
              <a:rPr lang="tr-TR" dirty="0" smtClean="0"/>
              <a:t>} </a:t>
            </a:r>
            <a:endParaRPr lang="tr-TR" dirty="0"/>
          </a:p>
          <a:p>
            <a:r>
              <a:rPr lang="tr-TR" dirty="0"/>
              <a:t>// Yok edici Fonksiyon </a:t>
            </a:r>
          </a:p>
          <a:p>
            <a:r>
              <a:rPr lang="tr-TR" dirty="0" err="1"/>
              <a:t>String</a:t>
            </a:r>
            <a:r>
              <a:rPr lang="tr-TR" dirty="0"/>
              <a:t>::</a:t>
            </a:r>
            <a:r>
              <a:rPr lang="tr-TR" b="1" dirty="0"/>
              <a:t>~</a:t>
            </a:r>
            <a:r>
              <a:rPr lang="tr-TR" b="1" dirty="0" err="1"/>
              <a:t>String</a:t>
            </a:r>
            <a:r>
              <a:rPr lang="tr-TR" b="1" dirty="0"/>
              <a:t>() </a:t>
            </a:r>
            <a:endParaRPr lang="tr-TR" dirty="0"/>
          </a:p>
          <a:p>
            <a:r>
              <a:rPr lang="tr-TR" dirty="0"/>
              <a:t>{ </a:t>
            </a:r>
          </a:p>
          <a:p>
            <a:r>
              <a:rPr lang="tr-TR" dirty="0" err="1"/>
              <a:t>cout</a:t>
            </a:r>
            <a:r>
              <a:rPr lang="tr-TR" dirty="0"/>
              <a:t>&lt;&lt; "Yok edici çalıştı" &lt;&lt; </a:t>
            </a:r>
            <a:r>
              <a:rPr lang="tr-TR" dirty="0" err="1"/>
              <a:t>endl</a:t>
            </a:r>
            <a:r>
              <a:rPr lang="tr-TR" dirty="0"/>
              <a:t>; </a:t>
            </a:r>
          </a:p>
          <a:p>
            <a:r>
              <a:rPr lang="tr-TR" dirty="0" err="1"/>
              <a:t>delete</a:t>
            </a:r>
            <a:r>
              <a:rPr lang="tr-TR" dirty="0"/>
              <a:t>[] </a:t>
            </a:r>
            <a:r>
              <a:rPr lang="tr-TR" dirty="0" err="1"/>
              <a:t>icerik</a:t>
            </a:r>
            <a:r>
              <a:rPr lang="tr-TR" dirty="0"/>
              <a:t>; </a:t>
            </a:r>
          </a:p>
          <a:p>
            <a:r>
              <a:rPr lang="tr-T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58595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/>
              <a:t>Ana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/>
          </a:p>
          <a:p>
            <a:pPr marL="0" indent="0">
              <a:buNone/>
            </a:pPr>
            <a:r>
              <a:rPr lang="tr-TR" sz="1800" dirty="0" err="1" smtClean="0"/>
              <a:t>int</a:t>
            </a:r>
            <a:r>
              <a:rPr lang="tr-TR" sz="1800" dirty="0" smtClean="0"/>
              <a:t> </a:t>
            </a:r>
            <a:r>
              <a:rPr lang="tr-TR" sz="1800" dirty="0"/>
              <a:t>main() </a:t>
            </a:r>
          </a:p>
          <a:p>
            <a:pPr marL="0" indent="0">
              <a:buNone/>
            </a:pPr>
            <a:r>
              <a:rPr lang="tr-TR" sz="1800" dirty="0"/>
              <a:t>{ </a:t>
            </a:r>
          </a:p>
          <a:p>
            <a:pPr marL="0" indent="0">
              <a:buNone/>
            </a:pPr>
            <a:r>
              <a:rPr lang="tr-TR" sz="1800" dirty="0" err="1"/>
              <a:t>String</a:t>
            </a:r>
            <a:r>
              <a:rPr lang="tr-TR" sz="1800" dirty="0"/>
              <a:t> </a:t>
            </a:r>
            <a:r>
              <a:rPr lang="tr-TR" sz="1800" dirty="0" smtClean="0"/>
              <a:t>string1(</a:t>
            </a:r>
            <a:r>
              <a:rPr lang="tr-TR" sz="1800" dirty="0"/>
              <a:t>"</a:t>
            </a:r>
            <a:r>
              <a:rPr lang="tr-TR" sz="1800" dirty="0" err="1" smtClean="0"/>
              <a:t>String</a:t>
            </a:r>
            <a:r>
              <a:rPr lang="tr-TR" sz="1800" dirty="0" smtClean="0"/>
              <a:t> 1 "); </a:t>
            </a:r>
            <a:endParaRPr lang="tr-TR" sz="1800" dirty="0"/>
          </a:p>
          <a:p>
            <a:pPr marL="0" indent="0">
              <a:buNone/>
            </a:pPr>
            <a:r>
              <a:rPr lang="tr-TR" sz="1800" dirty="0" err="1"/>
              <a:t>String</a:t>
            </a:r>
            <a:r>
              <a:rPr lang="tr-TR" sz="1800" dirty="0"/>
              <a:t> string2</a:t>
            </a:r>
            <a:r>
              <a:rPr lang="tr-TR" sz="1800" dirty="0" smtClean="0"/>
              <a:t>("</a:t>
            </a:r>
            <a:r>
              <a:rPr lang="tr-TR" sz="1800" dirty="0"/>
              <a:t> </a:t>
            </a:r>
            <a:r>
              <a:rPr lang="tr-TR" sz="1800" dirty="0" err="1"/>
              <a:t>String</a:t>
            </a:r>
            <a:r>
              <a:rPr lang="tr-TR" sz="1800" dirty="0"/>
              <a:t> 2</a:t>
            </a:r>
            <a:r>
              <a:rPr lang="tr-TR" sz="1800" dirty="0" smtClean="0"/>
              <a:t>"); 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string1.goster(); </a:t>
            </a:r>
          </a:p>
          <a:p>
            <a:pPr marL="0" indent="0">
              <a:buNone/>
            </a:pPr>
            <a:r>
              <a:rPr lang="tr-TR" sz="1800" dirty="0"/>
              <a:t>string2.goster(); </a:t>
            </a:r>
          </a:p>
          <a:p>
            <a:pPr marL="0" indent="0">
              <a:buNone/>
            </a:pPr>
            <a:r>
              <a:rPr lang="tr-TR" sz="1800" dirty="0" err="1"/>
              <a:t>return</a:t>
            </a:r>
            <a:r>
              <a:rPr lang="tr-TR" sz="1800" dirty="0"/>
              <a:t> 0; </a:t>
            </a:r>
          </a:p>
          <a:p>
            <a:pPr marL="0" indent="0">
              <a:buNone/>
            </a:pPr>
            <a:r>
              <a:rPr lang="tr-TR" sz="1800" dirty="0"/>
              <a:t>} 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xmlns="" val="215779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73" y="365125"/>
            <a:ext cx="11094027" cy="1325563"/>
          </a:xfrm>
        </p:spPr>
        <p:txBody>
          <a:bodyPr>
            <a:normAutofit/>
          </a:bodyPr>
          <a:lstStyle/>
          <a:p>
            <a:r>
              <a:rPr lang="tr-TR" sz="3200" b="0" dirty="0" smtClean="0"/>
              <a:t> </a:t>
            </a:r>
            <a:r>
              <a:rPr lang="tr-TR" sz="3000" dirty="0"/>
              <a:t>Operatörlere Yeni İşlevler Yüklenmesi (</a:t>
            </a:r>
            <a:r>
              <a:rPr lang="tr-TR" sz="3000" dirty="0" err="1"/>
              <a:t>Operator</a:t>
            </a:r>
            <a:r>
              <a:rPr lang="tr-TR" sz="3000" dirty="0"/>
              <a:t> </a:t>
            </a:r>
            <a:r>
              <a:rPr lang="tr-TR" sz="3000" dirty="0" err="1" smtClean="0"/>
              <a:t>Overloading</a:t>
            </a:r>
            <a:r>
              <a:rPr lang="tr-TR" sz="3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/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Dikdörtgen 3"/>
          <p:cNvSpPr/>
          <p:nvPr/>
        </p:nvSpPr>
        <p:spPr>
          <a:xfrm>
            <a:off x="647699" y="1447398"/>
            <a:ext cx="101276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C++’da hazır olarak var olan operatörlere (+, -, *, / , ! , &lt;&lt; , ++ vs.) ilişkin fonksiyonlar yazarak bu operatörlerin sizin belirlediğiniz işlemleri yapmasını sağlayabilirsiniz. </a:t>
            </a:r>
          </a:p>
          <a:p>
            <a:pPr marL="285750" indent="-285750">
              <a:buFont typeface="Wingdings" pitchFamily="2" charset="2"/>
              <a:buChar char="Ø"/>
            </a:pP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Operatör 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fonksiyonları bir sınıfın üyesi de olabilirler. Böylece o sınıftan yaratılan nesneler üzerinde işlemler yapan operatörler tanımlanmış olur. 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tr-TR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Operatörlere 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işlev yüklerken </a:t>
            </a:r>
            <a:r>
              <a:rPr lang="tr-T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operand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 sayısı değiştirilemez. 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Operatörlerin öncelikleri değiştirilemez. 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Derleyicinin hazır veri tipleri üzerinde işlem yapan operatörlere yeni işlev yüklenemez. Örneğin iki tamsayıyı toplayan + operatörü değiştirilemez. Yeni oluşturulan operatörlerin en az bir </a:t>
            </a:r>
            <a:r>
              <a:rPr lang="tr-T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operandının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 tipi bir sınıf olmalıdır.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109589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000" dirty="0" smtClean="0"/>
              <a:t>+ </a:t>
            </a:r>
            <a:r>
              <a:rPr lang="tr-TR" sz="3000" dirty="0"/>
              <a:t>Operatörüne Yeni Bir İşlev Yüklenmesi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776355" cy="4496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 smtClean="0">
                <a:latin typeface="Tahoma"/>
              </a:rPr>
              <a:t>class</a:t>
            </a:r>
            <a:r>
              <a:rPr lang="tr-TR" sz="1800" dirty="0" smtClean="0">
                <a:latin typeface="Tahoma"/>
              </a:rPr>
              <a:t> </a:t>
            </a:r>
            <a:r>
              <a:rPr lang="tr-TR" sz="1800" dirty="0" err="1" smtClean="0">
                <a:latin typeface="Tahoma"/>
              </a:rPr>
              <a:t>ComplexT</a:t>
            </a:r>
            <a:r>
              <a:rPr lang="tr-TR" sz="1800" dirty="0" smtClean="0">
                <a:latin typeface="Tahoma"/>
              </a:rPr>
              <a:t>{</a:t>
            </a:r>
          </a:p>
          <a:p>
            <a:pPr marL="0" indent="0">
              <a:buNone/>
            </a:pPr>
            <a:endParaRPr lang="tr-TR" sz="1800" dirty="0">
              <a:latin typeface="Tahoma"/>
            </a:endParaRPr>
          </a:p>
          <a:p>
            <a:pPr marL="0" indent="0">
              <a:buNone/>
            </a:pPr>
            <a:r>
              <a:rPr lang="tr-TR" sz="1800" dirty="0" err="1" smtClean="0">
                <a:latin typeface="Tahoma"/>
              </a:rPr>
              <a:t>double</a:t>
            </a:r>
            <a:r>
              <a:rPr lang="tr-TR" sz="1800" dirty="0" smtClean="0">
                <a:latin typeface="Tahoma"/>
              </a:rPr>
              <a:t> </a:t>
            </a:r>
            <a:r>
              <a:rPr lang="tr-TR" sz="1800" dirty="0">
                <a:latin typeface="Tahoma"/>
              </a:rPr>
              <a:t>re , im; </a:t>
            </a:r>
            <a:r>
              <a:rPr lang="tr-TR" sz="1800" dirty="0" err="1" smtClean="0">
                <a:latin typeface="Tahoma"/>
              </a:rPr>
              <a:t>public</a:t>
            </a:r>
            <a:r>
              <a:rPr lang="tr-TR" sz="1800" dirty="0">
                <a:latin typeface="Tahoma"/>
              </a:rPr>
              <a:t>: </a:t>
            </a:r>
          </a:p>
          <a:p>
            <a:pPr marL="0" indent="0">
              <a:buNone/>
            </a:pPr>
            <a:r>
              <a:rPr lang="en-US" sz="1800" dirty="0" err="1">
                <a:latin typeface="Tahoma"/>
              </a:rPr>
              <a:t>ComplexT</a:t>
            </a:r>
            <a:r>
              <a:rPr lang="en-US" sz="1800" dirty="0">
                <a:latin typeface="Tahoma"/>
              </a:rPr>
              <a:t>(double </a:t>
            </a:r>
            <a:r>
              <a:rPr lang="en-US" sz="1800" dirty="0" err="1">
                <a:latin typeface="Tahoma"/>
              </a:rPr>
              <a:t>re_in</a:t>
            </a:r>
            <a:r>
              <a:rPr lang="en-US" sz="1800" dirty="0">
                <a:latin typeface="Tahoma"/>
              </a:rPr>
              <a:t>=0, double </a:t>
            </a:r>
            <a:r>
              <a:rPr lang="en-US" sz="1800" dirty="0" err="1">
                <a:latin typeface="Tahoma"/>
              </a:rPr>
              <a:t>im_in</a:t>
            </a:r>
            <a:r>
              <a:rPr lang="en-US" sz="1800" dirty="0">
                <a:latin typeface="Tahoma"/>
              </a:rPr>
              <a:t>=1); </a:t>
            </a:r>
            <a:endParaRPr lang="tr-TR" sz="1800" dirty="0" smtClean="0">
              <a:latin typeface="Tahoma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ahoma"/>
              </a:rPr>
              <a:t>ComplexT</a:t>
            </a:r>
            <a:r>
              <a:rPr lang="en-US" sz="1800" dirty="0" smtClean="0">
                <a:latin typeface="Tahoma"/>
              </a:rPr>
              <a:t> </a:t>
            </a:r>
            <a:r>
              <a:rPr lang="en-US" sz="1800" b="1" dirty="0">
                <a:latin typeface="Tahoma"/>
              </a:rPr>
              <a:t>operator</a:t>
            </a:r>
            <a:r>
              <a:rPr lang="en-US" sz="1800" b="1" dirty="0" smtClean="0">
                <a:latin typeface="Tahoma"/>
              </a:rPr>
              <a:t>+</a:t>
            </a:r>
            <a:r>
              <a:rPr lang="en-US" sz="1800" dirty="0" smtClean="0">
                <a:latin typeface="Tahoma"/>
              </a:rPr>
              <a:t>( </a:t>
            </a:r>
            <a:r>
              <a:rPr lang="en-US" sz="1800" dirty="0" err="1">
                <a:latin typeface="Tahoma"/>
              </a:rPr>
              <a:t>ComplexT</a:t>
            </a:r>
            <a:r>
              <a:rPr lang="en-US" sz="1800" dirty="0">
                <a:latin typeface="Tahoma"/>
              </a:rPr>
              <a:t> &amp; ) </a:t>
            </a:r>
            <a:r>
              <a:rPr lang="en-US" sz="1800" dirty="0" smtClean="0">
                <a:latin typeface="Tahoma"/>
              </a:rPr>
              <a:t>; </a:t>
            </a:r>
            <a:endParaRPr lang="en-US" sz="1800" dirty="0">
              <a:latin typeface="Tahoma"/>
            </a:endParaRPr>
          </a:p>
          <a:p>
            <a:pPr marL="0" indent="0">
              <a:buNone/>
            </a:pPr>
            <a:r>
              <a:rPr lang="tr-TR" sz="1800" dirty="0" err="1">
                <a:latin typeface="Tahoma"/>
              </a:rPr>
              <a:t>void</a:t>
            </a:r>
            <a:r>
              <a:rPr lang="tr-TR" sz="1800" dirty="0">
                <a:latin typeface="Tahoma"/>
              </a:rPr>
              <a:t> </a:t>
            </a:r>
            <a:r>
              <a:rPr lang="tr-TR" sz="1800" dirty="0" err="1">
                <a:latin typeface="Tahoma"/>
              </a:rPr>
              <a:t>goster</a:t>
            </a:r>
            <a:r>
              <a:rPr lang="tr-TR" sz="1800" dirty="0" smtClean="0">
                <a:latin typeface="Tahoma"/>
              </a:rPr>
              <a:t>(); </a:t>
            </a:r>
            <a:endParaRPr lang="tr-TR" sz="1800" dirty="0">
              <a:latin typeface="Tahoma"/>
            </a:endParaRPr>
          </a:p>
          <a:p>
            <a:pPr marL="0" indent="0">
              <a:buNone/>
            </a:pPr>
            <a:r>
              <a:rPr lang="tr-TR" sz="1800" dirty="0">
                <a:latin typeface="Tahoma"/>
              </a:rPr>
              <a:t>}; </a:t>
            </a:r>
          </a:p>
          <a:p>
            <a:pPr marL="0" indent="0">
              <a:buNone/>
            </a:pPr>
            <a:endParaRPr lang="tr-TR" sz="1800" dirty="0" smtClean="0">
              <a:latin typeface="Tahoma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614555" y="1450149"/>
            <a:ext cx="6096000" cy="48721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ComplexT</a:t>
            </a:r>
            <a:r>
              <a:rPr lang="en-US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ComplexT</a:t>
            </a:r>
            <a:r>
              <a:rPr lang="en-US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operator</a:t>
            </a:r>
            <a:r>
              <a:rPr lang="en-US" b="1" dirty="0" smtClean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ComplexT</a:t>
            </a:r>
            <a:r>
              <a:rPr lang="en-US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&amp;c)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{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double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yeni_re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yeni_im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;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yeni_re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= re + c.re;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yeni_im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= im + c.im;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return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ComplexT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yeni_re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, </a:t>
            </a: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yeni_im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);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}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int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main()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{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ComplexT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z1(1,1) , z2(2,2) , z3;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pl-PL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z3 = z1 </a:t>
            </a:r>
            <a:r>
              <a:rPr lang="pl-PL" b="1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+ </a:t>
            </a:r>
            <a:r>
              <a:rPr lang="pl-PL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z2; // z3=z1.operator+(z2)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 err="1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return</a:t>
            </a: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 0;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tr-TR" dirty="0">
                <a:solidFill>
                  <a:prstClr val="black"/>
                </a:solidFill>
                <a:latin typeface="Tahoma"/>
                <a:cs typeface="Times New Roman" panose="02020603050405020304" pitchFamily="18" charset="0"/>
              </a:rPr>
              <a:t>}</a:t>
            </a:r>
            <a:endParaRPr lang="tr-TR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97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smtClean="0"/>
              <a:t>Metotlar</a:t>
            </a:r>
            <a:endParaRPr lang="tr-T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26862"/>
            <a:ext cx="10515600" cy="5209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 smtClean="0">
                <a:latin typeface="Tahoma"/>
              </a:rPr>
              <a:t>void</a:t>
            </a:r>
            <a:r>
              <a:rPr lang="tr-TR" sz="1800" dirty="0" smtClean="0">
                <a:latin typeface="Tahoma"/>
              </a:rPr>
              <a:t> </a:t>
            </a:r>
            <a:r>
              <a:rPr lang="tr-TR" sz="1800" b="1" dirty="0" smtClean="0">
                <a:latin typeface="Tahoma"/>
              </a:rPr>
              <a:t>Nokta::git</a:t>
            </a:r>
            <a:r>
              <a:rPr lang="tr-TR" sz="1800" dirty="0" smtClean="0">
                <a:latin typeface="Tahoma"/>
              </a:rPr>
              <a:t>(</a:t>
            </a:r>
            <a:r>
              <a:rPr lang="tr-TR" sz="1800" dirty="0" err="1" smtClean="0">
                <a:latin typeface="Tahoma"/>
              </a:rPr>
              <a:t>int</a:t>
            </a:r>
            <a:r>
              <a:rPr lang="tr-TR" sz="1800" dirty="0" smtClean="0">
                <a:latin typeface="Tahoma"/>
              </a:rPr>
              <a:t> </a:t>
            </a:r>
            <a:r>
              <a:rPr lang="tr-TR" sz="1800" dirty="0" err="1" smtClean="0">
                <a:latin typeface="Tahoma"/>
              </a:rPr>
              <a:t>yeni_x</a:t>
            </a:r>
            <a:r>
              <a:rPr lang="tr-TR" sz="1800" dirty="0" smtClean="0">
                <a:latin typeface="Tahoma"/>
              </a:rPr>
              <a:t>, </a:t>
            </a:r>
            <a:r>
              <a:rPr lang="tr-TR" sz="1800" dirty="0" err="1" smtClean="0">
                <a:latin typeface="Tahoma"/>
              </a:rPr>
              <a:t>int</a:t>
            </a:r>
            <a:r>
              <a:rPr lang="tr-TR" sz="1800" dirty="0" smtClean="0">
                <a:latin typeface="Tahoma"/>
              </a:rPr>
              <a:t> </a:t>
            </a:r>
            <a:r>
              <a:rPr lang="tr-TR" sz="1800" dirty="0" err="1" smtClean="0">
                <a:latin typeface="Tahoma"/>
              </a:rPr>
              <a:t>yeni_y</a:t>
            </a:r>
            <a:r>
              <a:rPr lang="tr-TR" sz="1800" dirty="0" smtClean="0">
                <a:latin typeface="Tahoma"/>
              </a:rPr>
              <a:t>) </a:t>
            </a:r>
          </a:p>
          <a:p>
            <a:pPr marL="0" indent="0">
              <a:buNone/>
            </a:pPr>
            <a:r>
              <a:rPr lang="tr-TR" sz="1800" dirty="0" smtClean="0">
                <a:latin typeface="Tahoma"/>
              </a:rPr>
              <a:t>{ </a:t>
            </a:r>
          </a:p>
          <a:p>
            <a:pPr marL="0" indent="0">
              <a:buNone/>
            </a:pPr>
            <a:r>
              <a:rPr lang="tr-TR" sz="1800" dirty="0" smtClean="0">
                <a:latin typeface="Tahoma"/>
              </a:rPr>
              <a:t>x = </a:t>
            </a:r>
            <a:r>
              <a:rPr lang="tr-TR" sz="1800" dirty="0" err="1" smtClean="0">
                <a:latin typeface="Tahoma"/>
              </a:rPr>
              <a:t>yeni_x</a:t>
            </a:r>
            <a:r>
              <a:rPr lang="tr-TR" sz="1800" dirty="0" smtClean="0">
                <a:latin typeface="Tahoma"/>
              </a:rPr>
              <a:t>; </a:t>
            </a:r>
          </a:p>
          <a:p>
            <a:pPr marL="0" indent="0">
              <a:buNone/>
            </a:pPr>
            <a:r>
              <a:rPr lang="es-ES" sz="1800" dirty="0" smtClean="0">
                <a:latin typeface="Tahoma"/>
              </a:rPr>
              <a:t>y = yeni_y; </a:t>
            </a:r>
          </a:p>
          <a:p>
            <a:pPr marL="0" indent="0">
              <a:buNone/>
            </a:pPr>
            <a:r>
              <a:rPr lang="tr-TR" sz="1800" dirty="0" smtClean="0">
                <a:latin typeface="Tahoma"/>
              </a:rPr>
              <a:t>} </a:t>
            </a:r>
          </a:p>
          <a:p>
            <a:pPr marL="0" indent="0">
              <a:buNone/>
            </a:pPr>
            <a:r>
              <a:rPr lang="tr-TR" sz="1800" dirty="0" err="1" smtClean="0">
                <a:latin typeface="Tahoma"/>
              </a:rPr>
              <a:t>void</a:t>
            </a:r>
            <a:r>
              <a:rPr lang="tr-TR" sz="1800" dirty="0" smtClean="0">
                <a:latin typeface="Tahoma"/>
              </a:rPr>
              <a:t> </a:t>
            </a:r>
            <a:r>
              <a:rPr lang="tr-TR" sz="1800" b="1" dirty="0" smtClean="0">
                <a:latin typeface="Tahoma"/>
              </a:rPr>
              <a:t>Nokta::</a:t>
            </a:r>
            <a:r>
              <a:rPr lang="tr-TR" sz="1800" b="1" dirty="0" err="1" smtClean="0">
                <a:latin typeface="Tahoma"/>
              </a:rPr>
              <a:t>goster</a:t>
            </a:r>
            <a:r>
              <a:rPr lang="tr-TR" sz="1800" dirty="0" smtClean="0">
                <a:latin typeface="Tahoma"/>
              </a:rPr>
              <a:t>() </a:t>
            </a:r>
          </a:p>
          <a:p>
            <a:pPr marL="0" indent="0">
              <a:buNone/>
            </a:pPr>
            <a:r>
              <a:rPr lang="tr-TR" sz="1800" dirty="0" smtClean="0">
                <a:latin typeface="Tahoma"/>
              </a:rPr>
              <a:t>{ </a:t>
            </a:r>
          </a:p>
          <a:p>
            <a:pPr marL="0" indent="0">
              <a:buNone/>
            </a:pPr>
            <a:r>
              <a:rPr lang="es-ES" sz="1800" dirty="0" smtClean="0">
                <a:latin typeface="Tahoma"/>
              </a:rPr>
              <a:t>cout &lt;&lt; "X= " &lt;&lt; x &lt;&lt; ", Y= " &lt;&lt; y &lt;&lt; endl; </a:t>
            </a:r>
          </a:p>
          <a:p>
            <a:pPr marL="0" indent="0">
              <a:buNone/>
            </a:pPr>
            <a:r>
              <a:rPr lang="tr-TR" sz="1800" dirty="0" smtClean="0">
                <a:latin typeface="Tahoma"/>
              </a:rPr>
              <a:t>} </a:t>
            </a:r>
          </a:p>
          <a:p>
            <a:pPr marL="0" indent="0">
              <a:buNone/>
            </a:pPr>
            <a:endParaRPr lang="tr-TR" sz="1800" dirty="0" smtClean="0">
              <a:latin typeface="Tahoma"/>
            </a:endParaRPr>
          </a:p>
          <a:p>
            <a:pPr marL="0" indent="0">
              <a:buNone/>
            </a:pPr>
            <a:r>
              <a:rPr lang="tr-TR" sz="1800" dirty="0" err="1" smtClean="0">
                <a:latin typeface="Tahoma"/>
              </a:rPr>
              <a:t>bool</a:t>
            </a:r>
            <a:r>
              <a:rPr lang="tr-TR" sz="1800" dirty="0" smtClean="0">
                <a:latin typeface="Tahoma"/>
              </a:rPr>
              <a:t> </a:t>
            </a:r>
            <a:r>
              <a:rPr lang="tr-TR" sz="1800" b="1" dirty="0" smtClean="0">
                <a:latin typeface="Tahoma"/>
              </a:rPr>
              <a:t>Nokta::</a:t>
            </a:r>
            <a:r>
              <a:rPr lang="tr-TR" sz="1800" b="1" dirty="0" err="1" smtClean="0">
                <a:latin typeface="Tahoma"/>
              </a:rPr>
              <a:t>sifir_mi</a:t>
            </a:r>
            <a:r>
              <a:rPr lang="tr-TR" sz="1800" dirty="0" smtClean="0">
                <a:latin typeface="Tahoma"/>
              </a:rPr>
              <a:t>() </a:t>
            </a:r>
          </a:p>
          <a:p>
            <a:pPr marL="0" indent="0">
              <a:buNone/>
            </a:pPr>
            <a:r>
              <a:rPr lang="tr-TR" sz="1800" dirty="0" smtClean="0">
                <a:latin typeface="Tahoma"/>
              </a:rPr>
              <a:t>{ </a:t>
            </a:r>
          </a:p>
          <a:p>
            <a:pPr marL="0" indent="0">
              <a:buNone/>
            </a:pPr>
            <a:r>
              <a:rPr lang="es-ES" sz="1800" dirty="0" smtClean="0">
                <a:latin typeface="Tahoma"/>
              </a:rPr>
              <a:t>return (x == 0) &amp;&amp; (y == 0); </a:t>
            </a:r>
          </a:p>
          <a:p>
            <a:pPr marL="0" indent="0">
              <a:buNone/>
            </a:pPr>
            <a:r>
              <a:rPr lang="tr-TR" sz="1800" dirty="0" smtClean="0">
                <a:latin typeface="Tahoma"/>
              </a:rPr>
              <a:t>}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xmlns="" val="367176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Fonksiyonu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164" y="1721716"/>
            <a:ext cx="4970318" cy="45037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/>
              <a:t>else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 smtClean="0">
                <a:solidFill>
                  <a:prstClr val="black"/>
                </a:solidFill>
              </a:rPr>
              <a:t>cout</a:t>
            </a:r>
            <a:r>
              <a:rPr lang="tr-TR" sz="1800" dirty="0" smtClean="0">
                <a:solidFill>
                  <a:prstClr val="black"/>
                </a:solidFill>
              </a:rPr>
              <a:t> </a:t>
            </a:r>
            <a:r>
              <a:rPr lang="tr-TR" sz="1800" dirty="0">
                <a:solidFill>
                  <a:prstClr val="black"/>
                </a:solidFill>
              </a:rPr>
              <a:t>&lt;&lt; "n1 şu anda sıfır noktasında değildir." &lt;&lt; </a:t>
            </a:r>
            <a:r>
              <a:rPr lang="tr-TR" sz="1800" dirty="0" err="1">
                <a:solidFill>
                  <a:prstClr val="black"/>
                </a:solidFill>
              </a:rPr>
              <a:t>endl</a:t>
            </a:r>
            <a:r>
              <a:rPr lang="tr-TR" sz="1800" dirty="0">
                <a:solidFill>
                  <a:prstClr val="black"/>
                </a:solidFill>
              </a:rPr>
              <a:t>;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pt-BR" sz="1900" dirty="0" smtClean="0"/>
              <a:t>n2.git(0,0</a:t>
            </a:r>
            <a:r>
              <a:rPr lang="pt-BR" sz="1900" dirty="0"/>
              <a:t>); </a:t>
            </a:r>
            <a:endParaRPr lang="tr-TR" sz="1900" dirty="0" smtClean="0"/>
          </a:p>
          <a:p>
            <a:pPr marL="0" indent="0">
              <a:buNone/>
            </a:pPr>
            <a:r>
              <a:rPr lang="pt-BR" sz="1900" dirty="0" smtClean="0"/>
              <a:t>if(n2.sifir_mi</a:t>
            </a:r>
            <a:r>
              <a:rPr lang="pt-BR" sz="1900" dirty="0"/>
              <a:t>()) </a:t>
            </a:r>
            <a:endParaRPr lang="tr-TR" sz="1900" dirty="0" smtClean="0"/>
          </a:p>
          <a:p>
            <a:pPr marL="0" indent="0">
              <a:buNone/>
            </a:pPr>
            <a:r>
              <a:rPr lang="tr-TR" sz="1900" dirty="0" err="1" smtClean="0"/>
              <a:t>cout</a:t>
            </a:r>
            <a:r>
              <a:rPr lang="tr-TR" sz="1900" dirty="0" smtClean="0"/>
              <a:t> </a:t>
            </a:r>
            <a:r>
              <a:rPr lang="tr-TR" sz="1900" dirty="0"/>
              <a:t>&lt;&lt; "n2 şu anda sıfır noktasındadır." &lt;&lt; </a:t>
            </a:r>
            <a:r>
              <a:rPr lang="tr-TR" sz="1900" dirty="0" err="1"/>
              <a:t>endl</a:t>
            </a:r>
            <a:r>
              <a:rPr lang="tr-TR" sz="1900" dirty="0"/>
              <a:t>; </a:t>
            </a:r>
          </a:p>
          <a:p>
            <a:pPr marL="0" indent="0">
              <a:buNone/>
            </a:pPr>
            <a:r>
              <a:rPr lang="tr-TR" sz="1900" dirty="0"/>
              <a:t>else </a:t>
            </a:r>
          </a:p>
          <a:p>
            <a:pPr marL="0" indent="0">
              <a:buNone/>
            </a:pPr>
            <a:r>
              <a:rPr lang="tr-TR" sz="1900" dirty="0" err="1"/>
              <a:t>cout</a:t>
            </a:r>
            <a:r>
              <a:rPr lang="tr-TR" sz="1900" dirty="0"/>
              <a:t> &lt;&lt; "n2 şu anda sıfır noktasında değildir." &lt;&lt; </a:t>
            </a:r>
            <a:r>
              <a:rPr lang="tr-TR" sz="1900" dirty="0" err="1"/>
              <a:t>endl</a:t>
            </a:r>
            <a:r>
              <a:rPr lang="tr-TR" sz="1900" dirty="0"/>
              <a:t>; </a:t>
            </a:r>
          </a:p>
          <a:p>
            <a:pPr marL="0" indent="0">
              <a:buNone/>
            </a:pPr>
            <a:r>
              <a:rPr lang="tr-TR" sz="1900" dirty="0" err="1"/>
              <a:t>return</a:t>
            </a:r>
            <a:r>
              <a:rPr lang="tr-TR" sz="1900" dirty="0"/>
              <a:t> 0; </a:t>
            </a:r>
          </a:p>
          <a:p>
            <a:pPr marL="0" indent="0">
              <a:buNone/>
            </a:pPr>
            <a:r>
              <a:rPr lang="tr-TR" sz="1900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5129645" cy="4485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5500" dirty="0" err="1" smtClean="0"/>
              <a:t>int</a:t>
            </a:r>
            <a:r>
              <a:rPr lang="tr-TR" sz="5500" dirty="0" smtClean="0"/>
              <a:t> main()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5500" dirty="0" smtClean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5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5500" dirty="0" smtClean="0"/>
              <a:t>Nokta n1,n2; </a:t>
            </a:r>
            <a:endParaRPr lang="tr-TR" sz="55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sz="5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5500" dirty="0" smtClean="0"/>
              <a:t>n1.git(100,50); </a:t>
            </a:r>
            <a:endParaRPr lang="tr-TR" sz="5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5500" dirty="0" smtClean="0"/>
              <a:t>n1.goster();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5500" dirty="0" smtClean="0"/>
              <a:t>n1.git(20,65); </a:t>
            </a:r>
            <a:endParaRPr lang="tr-TR" sz="5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5500" dirty="0" smtClean="0"/>
              <a:t>n1.goster();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55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5500" dirty="0" smtClean="0"/>
              <a:t>if(n1.sifir_mi()) </a:t>
            </a:r>
            <a:r>
              <a:rPr lang="tr-TR" sz="5500" dirty="0" err="1" smtClean="0"/>
              <a:t>cout</a:t>
            </a:r>
            <a:r>
              <a:rPr lang="tr-TR" sz="5500" dirty="0" smtClean="0"/>
              <a:t> &lt;&lt; "n1 şu anda sıfır noktasındadır." &lt;&lt; </a:t>
            </a:r>
            <a:r>
              <a:rPr lang="tr-TR" sz="5500" dirty="0" err="1" smtClean="0"/>
              <a:t>endl</a:t>
            </a:r>
            <a:r>
              <a:rPr lang="tr-TR" sz="55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xmlns="" val="415362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smtClean="0"/>
              <a:t>Nesnelerin </a:t>
            </a:r>
            <a:r>
              <a:rPr lang="tr-TR" sz="3000" dirty="0"/>
              <a:t>Dizi Olarak </a:t>
            </a:r>
            <a:r>
              <a:rPr lang="tr-TR" sz="3000" dirty="0" smtClean="0"/>
              <a:t>Oluşturulması </a:t>
            </a:r>
            <a:endParaRPr lang="tr-T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main() </a:t>
            </a:r>
          </a:p>
          <a:p>
            <a:pPr marL="0" indent="0">
              <a:buNone/>
            </a:pPr>
            <a:r>
              <a:rPr lang="tr-TR" dirty="0"/>
              <a:t>{ </a:t>
            </a:r>
          </a:p>
          <a:p>
            <a:pPr marL="0" indent="0">
              <a:buNone/>
            </a:pPr>
            <a:r>
              <a:rPr lang="tr-TR" dirty="0"/>
              <a:t>Nokta dizi[10];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dizi[0</a:t>
            </a:r>
            <a:r>
              <a:rPr lang="tr-TR" dirty="0"/>
              <a:t>].git(15,40); </a:t>
            </a:r>
          </a:p>
          <a:p>
            <a:pPr marL="0" indent="0">
              <a:buNone/>
            </a:pPr>
            <a:r>
              <a:rPr lang="tr-TR" dirty="0"/>
              <a:t>dizi[1].git(75,35);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i= 0; i &lt; 10; i</a:t>
            </a:r>
            <a:r>
              <a:rPr lang="tr-TR" dirty="0" smtClean="0"/>
              <a:t>++)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dizi[i].</a:t>
            </a:r>
            <a:r>
              <a:rPr lang="tr-TR" dirty="0" err="1"/>
              <a:t>goster</a:t>
            </a:r>
            <a:r>
              <a:rPr lang="tr-TR" dirty="0"/>
              <a:t>(); </a:t>
            </a:r>
          </a:p>
          <a:p>
            <a:pPr marL="0" indent="0">
              <a:buNone/>
            </a:pPr>
            <a:r>
              <a:rPr lang="tr-TR" dirty="0" err="1"/>
              <a:t>return</a:t>
            </a:r>
            <a:r>
              <a:rPr lang="tr-TR" dirty="0"/>
              <a:t> 0; </a:t>
            </a:r>
          </a:p>
          <a:p>
            <a:pPr marL="0" indent="0">
              <a:buNone/>
            </a:pPr>
            <a:r>
              <a:rPr lang="tr-TR" dirty="0"/>
              <a:t>} 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02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000" dirty="0" smtClean="0"/>
              <a:t>Sınıf </a:t>
            </a:r>
            <a:r>
              <a:rPr lang="tr-TR" sz="3000" dirty="0"/>
              <a:t>Üyelerine Erişimin Denetlenmesi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pPr marL="0" indent="0">
              <a:buNone/>
            </a:pPr>
            <a:r>
              <a:rPr lang="tr-TR" sz="1800" b="1" dirty="0" err="1"/>
              <a:t>public</a:t>
            </a:r>
            <a:r>
              <a:rPr lang="tr-TR" sz="1800" b="1" dirty="0"/>
              <a:t> </a:t>
            </a:r>
            <a:r>
              <a:rPr lang="tr-TR" sz="1800" dirty="0"/>
              <a:t>(açık), </a:t>
            </a:r>
            <a:r>
              <a:rPr lang="tr-TR" sz="1800" b="1" dirty="0" err="1"/>
              <a:t>private</a:t>
            </a:r>
            <a:r>
              <a:rPr lang="tr-TR" sz="1800" b="1" dirty="0"/>
              <a:t> </a:t>
            </a:r>
            <a:r>
              <a:rPr lang="tr-TR" sz="1800" dirty="0"/>
              <a:t>(özel) ve </a:t>
            </a:r>
            <a:r>
              <a:rPr lang="tr-TR" sz="1800" b="1" dirty="0" err="1"/>
              <a:t>protected</a:t>
            </a:r>
            <a:r>
              <a:rPr lang="tr-TR" sz="1800" b="1" dirty="0"/>
              <a:t> </a:t>
            </a:r>
            <a:r>
              <a:rPr lang="tr-TR" sz="1800" dirty="0"/>
              <a:t>(korumalı</a:t>
            </a:r>
            <a:r>
              <a:rPr lang="tr-TR" sz="1800" dirty="0" smtClean="0"/>
              <a:t>).</a:t>
            </a:r>
          </a:p>
          <a:p>
            <a:pPr marL="0" indent="0">
              <a:buNone/>
            </a:pPr>
            <a:r>
              <a:rPr lang="tr-TR" sz="1800" dirty="0" smtClean="0"/>
              <a:t> </a:t>
            </a:r>
            <a:endParaRPr lang="tr-TR" sz="1800" dirty="0"/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Açık (</a:t>
            </a:r>
            <a:r>
              <a:rPr lang="tr-TR" sz="1800" dirty="0" err="1"/>
              <a:t>public</a:t>
            </a:r>
            <a:r>
              <a:rPr lang="tr-TR" sz="1800" dirty="0"/>
              <a:t>) olarak tanımlanan üyelere, bu sınıftan yaratılan tüm nesneler yoluyla erişilebilir. 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Özel (</a:t>
            </a:r>
            <a:r>
              <a:rPr lang="tr-TR" sz="1800" dirty="0" err="1"/>
              <a:t>private</a:t>
            </a:r>
            <a:r>
              <a:rPr lang="tr-TR" sz="1800" dirty="0"/>
              <a:t>) olarak tanımlanan üyelere (veri ve fonksiyon) ise sadece sınıfın içindeki fonksiyonlar erişebilir. Bu sınıftan yaratılan nesneler üzerinden özel üyelere erişmek mümkün değildir. 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Korumalı (</a:t>
            </a:r>
            <a:r>
              <a:rPr lang="tr-TR" sz="1800" dirty="0" err="1"/>
              <a:t>protected</a:t>
            </a:r>
            <a:r>
              <a:rPr lang="tr-TR" sz="1800" dirty="0"/>
              <a:t>) üyeler ise kalıtım (</a:t>
            </a:r>
            <a:r>
              <a:rPr lang="tr-TR" sz="1800" dirty="0" err="1"/>
              <a:t>inheritance</a:t>
            </a:r>
            <a:r>
              <a:rPr lang="tr-TR" sz="1800" dirty="0"/>
              <a:t>) özelliği ile birlikte kullanılmaktadır. </a:t>
            </a:r>
          </a:p>
        </p:txBody>
      </p:sp>
    </p:spTree>
    <p:extLst>
      <p:ext uri="{BB962C8B-B14F-4D97-AF65-F5344CB8AC3E}">
        <p14:creationId xmlns:p14="http://schemas.microsoft.com/office/powerpoint/2010/main" xmlns="" val="60259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smtClean="0"/>
              <a:t>Kurucu </a:t>
            </a:r>
            <a:r>
              <a:rPr lang="tr-TR" sz="3000" dirty="0"/>
              <a:t>Fonksiyonlar (</a:t>
            </a:r>
            <a:r>
              <a:rPr lang="tr-TR" sz="3000" dirty="0" err="1"/>
              <a:t>Constructors</a:t>
            </a:r>
            <a:r>
              <a:rPr lang="tr-TR" sz="30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tr-TR" dirty="0"/>
          </a:p>
          <a:p>
            <a:pPr>
              <a:buFont typeface="Wingdings" pitchFamily="2" charset="2"/>
              <a:buChar char="Ø"/>
            </a:pPr>
            <a:r>
              <a:rPr lang="tr-TR" sz="3100" dirty="0" smtClean="0"/>
              <a:t>Bu </a:t>
            </a:r>
            <a:r>
              <a:rPr lang="tr-TR" sz="3100" dirty="0"/>
              <a:t>tür fonksiyonlar bir nesnenin kurulması aşamasında yapılması gereken işleri, örneğin verilere uygun başlangıç değerleri atamak için kullanılırlar. </a:t>
            </a:r>
            <a:endParaRPr lang="tr-TR" sz="3100" dirty="0" smtClean="0"/>
          </a:p>
          <a:p>
            <a:pPr marL="0" indent="0">
              <a:buNone/>
            </a:pPr>
            <a:endParaRPr lang="tr-TR" sz="3100" dirty="0"/>
          </a:p>
          <a:p>
            <a:pPr>
              <a:buFont typeface="Wingdings" pitchFamily="2" charset="2"/>
              <a:buChar char="Ø"/>
            </a:pPr>
            <a:r>
              <a:rPr lang="tr-TR" sz="3100" dirty="0"/>
              <a:t>Kurucu fonksiyonlar üyesi oldukları sınıf ile aynı ismi taşırlar. </a:t>
            </a:r>
            <a:endParaRPr lang="tr-TR" sz="3100" dirty="0" smtClean="0"/>
          </a:p>
          <a:p>
            <a:pPr marL="0" indent="0">
              <a:buNone/>
            </a:pPr>
            <a:endParaRPr lang="tr-TR" sz="3100" dirty="0"/>
          </a:p>
          <a:p>
            <a:pPr>
              <a:buFont typeface="Wingdings" pitchFamily="2" charset="2"/>
              <a:buChar char="Ø"/>
            </a:pPr>
            <a:r>
              <a:rPr lang="tr-TR" sz="3100" dirty="0"/>
              <a:t>Kurucular parametre alırlar, ancak geri dönüş değerleri yoktur. Geri dönüş tipi olarak herhangi bir tip (</a:t>
            </a:r>
            <a:r>
              <a:rPr lang="tr-TR" sz="3100" dirty="0" err="1"/>
              <a:t>void</a:t>
            </a:r>
            <a:r>
              <a:rPr lang="tr-TR" sz="3100" dirty="0"/>
              <a:t> bile) yazılmaz. </a:t>
            </a:r>
            <a:endParaRPr lang="tr-TR" sz="3100" dirty="0" smtClean="0"/>
          </a:p>
          <a:p>
            <a:pPr marL="0" indent="0">
              <a:buNone/>
            </a:pPr>
            <a:endParaRPr lang="tr-TR" sz="3100" dirty="0"/>
          </a:p>
          <a:p>
            <a:pPr>
              <a:buFont typeface="Wingdings" pitchFamily="2" charset="2"/>
              <a:buChar char="Ø"/>
            </a:pPr>
            <a:r>
              <a:rPr lang="tr-TR" sz="3100" dirty="0"/>
              <a:t>Kurucu fonksiyonlar nesne yaratılırken sınıfın dışından çağırılacağından açık (</a:t>
            </a:r>
            <a:r>
              <a:rPr lang="tr-TR" sz="3100" dirty="0" err="1"/>
              <a:t>public</a:t>
            </a:r>
            <a:r>
              <a:rPr lang="tr-TR" sz="3100" dirty="0"/>
              <a:t>) üyeleri arasında yer almalıdırlar. </a:t>
            </a:r>
            <a:endParaRPr lang="tr-TR" sz="3100" dirty="0" smtClean="0"/>
          </a:p>
          <a:p>
            <a:pPr marL="0" indent="0">
              <a:buNone/>
            </a:pPr>
            <a:endParaRPr lang="tr-TR" sz="3100" dirty="0"/>
          </a:p>
          <a:p>
            <a:pPr>
              <a:buFont typeface="Wingdings" pitchFamily="2" charset="2"/>
              <a:buChar char="Ø"/>
            </a:pPr>
            <a:r>
              <a:rPr lang="tr-TR" sz="3100" dirty="0"/>
              <a:t>Kurucu fonksiyonlar işlevlerine ve yapılarına göre bazı alt gruplara ayrılırlar. İlk grupta parametre verilmeden çağrılabilen </a:t>
            </a:r>
            <a:r>
              <a:rPr lang="tr-TR" sz="3100" dirty="0" err="1"/>
              <a:t>parametresiz</a:t>
            </a:r>
            <a:r>
              <a:rPr lang="tr-TR" sz="3100" dirty="0"/>
              <a:t> kurucu fonksiyonlar yer alır. </a:t>
            </a:r>
            <a:endParaRPr lang="tr-TR" sz="3100" dirty="0" smtClean="0"/>
          </a:p>
        </p:txBody>
      </p:sp>
    </p:spTree>
    <p:extLst>
      <p:ext uri="{BB962C8B-B14F-4D97-AF65-F5344CB8AC3E}">
        <p14:creationId xmlns:p14="http://schemas.microsoft.com/office/powerpoint/2010/main" xmlns="" val="275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/>
              <a:t>Parametresiz</a:t>
            </a:r>
            <a:r>
              <a:rPr lang="tr-TR" sz="3000" dirty="0" smtClean="0"/>
              <a:t> </a:t>
            </a:r>
            <a:r>
              <a:rPr lang="tr-TR" sz="3000" dirty="0"/>
              <a:t>Kurucu Fonksiyonlar (</a:t>
            </a:r>
            <a:r>
              <a:rPr lang="tr-TR" sz="3000" dirty="0" err="1"/>
              <a:t>Default</a:t>
            </a:r>
            <a:r>
              <a:rPr lang="tr-TR" sz="3000" dirty="0"/>
              <a:t> </a:t>
            </a:r>
            <a:r>
              <a:rPr lang="tr-TR" sz="3000" dirty="0" err="1"/>
              <a:t>Constructor</a:t>
            </a:r>
            <a:r>
              <a:rPr lang="tr-TR" sz="30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5691" cy="4679084"/>
          </a:xfrm>
        </p:spPr>
        <p:txBody>
          <a:bodyPr>
            <a:normAutofit fontScale="32500" lnSpcReduction="20000"/>
          </a:bodyPr>
          <a:lstStyle/>
          <a:p>
            <a:endParaRPr lang="tr-TR" sz="1600" dirty="0">
              <a:solidFill>
                <a:srgbClr val="000000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b="1" dirty="0" err="1">
                <a:solidFill>
                  <a:srgbClr val="0070C0"/>
                </a:solidFill>
                <a:latin typeface="Tahoma"/>
              </a:rPr>
              <a:t>class</a:t>
            </a:r>
            <a:r>
              <a:rPr lang="tr-TR" sz="6800" b="1" dirty="0">
                <a:solidFill>
                  <a:prstClr val="black"/>
                </a:solidFill>
                <a:latin typeface="Tahoma"/>
              </a:rPr>
              <a:t> 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Nokta</a:t>
            </a:r>
          </a:p>
          <a:p>
            <a:pPr marL="0" lvl="0" indent="0">
              <a:buNone/>
            </a:pPr>
            <a:endParaRPr lang="tr-TR" sz="6800" dirty="0">
              <a:solidFill>
                <a:prstClr val="black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dirty="0">
                <a:solidFill>
                  <a:prstClr val="black"/>
                </a:solidFill>
                <a:latin typeface="Tahoma"/>
              </a:rPr>
              <a:t>{ </a:t>
            </a:r>
          </a:p>
          <a:p>
            <a:pPr marL="0" lvl="0" indent="0">
              <a:buNone/>
            </a:pPr>
            <a:r>
              <a:rPr lang="es-ES" sz="6800" dirty="0">
                <a:solidFill>
                  <a:prstClr val="black"/>
                </a:solidFill>
                <a:latin typeface="Tahoma"/>
              </a:rPr>
              <a:t>int x,y; </a:t>
            </a:r>
          </a:p>
          <a:p>
            <a:pPr marL="0" lvl="0" indent="0">
              <a:buNone/>
            </a:pPr>
            <a:endParaRPr lang="tr-TR" sz="6800" dirty="0">
              <a:solidFill>
                <a:prstClr val="black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b="1" dirty="0" err="1">
                <a:solidFill>
                  <a:srgbClr val="00B050"/>
                </a:solidFill>
                <a:latin typeface="Tahoma"/>
              </a:rPr>
              <a:t>public</a:t>
            </a:r>
            <a:r>
              <a:rPr lang="tr-TR" sz="6800" b="1" dirty="0">
                <a:solidFill>
                  <a:srgbClr val="00B050"/>
                </a:solidFill>
                <a:latin typeface="Tahoma"/>
              </a:rPr>
              <a:t>: </a:t>
            </a:r>
            <a:endParaRPr lang="tr-TR" sz="6800" b="1" dirty="0" smtClean="0">
              <a:solidFill>
                <a:srgbClr val="00B050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dirty="0" smtClean="0">
                <a:solidFill>
                  <a:srgbClr val="FF0000"/>
                </a:solidFill>
                <a:latin typeface="Tahoma"/>
              </a:rPr>
              <a:t>Nokta();</a:t>
            </a:r>
            <a:endParaRPr lang="tr-TR" sz="6800" dirty="0">
              <a:solidFill>
                <a:srgbClr val="FF0000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dirty="0" err="1">
                <a:solidFill>
                  <a:prstClr val="black"/>
                </a:solidFill>
                <a:latin typeface="Tahoma"/>
              </a:rPr>
              <a:t>void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 git(</a:t>
            </a:r>
            <a:r>
              <a:rPr lang="tr-TR" sz="6800" dirty="0" err="1">
                <a:solidFill>
                  <a:prstClr val="black"/>
                </a:solidFill>
                <a:latin typeface="Tahoma"/>
              </a:rPr>
              <a:t>int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, </a:t>
            </a:r>
            <a:r>
              <a:rPr lang="tr-TR" sz="6800" dirty="0" err="1">
                <a:solidFill>
                  <a:prstClr val="black"/>
                </a:solidFill>
                <a:latin typeface="Tahoma"/>
              </a:rPr>
              <a:t>int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); </a:t>
            </a:r>
          </a:p>
          <a:p>
            <a:pPr marL="0" lvl="0" indent="0">
              <a:buNone/>
            </a:pPr>
            <a:r>
              <a:rPr lang="tr-TR" sz="6800" dirty="0" err="1">
                <a:solidFill>
                  <a:prstClr val="black"/>
                </a:solidFill>
                <a:latin typeface="Tahoma"/>
              </a:rPr>
              <a:t>void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 </a:t>
            </a:r>
            <a:r>
              <a:rPr lang="tr-TR" sz="6800" dirty="0" err="1">
                <a:solidFill>
                  <a:prstClr val="black"/>
                </a:solidFill>
                <a:latin typeface="Tahoma"/>
              </a:rPr>
              <a:t>goster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(); </a:t>
            </a:r>
          </a:p>
          <a:p>
            <a:pPr marL="0" lvl="0" indent="0">
              <a:buNone/>
            </a:pPr>
            <a:endParaRPr lang="tr-TR" sz="6800" dirty="0">
              <a:solidFill>
                <a:prstClr val="black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dirty="0">
                <a:solidFill>
                  <a:prstClr val="black"/>
                </a:solidFill>
                <a:latin typeface="Tahoma"/>
              </a:rPr>
              <a:t>}; </a:t>
            </a:r>
            <a:endParaRPr lang="tr-TR" sz="6800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97682" y="1842943"/>
            <a:ext cx="4315691" cy="46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dirty="0" smtClean="0">
              <a:solidFill>
                <a:srgbClr val="000000"/>
              </a:solidFill>
              <a:latin typeface="Tahom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b="1" dirty="0" smtClean="0">
                <a:latin typeface="Tahoma"/>
              </a:rPr>
              <a:t>Nokta::Nokta() </a:t>
            </a:r>
            <a:endParaRPr lang="tr-TR" sz="1800" dirty="0" smtClean="0">
              <a:latin typeface="Tahom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Tahoma"/>
              </a:rPr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err="1" smtClean="0">
                <a:latin typeface="Tahoma"/>
              </a:rPr>
              <a:t>cout</a:t>
            </a:r>
            <a:r>
              <a:rPr lang="tr-TR" sz="1800" dirty="0" smtClean="0">
                <a:latin typeface="Tahoma"/>
              </a:rPr>
              <a:t> &lt;&lt; "Kurucu fonksiyon çalışıyor..." &lt;&lt; </a:t>
            </a:r>
            <a:r>
              <a:rPr lang="tr-TR" sz="1800" dirty="0" err="1" smtClean="0">
                <a:latin typeface="Tahoma"/>
              </a:rPr>
              <a:t>endl</a:t>
            </a:r>
            <a:r>
              <a:rPr lang="tr-TR" sz="1800" dirty="0" smtClean="0">
                <a:latin typeface="Tahoma"/>
              </a:rPr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Tahoma"/>
              </a:rPr>
              <a:t>x = 0; y = 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Tahom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4350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000" dirty="0" smtClean="0"/>
              <a:t>Parametreli </a:t>
            </a:r>
            <a:r>
              <a:rPr lang="tr-TR" sz="3000" dirty="0"/>
              <a:t>Kurucu Fonksiyonlar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81845" cy="4117975"/>
          </a:xfrm>
        </p:spPr>
        <p:txBody>
          <a:bodyPr>
            <a:normAutofit fontScale="25000" lnSpcReduction="20000"/>
          </a:bodyPr>
          <a:lstStyle/>
          <a:p>
            <a:endParaRPr lang="tr-TR" sz="1600" dirty="0">
              <a:solidFill>
                <a:srgbClr val="000000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b="1" dirty="0" err="1">
                <a:solidFill>
                  <a:srgbClr val="0070C0"/>
                </a:solidFill>
                <a:latin typeface="Tahoma"/>
              </a:rPr>
              <a:t>class</a:t>
            </a:r>
            <a:r>
              <a:rPr lang="tr-TR" sz="6800" b="1" dirty="0">
                <a:solidFill>
                  <a:prstClr val="black"/>
                </a:solidFill>
                <a:latin typeface="Tahoma"/>
              </a:rPr>
              <a:t> 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Nokta</a:t>
            </a:r>
          </a:p>
          <a:p>
            <a:pPr marL="0" lvl="0" indent="0">
              <a:buNone/>
            </a:pPr>
            <a:endParaRPr lang="tr-TR" sz="6800" dirty="0">
              <a:solidFill>
                <a:prstClr val="black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dirty="0">
                <a:solidFill>
                  <a:prstClr val="black"/>
                </a:solidFill>
                <a:latin typeface="Tahoma"/>
              </a:rPr>
              <a:t>{ </a:t>
            </a:r>
          </a:p>
          <a:p>
            <a:pPr marL="0" lvl="0" indent="0">
              <a:buNone/>
            </a:pPr>
            <a:r>
              <a:rPr lang="es-ES" sz="6800" dirty="0">
                <a:solidFill>
                  <a:prstClr val="black"/>
                </a:solidFill>
                <a:latin typeface="Tahoma"/>
              </a:rPr>
              <a:t>int x,y; </a:t>
            </a:r>
          </a:p>
          <a:p>
            <a:pPr marL="0" lvl="0" indent="0">
              <a:buNone/>
            </a:pPr>
            <a:endParaRPr lang="tr-TR" sz="6800" dirty="0">
              <a:solidFill>
                <a:prstClr val="black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b="1" dirty="0" err="1">
                <a:solidFill>
                  <a:srgbClr val="00B050"/>
                </a:solidFill>
                <a:latin typeface="Tahoma"/>
              </a:rPr>
              <a:t>public</a:t>
            </a:r>
            <a:r>
              <a:rPr lang="tr-TR" sz="6800" b="1" dirty="0">
                <a:solidFill>
                  <a:srgbClr val="00B050"/>
                </a:solidFill>
                <a:latin typeface="Tahoma"/>
              </a:rPr>
              <a:t>: </a:t>
            </a:r>
            <a:endParaRPr lang="tr-TR" sz="6800" b="1" dirty="0" smtClean="0">
              <a:solidFill>
                <a:srgbClr val="00B050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dirty="0" smtClean="0">
                <a:solidFill>
                  <a:srgbClr val="FF0000"/>
                </a:solidFill>
                <a:latin typeface="Tahoma"/>
              </a:rPr>
              <a:t>Nokta(</a:t>
            </a:r>
            <a:r>
              <a:rPr lang="tr-TR" sz="6800" dirty="0" err="1" smtClean="0">
                <a:solidFill>
                  <a:srgbClr val="FF0000"/>
                </a:solidFill>
                <a:latin typeface="Tahoma"/>
              </a:rPr>
              <a:t>int,int</a:t>
            </a:r>
            <a:r>
              <a:rPr lang="tr-TR" sz="6800" dirty="0" smtClean="0">
                <a:solidFill>
                  <a:srgbClr val="FF0000"/>
                </a:solidFill>
                <a:latin typeface="Tahoma"/>
              </a:rPr>
              <a:t>);</a:t>
            </a:r>
            <a:endParaRPr lang="tr-TR" sz="6800" dirty="0">
              <a:solidFill>
                <a:srgbClr val="FF0000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dirty="0" err="1">
                <a:solidFill>
                  <a:prstClr val="black"/>
                </a:solidFill>
                <a:latin typeface="Tahoma"/>
              </a:rPr>
              <a:t>void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 git(</a:t>
            </a:r>
            <a:r>
              <a:rPr lang="tr-TR" sz="6800" dirty="0" err="1">
                <a:solidFill>
                  <a:prstClr val="black"/>
                </a:solidFill>
                <a:latin typeface="Tahoma"/>
              </a:rPr>
              <a:t>int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, </a:t>
            </a:r>
            <a:r>
              <a:rPr lang="tr-TR" sz="6800" dirty="0" err="1">
                <a:solidFill>
                  <a:prstClr val="black"/>
                </a:solidFill>
                <a:latin typeface="Tahoma"/>
              </a:rPr>
              <a:t>int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); </a:t>
            </a:r>
          </a:p>
          <a:p>
            <a:pPr marL="0" lvl="0" indent="0">
              <a:buNone/>
            </a:pPr>
            <a:r>
              <a:rPr lang="tr-TR" sz="6800" dirty="0" err="1">
                <a:solidFill>
                  <a:prstClr val="black"/>
                </a:solidFill>
                <a:latin typeface="Tahoma"/>
              </a:rPr>
              <a:t>void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 </a:t>
            </a:r>
            <a:r>
              <a:rPr lang="tr-TR" sz="6800" dirty="0" err="1">
                <a:solidFill>
                  <a:prstClr val="black"/>
                </a:solidFill>
                <a:latin typeface="Tahoma"/>
              </a:rPr>
              <a:t>goster</a:t>
            </a:r>
            <a:r>
              <a:rPr lang="tr-TR" sz="6800" dirty="0">
                <a:solidFill>
                  <a:prstClr val="black"/>
                </a:solidFill>
                <a:latin typeface="Tahoma"/>
              </a:rPr>
              <a:t>(); </a:t>
            </a:r>
          </a:p>
          <a:p>
            <a:pPr marL="0" lvl="0" indent="0">
              <a:buNone/>
            </a:pPr>
            <a:endParaRPr lang="tr-TR" sz="6800" dirty="0">
              <a:solidFill>
                <a:prstClr val="black"/>
              </a:solidFill>
              <a:latin typeface="Tahoma"/>
            </a:endParaRPr>
          </a:p>
          <a:p>
            <a:pPr marL="0" lvl="0" indent="0">
              <a:buNone/>
            </a:pPr>
            <a:r>
              <a:rPr lang="tr-TR" sz="6800" dirty="0">
                <a:solidFill>
                  <a:prstClr val="black"/>
                </a:solidFill>
                <a:latin typeface="Tahoma"/>
              </a:rPr>
              <a:t>}; </a:t>
            </a:r>
            <a:endParaRPr lang="tr-TR" sz="6800" dirty="0">
              <a:solidFill>
                <a:prstClr val="black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577937" y="196115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Nokta</a:t>
            </a:r>
            <a:r>
              <a:rPr lang="tr-TR" b="1" dirty="0">
                <a:latin typeface="Tahoma" pitchFamily="34" charset="0"/>
                <a:ea typeface="Tahoma" pitchFamily="34" charset="0"/>
                <a:cs typeface="Tahoma" pitchFamily="34" charset="0"/>
              </a:rPr>
              <a:t>::Nokta(</a:t>
            </a:r>
            <a:r>
              <a:rPr lang="tr-TR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tr-TR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ilk_x</a:t>
            </a:r>
            <a:r>
              <a:rPr lang="tr-TR" b="1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tr-TR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tr-TR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ilk_y</a:t>
            </a:r>
            <a:r>
              <a:rPr lang="tr-TR" b="1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tr-TR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  <a:endParaRPr lang="tr-TR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cout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 &lt;&lt; "Kurucu fonksiyon çalışıyor..." &lt;&lt; </a:t>
            </a:r>
            <a:r>
              <a:rPr lang="tr-T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endl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( </a:t>
            </a:r>
            <a:r>
              <a:rPr lang="tr-T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ilk_x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 &lt; 0 </a:t>
            </a: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tr-TR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x = 0; 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else </a:t>
            </a:r>
            <a:endParaRPr lang="tr-TR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x = </a:t>
            </a:r>
            <a:r>
              <a:rPr lang="tr-T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ilk_x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( ilk_y &lt; 0 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y = 0; 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else </a:t>
            </a:r>
            <a:endParaRPr lang="tr-TR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y = </a:t>
            </a:r>
            <a:r>
              <a:rPr lang="tr-T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ilk_y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  <a:endParaRPr lang="tr-TR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60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smtClean="0"/>
              <a:t>Ana Program</a:t>
            </a:r>
            <a:endParaRPr lang="tr-T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tr-TR" dirty="0"/>
          </a:p>
          <a:p>
            <a:pPr marL="0" indent="0">
              <a:buNone/>
            </a:pPr>
            <a:r>
              <a:rPr lang="tr-T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 main() </a:t>
            </a:r>
          </a:p>
          <a:p>
            <a:pPr marL="0" indent="0">
              <a:buNone/>
            </a:pP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marL="0" indent="0">
              <a:buNone/>
            </a:pP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Nokta n1(20,100), n2(-10,45); 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Nokta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n3; 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n1.goster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(); </a:t>
            </a: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n2.goster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(); </a:t>
            </a:r>
          </a:p>
          <a:p>
            <a:pPr marL="0" indent="0">
              <a:buNone/>
            </a:pPr>
            <a:endParaRPr lang="tr-TR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r-T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return</a:t>
            </a:r>
            <a:r>
              <a:rPr lang="tr-T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0; </a:t>
            </a:r>
          </a:p>
          <a:p>
            <a:pPr marL="0" indent="0">
              <a:buNone/>
            </a:pPr>
            <a:r>
              <a:rPr lang="tr-TR" dirty="0"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34869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1110</Words>
  <Application>Microsoft Office PowerPoint</Application>
  <PresentationFormat>Özel</PresentationFormat>
  <Paragraphs>246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Office Theme</vt:lpstr>
      <vt:lpstr>Sınıflar</vt:lpstr>
      <vt:lpstr>Metotlar</vt:lpstr>
      <vt:lpstr>Main Fonksiyonu</vt:lpstr>
      <vt:lpstr>Nesnelerin Dizi Olarak Oluşturulması </vt:lpstr>
      <vt:lpstr>Sınıf Üyelerine Erişimin Denetlenmesi </vt:lpstr>
      <vt:lpstr>Kurucu Fonksiyonlar (Constructors) </vt:lpstr>
      <vt:lpstr>Parametresiz Kurucu Fonksiyonlar (Default Constructor) </vt:lpstr>
      <vt:lpstr>Parametreli Kurucu Fonksiyonlar </vt:lpstr>
      <vt:lpstr>Ana Program</vt:lpstr>
      <vt:lpstr>Bir Sınıfta Birden Fazla Kurucu Fonksiyon Olması: </vt:lpstr>
      <vt:lpstr>Kurucuların Nesne Dizileri ile Kullanılması </vt:lpstr>
      <vt:lpstr>Yok Edici Fonksiyonlar (Destructors) </vt:lpstr>
      <vt:lpstr>Yok Edici Fonksiyonlar (Destructors) </vt:lpstr>
      <vt:lpstr>Ana Program</vt:lpstr>
      <vt:lpstr> Operatörlere Yeni İşlevler Yüklenmesi (Operator Overloading)</vt:lpstr>
      <vt:lpstr>+ Operatörüne Yeni Bir İşlev Yüklenmesi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Dilleri-II</dc:title>
  <dc:creator>Mustafa Murat INCEOGLU</dc:creator>
  <cp:lastModifiedBy>EZEL</cp:lastModifiedBy>
  <cp:revision>43</cp:revision>
  <dcterms:created xsi:type="dcterms:W3CDTF">2016-10-06T19:49:15Z</dcterms:created>
  <dcterms:modified xsi:type="dcterms:W3CDTF">2017-11-05T20:41:18Z</dcterms:modified>
</cp:coreProperties>
</file>