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4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7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49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01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62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1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2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677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2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79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06CB84E-8AAE-4752-B595-D244CD6A8F78}" type="datetimeFigureOut">
              <a:rPr lang="tr-TR" smtClean="0"/>
              <a:pPr/>
              <a:t>25.10.2017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9FFEF61-FB22-44C2-B386-1FF1880D1B5D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4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427898"/>
            <a:ext cx="10515600" cy="5763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5400" b="1" dirty="0" err="1" smtClean="0"/>
              <a:t>Pointers</a:t>
            </a:r>
            <a:r>
              <a:rPr lang="tr-TR" dirty="0" smtClean="0"/>
              <a:t> 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Pointer variable: A variable whose content is an address (that is, a memory address).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int</a:t>
            </a:r>
            <a:r>
              <a:rPr lang="tr-TR" dirty="0" smtClean="0"/>
              <a:t> *p;     //</a:t>
            </a:r>
            <a:r>
              <a:rPr lang="tr-TR" dirty="0" err="1" smtClean="0"/>
              <a:t>int</a:t>
            </a:r>
            <a:r>
              <a:rPr lang="tr-TR" dirty="0" smtClean="0"/>
              <a:t>*  p;    </a:t>
            </a:r>
            <a:r>
              <a:rPr lang="tr-TR" dirty="0" err="1" smtClean="0"/>
              <a:t>int</a:t>
            </a:r>
            <a:r>
              <a:rPr lang="tr-TR" dirty="0" smtClean="0"/>
              <a:t> * p;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char</a:t>
            </a:r>
            <a:r>
              <a:rPr lang="tr-TR" dirty="0" smtClean="0"/>
              <a:t> *</a:t>
            </a:r>
            <a:r>
              <a:rPr lang="tr-TR" dirty="0" err="1" smtClean="0"/>
              <a:t>ch</a:t>
            </a:r>
            <a:r>
              <a:rPr lang="tr-TR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int</a:t>
            </a:r>
            <a:r>
              <a:rPr lang="tr-TR" dirty="0" smtClean="0"/>
              <a:t> *p, q;</a:t>
            </a:r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int</a:t>
            </a:r>
            <a:r>
              <a:rPr lang="tr-TR" dirty="0" smtClean="0"/>
              <a:t> *p, *q;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40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Değişkenler : </a:t>
            </a:r>
            <a:r>
              <a:rPr lang="tr-TR" dirty="0" err="1" smtClean="0">
                <a:solidFill>
                  <a:srgbClr val="00B0F0"/>
                </a:solidFill>
              </a:rPr>
              <a:t>new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dirty="0" err="1"/>
              <a:t>int</a:t>
            </a:r>
            <a:r>
              <a:rPr lang="en-US" sz="3300" dirty="0"/>
              <a:t> *p;</a:t>
            </a:r>
          </a:p>
          <a:p>
            <a:pPr marL="0" indent="0">
              <a:buNone/>
            </a:pPr>
            <a:r>
              <a:rPr lang="en-US" sz="3300" dirty="0"/>
              <a:t>char *name;</a:t>
            </a:r>
          </a:p>
          <a:p>
            <a:pPr marL="0" indent="0">
              <a:buNone/>
            </a:pPr>
            <a:r>
              <a:rPr lang="en-US" sz="3300" dirty="0"/>
              <a:t>string *</a:t>
            </a:r>
            <a:r>
              <a:rPr lang="en-US" sz="3300" dirty="0" err="1"/>
              <a:t>str</a:t>
            </a:r>
            <a:r>
              <a:rPr lang="en-US" sz="3300" dirty="0"/>
              <a:t>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p = new </a:t>
            </a:r>
            <a:r>
              <a:rPr lang="en-US" sz="3300" dirty="0" err="1"/>
              <a:t>int</a:t>
            </a:r>
            <a:r>
              <a:rPr lang="en-US" sz="3300" dirty="0"/>
              <a:t>;</a:t>
            </a:r>
          </a:p>
          <a:p>
            <a:pPr marL="0" indent="0">
              <a:buNone/>
            </a:pPr>
            <a:r>
              <a:rPr lang="en-US" sz="3300" dirty="0"/>
              <a:t>*p = 28;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name = new char[5];</a:t>
            </a:r>
          </a:p>
          <a:p>
            <a:pPr marL="0" indent="0">
              <a:buNone/>
            </a:pPr>
            <a:r>
              <a:rPr lang="en-US" sz="3300" dirty="0" err="1" smtClean="0"/>
              <a:t>strcpy</a:t>
            </a:r>
            <a:r>
              <a:rPr lang="en-US" sz="3300" dirty="0" smtClean="0"/>
              <a:t>(name</a:t>
            </a:r>
            <a:r>
              <a:rPr lang="en-US" sz="3300" dirty="0"/>
              <a:t>, "John");</a:t>
            </a:r>
          </a:p>
          <a:p>
            <a:pPr marL="0" indent="0">
              <a:buNone/>
            </a:pPr>
            <a:endParaRPr lang="tr-TR" sz="3300" dirty="0" smtClean="0"/>
          </a:p>
          <a:p>
            <a:pPr marL="0" indent="0">
              <a:buNone/>
            </a:pPr>
            <a:r>
              <a:rPr lang="en-US" sz="3300" dirty="0" err="1" smtClean="0"/>
              <a:t>str</a:t>
            </a:r>
            <a:r>
              <a:rPr lang="en-US" sz="3300" dirty="0" smtClean="0"/>
              <a:t> </a:t>
            </a:r>
            <a:r>
              <a:rPr lang="en-US" sz="3300" dirty="0"/>
              <a:t>= new string;</a:t>
            </a:r>
          </a:p>
          <a:p>
            <a:pPr marL="0" indent="0">
              <a:buNone/>
            </a:pPr>
            <a:r>
              <a:rPr lang="en-US" sz="3300" dirty="0" smtClean="0"/>
              <a:t>*</a:t>
            </a:r>
            <a:r>
              <a:rPr lang="en-US" sz="3300" dirty="0" err="1"/>
              <a:t>str</a:t>
            </a:r>
            <a:r>
              <a:rPr lang="en-US" sz="3300" dirty="0"/>
              <a:t> = "Sunny Day";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28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Değişkenler : </a:t>
            </a:r>
            <a:r>
              <a:rPr lang="tr-TR" dirty="0" err="1" smtClean="0">
                <a:solidFill>
                  <a:srgbClr val="00B0F0"/>
                </a:solidFill>
              </a:rPr>
              <a:t>delete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 marL="0" indent="0">
              <a:buNone/>
            </a:pPr>
            <a:r>
              <a:rPr lang="en-US" dirty="0"/>
              <a:t>p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*p = 54;</a:t>
            </a:r>
          </a:p>
          <a:p>
            <a:pPr marL="0" indent="0">
              <a:buNone/>
            </a:pPr>
            <a:r>
              <a:rPr lang="en-US" dirty="0"/>
              <a:t>p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*p = 73;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p;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[] name;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897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Pointer</a:t>
            </a:r>
            <a:r>
              <a:rPr lang="tr-TR" dirty="0" smtClean="0"/>
              <a:t> İşlemleri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int</a:t>
            </a:r>
            <a:r>
              <a:rPr lang="tr-TR" dirty="0"/>
              <a:t> *p, *q;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p = q;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p == q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p++; // p = p + 1;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p = p + 2;</a:t>
            </a:r>
          </a:p>
        </p:txBody>
      </p:sp>
    </p:spTree>
    <p:extLst>
      <p:ext uri="{BB962C8B-B14F-4D97-AF65-F5344CB8AC3E}">
        <p14:creationId xmlns:p14="http://schemas.microsoft.com/office/powerpoint/2010/main" val="360269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Diziler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 = new </a:t>
            </a:r>
            <a:r>
              <a:rPr lang="en-US" dirty="0" err="1"/>
              <a:t>int</a:t>
            </a:r>
            <a:r>
              <a:rPr lang="en-US" dirty="0"/>
              <a:t>[10</a:t>
            </a:r>
            <a:r>
              <a:rPr lang="en-US" dirty="0" smtClean="0"/>
              <a:t>];</a:t>
            </a:r>
            <a:r>
              <a:rPr lang="tr-TR" dirty="0" smtClean="0"/>
              <a:t> //</a:t>
            </a:r>
            <a:r>
              <a:rPr lang="tr-TR" dirty="0" err="1" smtClean="0"/>
              <a:t>int</a:t>
            </a:r>
            <a:r>
              <a:rPr lang="tr-TR" dirty="0" smtClean="0"/>
              <a:t> p[]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*p = 25</a:t>
            </a:r>
            <a:r>
              <a:rPr lang="tr-TR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p</a:t>
            </a:r>
            <a:r>
              <a:rPr lang="tr-TR" dirty="0" smtClean="0"/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*p = 35</a:t>
            </a:r>
            <a:r>
              <a:rPr lang="tr-TR" dirty="0" smtClean="0"/>
              <a:t>;</a:t>
            </a:r>
          </a:p>
          <a:p>
            <a:r>
              <a:rPr lang="tr-TR" dirty="0"/>
              <a:t>p[0] = 25;</a:t>
            </a:r>
          </a:p>
          <a:p>
            <a:r>
              <a:rPr lang="tr-TR" dirty="0"/>
              <a:t>p[1] = 35;</a:t>
            </a:r>
          </a:p>
        </p:txBody>
      </p:sp>
    </p:spTree>
    <p:extLst>
      <p:ext uri="{BB962C8B-B14F-4D97-AF65-F5344CB8AC3E}">
        <p14:creationId xmlns:p14="http://schemas.microsoft.com/office/powerpoint/2010/main" val="218067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Diziler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intList</a:t>
            </a:r>
            <a:r>
              <a:rPr lang="en-US" sz="2000" dirty="0"/>
              <a:t>; //Line 1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arraySize</a:t>
            </a:r>
            <a:r>
              <a:rPr lang="en-US" sz="2000" dirty="0"/>
              <a:t>; //Line 2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"Enter array size: "; //Line 3</a:t>
            </a:r>
          </a:p>
          <a:p>
            <a:pPr marL="0" indent="0">
              <a:buNone/>
            </a:pP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/>
              <a:t>arraySize</a:t>
            </a:r>
            <a:r>
              <a:rPr lang="en-US" sz="2000" dirty="0"/>
              <a:t>; //Line 4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endl</a:t>
            </a:r>
            <a:r>
              <a:rPr lang="en-US" sz="2000" dirty="0"/>
              <a:t>; //Line 5</a:t>
            </a:r>
          </a:p>
          <a:p>
            <a:pPr marL="0" indent="0">
              <a:buNone/>
            </a:pPr>
            <a:r>
              <a:rPr lang="en-US" sz="2000" dirty="0" err="1"/>
              <a:t>intList</a:t>
            </a:r>
            <a:r>
              <a:rPr lang="en-US" sz="2000" dirty="0"/>
              <a:t> = new </a:t>
            </a:r>
            <a:r>
              <a:rPr lang="en-US" sz="2000" dirty="0" err="1"/>
              <a:t>int</a:t>
            </a:r>
            <a:r>
              <a:rPr lang="en-US" sz="2000" dirty="0"/>
              <a:t>[</a:t>
            </a:r>
            <a:r>
              <a:rPr lang="en-US" sz="2000" dirty="0" err="1"/>
              <a:t>arraySize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c</a:t>
            </a:r>
            <a:r>
              <a:rPr lang="en-US" sz="2000" dirty="0" smtClean="0"/>
              <a:t>out</a:t>
            </a:r>
            <a:r>
              <a:rPr lang="en-US" sz="2000" dirty="0"/>
              <a:t>&lt;&lt;</a:t>
            </a:r>
            <a:r>
              <a:rPr lang="en-US" sz="2000" dirty="0" err="1"/>
              <a:t>intList</a:t>
            </a:r>
            <a:r>
              <a:rPr lang="en-US" sz="2000" dirty="0"/>
              <a:t>[0]&lt;&lt;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 (*</a:t>
            </a:r>
            <a:r>
              <a:rPr lang="en-US" sz="2000" dirty="0" err="1"/>
              <a:t>intList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*(</a:t>
            </a:r>
            <a:r>
              <a:rPr lang="en-US" sz="2000" dirty="0" err="1"/>
              <a:t>intList</a:t>
            </a:r>
            <a:r>
              <a:rPr lang="en-US" sz="2000" dirty="0"/>
              <a:t>[0])=5;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getchar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 err="1"/>
              <a:t>getchar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33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 ve </a:t>
            </a:r>
            <a:r>
              <a:rPr lang="tr-TR" dirty="0" err="1" smtClean="0"/>
              <a:t>Pointer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* &amp;p, </a:t>
            </a:r>
            <a:r>
              <a:rPr lang="tr-TR" dirty="0" err="1"/>
              <a:t>double</a:t>
            </a:r>
            <a:r>
              <a:rPr lang="tr-TR" dirty="0"/>
              <a:t> *q)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…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* </a:t>
            </a:r>
            <a:r>
              <a:rPr lang="tr-TR" dirty="0" err="1"/>
              <a:t>testExp</a:t>
            </a:r>
            <a:r>
              <a:rPr lang="tr-TR" dirty="0"/>
              <a:t>(...)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/>
              <a:t>…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83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0545" y="796924"/>
            <a:ext cx="10515600" cy="5416839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iostream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namespace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main()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/>
              <a:t>x;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y;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*p = &amp;x;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*q = &amp;y;</a:t>
            </a:r>
          </a:p>
          <a:p>
            <a:pPr marL="0" indent="0">
              <a:buNone/>
            </a:pPr>
            <a:r>
              <a:rPr lang="tr-TR" dirty="0"/>
              <a:t>*p = 35;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*</a:t>
            </a:r>
            <a:r>
              <a:rPr lang="tr-TR" dirty="0"/>
              <a:t>q = 98;</a:t>
            </a:r>
          </a:p>
          <a:p>
            <a:pPr marL="0" indent="0">
              <a:buNone/>
            </a:pPr>
            <a:r>
              <a:rPr lang="tr-TR" dirty="0"/>
              <a:t>*p = *q;</a:t>
            </a:r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 &lt;&lt; x &lt;&lt; " " &lt;&lt; y &lt;&lt; </a:t>
            </a:r>
            <a:r>
              <a:rPr lang="tr-TR" dirty="0" err="1"/>
              <a:t>endl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 &lt;&lt; *p &lt;&lt; " " &lt;&lt; *q &lt;&lt; </a:t>
            </a:r>
            <a:r>
              <a:rPr lang="tr-TR" dirty="0" err="1"/>
              <a:t>endl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getchar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getchar</a:t>
            </a:r>
            <a:r>
              <a:rPr lang="tr-TR" dirty="0"/>
              <a:t>();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return</a:t>
            </a:r>
            <a:r>
              <a:rPr lang="tr-TR" dirty="0"/>
              <a:t> 0;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465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8591" y="537152"/>
            <a:ext cx="10515600" cy="5790912"/>
          </a:xfrm>
        </p:spPr>
        <p:txBody>
          <a:bodyPr numCol="2">
            <a:normAutofit fontScale="70000" lnSpcReduction="20000"/>
          </a:bodyPr>
          <a:lstStyle/>
          <a:p>
            <a:endParaRPr lang="tr-TR" dirty="0"/>
          </a:p>
          <a:p>
            <a:pPr marL="0" indent="0">
              <a:buNone/>
            </a:pPr>
            <a:r>
              <a:rPr lang="tr-TR" sz="4400" dirty="0"/>
              <a:t>#</a:t>
            </a:r>
            <a:r>
              <a:rPr lang="tr-TR" sz="4400" dirty="0" err="1"/>
              <a:t>include</a:t>
            </a:r>
            <a:r>
              <a:rPr lang="tr-TR" sz="4400" dirty="0"/>
              <a:t> &lt;</a:t>
            </a:r>
            <a:r>
              <a:rPr lang="tr-TR" sz="4400" dirty="0" err="1"/>
              <a:t>iostream</a:t>
            </a:r>
            <a:r>
              <a:rPr lang="tr-TR" sz="4400" dirty="0"/>
              <a:t>&gt;</a:t>
            </a:r>
          </a:p>
          <a:p>
            <a:pPr marL="0" indent="0">
              <a:buNone/>
            </a:pPr>
            <a:r>
              <a:rPr lang="tr-TR" sz="4400" dirty="0" err="1"/>
              <a:t>using</a:t>
            </a:r>
            <a:r>
              <a:rPr lang="tr-TR" sz="4400" dirty="0"/>
              <a:t> </a:t>
            </a:r>
            <a:r>
              <a:rPr lang="tr-TR" sz="4400" dirty="0" err="1"/>
              <a:t>namespace</a:t>
            </a:r>
            <a:r>
              <a:rPr lang="tr-TR" sz="4400" dirty="0"/>
              <a:t> </a:t>
            </a:r>
            <a:r>
              <a:rPr lang="tr-TR" sz="4400" dirty="0" err="1"/>
              <a:t>std</a:t>
            </a:r>
            <a:r>
              <a:rPr lang="tr-TR" sz="4400" dirty="0"/>
              <a:t>;</a:t>
            </a:r>
          </a:p>
          <a:p>
            <a:pPr marL="0" indent="0">
              <a:buNone/>
            </a:pPr>
            <a:endParaRPr lang="tr-TR" sz="4400" dirty="0"/>
          </a:p>
          <a:p>
            <a:pPr marL="0" indent="0">
              <a:buNone/>
            </a:pPr>
            <a:r>
              <a:rPr lang="tr-TR" sz="4400" dirty="0" err="1"/>
              <a:t>int</a:t>
            </a:r>
            <a:r>
              <a:rPr lang="tr-TR" sz="4400" dirty="0"/>
              <a:t> main()</a:t>
            </a:r>
          </a:p>
          <a:p>
            <a:pPr marL="0" indent="0">
              <a:buNone/>
            </a:pPr>
            <a:r>
              <a:rPr lang="tr-TR" sz="4400" dirty="0"/>
              <a:t>{</a:t>
            </a:r>
          </a:p>
          <a:p>
            <a:pPr marL="0" indent="0">
              <a:buNone/>
            </a:pPr>
            <a:endParaRPr lang="tr-TR" sz="4400" dirty="0"/>
          </a:p>
          <a:p>
            <a:pPr marL="0" indent="0">
              <a:buNone/>
            </a:pPr>
            <a:r>
              <a:rPr lang="tr-TR" sz="4400" dirty="0" err="1"/>
              <a:t>int</a:t>
            </a:r>
            <a:r>
              <a:rPr lang="tr-TR" sz="4400" dirty="0"/>
              <a:t> x;</a:t>
            </a:r>
          </a:p>
          <a:p>
            <a:pPr marL="0" indent="0">
              <a:buNone/>
            </a:pPr>
            <a:r>
              <a:rPr lang="tr-TR" sz="4400" dirty="0" err="1"/>
              <a:t>int</a:t>
            </a:r>
            <a:r>
              <a:rPr lang="tr-TR" sz="4400" dirty="0"/>
              <a:t> y;</a:t>
            </a:r>
          </a:p>
          <a:p>
            <a:pPr marL="0" indent="0">
              <a:buNone/>
            </a:pPr>
            <a:r>
              <a:rPr lang="tr-TR" sz="4400" dirty="0" err="1"/>
              <a:t>int</a:t>
            </a:r>
            <a:r>
              <a:rPr lang="tr-TR" sz="4400" dirty="0"/>
              <a:t> *p = &amp;x;</a:t>
            </a:r>
          </a:p>
          <a:p>
            <a:pPr marL="0" indent="0">
              <a:buNone/>
            </a:pPr>
            <a:r>
              <a:rPr lang="tr-TR" sz="4400" dirty="0" err="1"/>
              <a:t>int</a:t>
            </a:r>
            <a:r>
              <a:rPr lang="tr-TR" sz="4400" dirty="0"/>
              <a:t> *q = &amp;y;</a:t>
            </a:r>
          </a:p>
          <a:p>
            <a:pPr marL="0" indent="0">
              <a:buNone/>
            </a:pPr>
            <a:r>
              <a:rPr lang="tr-TR" sz="4400" dirty="0"/>
              <a:t>x = 35;</a:t>
            </a:r>
          </a:p>
          <a:p>
            <a:pPr marL="0" indent="0">
              <a:buNone/>
            </a:pPr>
            <a:r>
              <a:rPr lang="tr-TR" sz="4400" dirty="0"/>
              <a:t>y = 46;</a:t>
            </a:r>
          </a:p>
          <a:p>
            <a:pPr marL="0" indent="0">
              <a:buNone/>
            </a:pPr>
            <a:r>
              <a:rPr lang="tr-TR" sz="4400" dirty="0"/>
              <a:t>p = q;</a:t>
            </a:r>
          </a:p>
          <a:p>
            <a:pPr marL="0" indent="0">
              <a:buNone/>
            </a:pPr>
            <a:r>
              <a:rPr lang="tr-TR" sz="4400" dirty="0"/>
              <a:t>*p = 78;</a:t>
            </a:r>
          </a:p>
          <a:p>
            <a:pPr marL="0" indent="0">
              <a:buNone/>
            </a:pPr>
            <a:r>
              <a:rPr lang="tr-TR" sz="4400" dirty="0" err="1"/>
              <a:t>cout</a:t>
            </a:r>
            <a:r>
              <a:rPr lang="tr-TR" sz="4400" dirty="0"/>
              <a:t> &lt;&lt; x &lt;&lt; " " &lt;&lt; y &lt;&lt; </a:t>
            </a:r>
            <a:r>
              <a:rPr lang="tr-TR" sz="4400" dirty="0" err="1"/>
              <a:t>endl</a:t>
            </a:r>
            <a:r>
              <a:rPr lang="tr-TR" sz="4400" dirty="0"/>
              <a:t>;</a:t>
            </a:r>
          </a:p>
          <a:p>
            <a:pPr marL="0" indent="0">
              <a:buNone/>
            </a:pPr>
            <a:r>
              <a:rPr lang="tr-TR" sz="4400" dirty="0" err="1"/>
              <a:t>cout</a:t>
            </a:r>
            <a:r>
              <a:rPr lang="tr-TR" sz="4400" dirty="0"/>
              <a:t> &lt;&lt; *p &lt;&lt; " " &lt;&lt; *q &lt;&lt; </a:t>
            </a:r>
            <a:r>
              <a:rPr lang="tr-TR" sz="4400" dirty="0" err="1"/>
              <a:t>endl</a:t>
            </a:r>
            <a:r>
              <a:rPr lang="tr-TR" sz="4400" dirty="0"/>
              <a:t>;</a:t>
            </a:r>
          </a:p>
          <a:p>
            <a:pPr marL="0" indent="0">
              <a:buNone/>
            </a:pPr>
            <a:endParaRPr lang="tr-TR" sz="4400" dirty="0"/>
          </a:p>
          <a:p>
            <a:pPr marL="0" indent="0">
              <a:buNone/>
            </a:pPr>
            <a:r>
              <a:rPr lang="tr-TR" sz="4400" dirty="0" err="1" smtClean="0"/>
              <a:t>getchar</a:t>
            </a:r>
            <a:r>
              <a:rPr lang="tr-TR" sz="4400" dirty="0"/>
              <a:t>();</a:t>
            </a:r>
          </a:p>
          <a:p>
            <a:pPr marL="0" indent="0">
              <a:buNone/>
            </a:pPr>
            <a:r>
              <a:rPr lang="tr-TR" sz="4400" dirty="0" err="1"/>
              <a:t>getchar</a:t>
            </a:r>
            <a:r>
              <a:rPr lang="tr-TR" sz="4400" dirty="0"/>
              <a:t>();</a:t>
            </a:r>
          </a:p>
          <a:p>
            <a:pPr marL="0" indent="0">
              <a:buNone/>
            </a:pPr>
            <a:endParaRPr lang="tr-TR" sz="4400" dirty="0"/>
          </a:p>
          <a:p>
            <a:pPr marL="0" indent="0">
              <a:buNone/>
            </a:pPr>
            <a:r>
              <a:rPr lang="tr-TR" sz="4400" dirty="0" err="1"/>
              <a:t>return</a:t>
            </a:r>
            <a:r>
              <a:rPr lang="tr-TR" sz="4400" dirty="0"/>
              <a:t> 0;</a:t>
            </a:r>
          </a:p>
          <a:p>
            <a:pPr marL="0" indent="0">
              <a:buNone/>
            </a:pPr>
            <a:r>
              <a:rPr lang="tr-TR" sz="4400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671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33845"/>
            <a:ext cx="10515600" cy="5543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a. p++;</a:t>
            </a:r>
          </a:p>
          <a:p>
            <a:pPr marL="0" indent="0">
              <a:buNone/>
            </a:pPr>
            <a:r>
              <a:rPr lang="tr-TR" dirty="0"/>
              <a:t>b. (*p)++;</a:t>
            </a:r>
          </a:p>
          <a:p>
            <a:pPr marL="0" indent="0">
              <a:buNone/>
            </a:pPr>
            <a:r>
              <a:rPr lang="tr-TR" dirty="0"/>
              <a:t>c. </a:t>
            </a:r>
            <a:r>
              <a:rPr lang="tr-TR" dirty="0" err="1"/>
              <a:t>num</a:t>
            </a:r>
            <a:r>
              <a:rPr lang="tr-TR" dirty="0"/>
              <a:t>++;</a:t>
            </a:r>
          </a:p>
          <a:p>
            <a:pPr marL="0" indent="0">
              <a:buNone/>
            </a:pPr>
            <a:r>
              <a:rPr lang="tr-TR" dirty="0"/>
              <a:t>d. </a:t>
            </a:r>
            <a:r>
              <a:rPr lang="tr-TR" dirty="0" smtClean="0"/>
              <a:t>(*</a:t>
            </a:r>
            <a:r>
              <a:rPr lang="tr-TR" dirty="0" err="1" smtClean="0"/>
              <a:t>num</a:t>
            </a:r>
            <a:r>
              <a:rPr lang="tr-TR" dirty="0" smtClean="0"/>
              <a:t>)++;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*p;</a:t>
            </a:r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*q;</a:t>
            </a:r>
          </a:p>
          <a:p>
            <a:pPr marL="0" indent="0">
              <a:buNone/>
            </a:pPr>
            <a:r>
              <a:rPr lang="fr-FR" dirty="0"/>
              <a:t>p = new </a:t>
            </a:r>
            <a:r>
              <a:rPr lang="fr-FR" dirty="0" err="1"/>
              <a:t>int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q = p;</a:t>
            </a:r>
          </a:p>
          <a:p>
            <a:pPr marL="0" indent="0">
              <a:buNone/>
            </a:pPr>
            <a:r>
              <a:rPr lang="fr-FR" dirty="0"/>
              <a:t>*p = 46;</a:t>
            </a:r>
          </a:p>
          <a:p>
            <a:pPr marL="0" indent="0">
              <a:buNone/>
            </a:pPr>
            <a:r>
              <a:rPr lang="fr-FR" dirty="0"/>
              <a:t>*q = 39;</a:t>
            </a:r>
          </a:p>
          <a:p>
            <a:pPr marL="0" indent="0">
              <a:buNone/>
            </a:pPr>
            <a:r>
              <a:rPr lang="fr-FR" dirty="0"/>
              <a:t>cout &lt;&lt; *p &lt;&lt; " " &lt;&lt; *q &lt;&lt; </a:t>
            </a:r>
            <a:r>
              <a:rPr lang="fr-FR" dirty="0" err="1"/>
              <a:t>endl</a:t>
            </a:r>
            <a:r>
              <a:rPr lang="fr-FR" dirty="0"/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02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7418" y="578714"/>
            <a:ext cx="10515600" cy="563504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*q;</a:t>
            </a:r>
          </a:p>
          <a:p>
            <a:pPr marL="0" indent="0">
              <a:buNone/>
            </a:pPr>
            <a:r>
              <a:rPr lang="en-US" dirty="0"/>
              <a:t>p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q = p;</a:t>
            </a:r>
          </a:p>
          <a:p>
            <a:pPr marL="0" indent="0">
              <a:buNone/>
            </a:pPr>
            <a:r>
              <a:rPr lang="en-US" dirty="0"/>
              <a:t>*p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10; j++)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x = *p;</a:t>
            </a:r>
          </a:p>
          <a:p>
            <a:pPr marL="0" indent="0">
              <a:buNone/>
            </a:pPr>
            <a:r>
              <a:rPr lang="en-US" dirty="0"/>
              <a:t>p++;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p = x + j;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k = 0; k &lt; 10; k++)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*q &lt;&lt; " ";</a:t>
            </a:r>
          </a:p>
          <a:p>
            <a:pPr marL="0" indent="0">
              <a:buNone/>
            </a:pPr>
            <a:r>
              <a:rPr lang="en-US" dirty="0"/>
              <a:t>q++;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3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427899"/>
            <a:ext cx="10515600" cy="426166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tr-TR" sz="4800" b="1" dirty="0" err="1" smtClean="0"/>
              <a:t>Address</a:t>
            </a:r>
            <a:r>
              <a:rPr lang="tr-TR" sz="4800" b="1" dirty="0" smtClean="0"/>
              <a:t> of </a:t>
            </a:r>
            <a:r>
              <a:rPr lang="tr-TR" sz="4800" b="1" dirty="0" err="1" smtClean="0"/>
              <a:t>Operator</a:t>
            </a:r>
            <a:r>
              <a:rPr lang="tr-TR" sz="4800" b="1" dirty="0" smtClean="0"/>
              <a:t>  : &amp;</a:t>
            </a:r>
          </a:p>
          <a:p>
            <a:pPr marL="514350" indent="-514350">
              <a:buNone/>
            </a:pPr>
            <a:endParaRPr lang="tr-TR" sz="4800" b="1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int</a:t>
            </a:r>
            <a:r>
              <a:rPr lang="tr-TR" dirty="0" smtClean="0"/>
              <a:t> x=25;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int</a:t>
            </a:r>
            <a:r>
              <a:rPr lang="tr-TR" dirty="0" smtClean="0"/>
              <a:t> *p;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p = &amp;x;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smtClean="0"/>
              <a:t>//store the address of x in 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cout</a:t>
            </a:r>
            <a:r>
              <a:rPr lang="en-US" dirty="0" smtClean="0"/>
              <a:t> &lt;&lt; *p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None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402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809" y="859270"/>
            <a:ext cx="10515600" cy="5105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*p;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*q;</a:t>
            </a:r>
          </a:p>
          <a:p>
            <a:pPr marL="0" indent="0">
              <a:buNone/>
            </a:pPr>
            <a:r>
              <a:rPr lang="tr-TR" dirty="0"/>
              <a:t>p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[5];</a:t>
            </a:r>
          </a:p>
          <a:p>
            <a:pPr marL="0" indent="0">
              <a:buNone/>
            </a:pPr>
            <a:r>
              <a:rPr lang="tr-TR" dirty="0"/>
              <a:t>*p = 2;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int</a:t>
            </a:r>
            <a:r>
              <a:rPr lang="tr-TR" dirty="0"/>
              <a:t> i = 1; i &lt; 5; i++)</a:t>
            </a:r>
          </a:p>
          <a:p>
            <a:pPr marL="0" indent="0">
              <a:buNone/>
            </a:pPr>
            <a:r>
              <a:rPr lang="tr-TR" dirty="0"/>
              <a:t>p[i] = p[i - 1] + i;</a:t>
            </a:r>
          </a:p>
          <a:p>
            <a:pPr marL="0" indent="0">
              <a:buNone/>
            </a:pPr>
            <a:r>
              <a:rPr lang="tr-TR" dirty="0"/>
              <a:t>q = p;</a:t>
            </a:r>
          </a:p>
          <a:p>
            <a:pPr marL="0" indent="0">
              <a:buNone/>
            </a:pPr>
            <a:r>
              <a:rPr lang="tr-TR" dirty="0" err="1"/>
              <a:t>delete</a:t>
            </a:r>
            <a:r>
              <a:rPr lang="tr-TR" dirty="0"/>
              <a:t> [] p;</a:t>
            </a:r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(</a:t>
            </a:r>
            <a:r>
              <a:rPr lang="tr-TR" dirty="0" err="1"/>
              <a:t>int</a:t>
            </a:r>
            <a:r>
              <a:rPr lang="tr-TR" dirty="0"/>
              <a:t> j = 0; j &lt; 5; j++)</a:t>
            </a:r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 &lt;&lt; q[j] &lt;&lt; " ";</a:t>
            </a:r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 &lt;&lt; </a:t>
            </a:r>
            <a:r>
              <a:rPr lang="tr-TR" dirty="0" err="1"/>
              <a:t>endl</a:t>
            </a:r>
            <a:r>
              <a:rPr lang="tr-T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071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75855" y="765752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nn-NO" dirty="0"/>
              <a:t>int *p;</a:t>
            </a:r>
          </a:p>
          <a:p>
            <a:pPr marL="0" indent="0">
              <a:buNone/>
            </a:pPr>
            <a:r>
              <a:rPr lang="nn-NO" dirty="0"/>
              <a:t>int *q;</a:t>
            </a:r>
          </a:p>
          <a:p>
            <a:pPr marL="0" indent="0">
              <a:buNone/>
            </a:pPr>
            <a:r>
              <a:rPr lang="nn-NO" dirty="0"/>
              <a:t>int i;</a:t>
            </a:r>
          </a:p>
          <a:p>
            <a:pPr marL="0" indent="0">
              <a:buNone/>
            </a:pPr>
            <a:r>
              <a:rPr lang="nn-NO" dirty="0"/>
              <a:t>p = new int[5];</a:t>
            </a:r>
          </a:p>
          <a:p>
            <a:pPr marL="0" indent="0">
              <a:buNone/>
            </a:pPr>
            <a:r>
              <a:rPr lang="nn-NO" dirty="0"/>
              <a:t>p[0] = 5;</a:t>
            </a:r>
          </a:p>
          <a:p>
            <a:pPr marL="0" indent="0">
              <a:buNone/>
            </a:pPr>
            <a:r>
              <a:rPr lang="nn-NO" dirty="0"/>
              <a:t>for (i = 1; i &lt; 5; i++)</a:t>
            </a:r>
          </a:p>
          <a:p>
            <a:pPr marL="0" indent="0">
              <a:buNone/>
            </a:pPr>
            <a:r>
              <a:rPr lang="nn-NO" dirty="0"/>
              <a:t>p[i] = p[i - 1] + 2 * i;</a:t>
            </a:r>
          </a:p>
          <a:p>
            <a:pPr marL="0" indent="0">
              <a:buNone/>
            </a:pPr>
            <a:r>
              <a:rPr lang="nn-NO" dirty="0"/>
              <a:t>cout &lt;&lt; "Array p: ";</a:t>
            </a:r>
          </a:p>
          <a:p>
            <a:pPr marL="0" indent="0">
              <a:buNone/>
            </a:pPr>
            <a:r>
              <a:rPr lang="nn-NO" dirty="0"/>
              <a:t>for (i = 0; i &lt; 5; i++)</a:t>
            </a:r>
          </a:p>
          <a:p>
            <a:pPr marL="0" indent="0">
              <a:buNone/>
            </a:pPr>
            <a:r>
              <a:rPr lang="nn-NO" dirty="0"/>
              <a:t>cout &lt;&lt; p[i] &lt;&lt; " ";</a:t>
            </a:r>
          </a:p>
          <a:p>
            <a:pPr marL="0" indent="0">
              <a:buNone/>
            </a:pPr>
            <a:r>
              <a:rPr lang="nn-NO" dirty="0"/>
              <a:t>cout &lt;&lt; endl;</a:t>
            </a:r>
          </a:p>
          <a:p>
            <a:pPr marL="0" indent="0">
              <a:buNone/>
            </a:pPr>
            <a:r>
              <a:rPr lang="nn-NO" dirty="0"/>
              <a:t>q = new int[5];</a:t>
            </a:r>
          </a:p>
          <a:p>
            <a:pPr marL="0" indent="0">
              <a:buNone/>
            </a:pPr>
            <a:r>
              <a:rPr lang="nn-NO" dirty="0"/>
              <a:t>for (i = 0; i &lt; 5; i++)</a:t>
            </a:r>
          </a:p>
          <a:p>
            <a:pPr marL="0" indent="0">
              <a:buNone/>
            </a:pPr>
            <a:r>
              <a:rPr lang="nn-NO" dirty="0"/>
              <a:t>q[i] = p[4 - i];</a:t>
            </a:r>
          </a:p>
          <a:p>
            <a:pPr marL="0" indent="0">
              <a:buNone/>
            </a:pPr>
            <a:r>
              <a:rPr lang="nn-NO" dirty="0"/>
              <a:t>cout &lt;&lt; "Array q: ";</a:t>
            </a:r>
          </a:p>
          <a:p>
            <a:pPr marL="0" indent="0">
              <a:buNone/>
            </a:pPr>
            <a:r>
              <a:rPr lang="nn-NO" dirty="0"/>
              <a:t>for (i = 0; i &lt; 5; i++)</a:t>
            </a:r>
          </a:p>
          <a:p>
            <a:pPr marL="0" indent="0">
              <a:buNone/>
            </a:pPr>
            <a:r>
              <a:rPr lang="nn-NO" dirty="0"/>
              <a:t>cout &lt;&lt; q[i] &lt;&lt; " ";</a:t>
            </a:r>
          </a:p>
          <a:p>
            <a:pPr marL="0" indent="0">
              <a:buNone/>
            </a:pPr>
            <a:r>
              <a:rPr lang="nn-NO" dirty="0"/>
              <a:t>cout &lt;&lt; endl;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6200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3118" y="796925"/>
            <a:ext cx="10515600" cy="4351338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*p;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b,i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&lt;&lt;"Dizi boyutunu giriniz:";</a:t>
            </a:r>
          </a:p>
          <a:p>
            <a:pPr marL="0" indent="0">
              <a:buNone/>
            </a:pPr>
            <a:r>
              <a:rPr lang="tr-TR" dirty="0"/>
              <a:t>cin&gt;&gt;b;</a:t>
            </a:r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&lt;&lt;</a:t>
            </a:r>
            <a:r>
              <a:rPr lang="tr-TR" dirty="0" err="1"/>
              <a:t>endl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p=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[b];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cout</a:t>
            </a:r>
            <a:r>
              <a:rPr lang="tr-TR" dirty="0"/>
              <a:t>&lt;&lt;"Dizi </a:t>
            </a:r>
            <a:r>
              <a:rPr lang="tr-TR" dirty="0" err="1"/>
              <a:t>degerlerini</a:t>
            </a:r>
            <a:r>
              <a:rPr lang="tr-TR" dirty="0"/>
              <a:t> giriniz:";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for</a:t>
            </a:r>
            <a:r>
              <a:rPr lang="tr-TR" dirty="0"/>
              <a:t>(i=0;i&lt;</a:t>
            </a:r>
            <a:r>
              <a:rPr lang="tr-TR" dirty="0" err="1"/>
              <a:t>b;i</a:t>
            </a:r>
            <a:r>
              <a:rPr lang="tr-TR" dirty="0"/>
              <a:t>++)</a:t>
            </a:r>
          </a:p>
          <a:p>
            <a:pPr marL="0" indent="0">
              <a:buNone/>
            </a:pPr>
            <a:r>
              <a:rPr lang="tr-TR" dirty="0"/>
              <a:t>     cin&gt;&gt;p[i];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(i=0;i&lt;</a:t>
            </a:r>
            <a:r>
              <a:rPr lang="tr-TR" dirty="0" err="1"/>
              <a:t>b;i</a:t>
            </a:r>
            <a:r>
              <a:rPr lang="tr-TR" dirty="0"/>
              <a:t>++)</a:t>
            </a:r>
          </a:p>
          <a:p>
            <a:pPr marL="0" indent="0">
              <a:buNone/>
            </a:pPr>
            <a:r>
              <a:rPr lang="tr-TR" dirty="0"/>
              <a:t>  {</a:t>
            </a:r>
          </a:p>
          <a:p>
            <a:pPr marL="0" indent="0">
              <a:buNone/>
            </a:pPr>
            <a:r>
              <a:rPr lang="tr-TR" dirty="0"/>
              <a:t>    (p[i]%2)?</a:t>
            </a:r>
            <a:r>
              <a:rPr lang="tr-TR" dirty="0" err="1"/>
              <a:t>cout</a:t>
            </a:r>
            <a:r>
              <a:rPr lang="tr-TR" dirty="0"/>
              <a:t>&lt;&lt;p[i]&lt;&lt;</a:t>
            </a:r>
            <a:r>
              <a:rPr lang="tr-TR" dirty="0" err="1"/>
              <a:t>endl:cout</a:t>
            </a:r>
            <a:r>
              <a:rPr lang="tr-TR" dirty="0"/>
              <a:t>&lt;&lt;"";</a:t>
            </a:r>
          </a:p>
          <a:p>
            <a:pPr marL="0" indent="0">
              <a:buNone/>
            </a:pPr>
            <a:r>
              <a:rPr lang="tr-TR" dirty="0"/>
              <a:t>   }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getchar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getchar</a:t>
            </a:r>
            <a:r>
              <a:rPr lang="tr-T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3605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5930" y="749923"/>
            <a:ext cx="4370207" cy="359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834" y="853079"/>
            <a:ext cx="4033109" cy="322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Dikdörtgen"/>
          <p:cNvSpPr/>
          <p:nvPr/>
        </p:nvSpPr>
        <p:spPr>
          <a:xfrm>
            <a:off x="1190947" y="4681246"/>
            <a:ext cx="356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 err="1" smtClean="0"/>
              <a:t>int</a:t>
            </a:r>
            <a:r>
              <a:rPr lang="tr-TR" sz="3600" dirty="0" smtClean="0"/>
              <a:t> *p;  </a:t>
            </a:r>
            <a:r>
              <a:rPr lang="tr-TR" sz="3600" dirty="0" err="1" smtClean="0"/>
              <a:t>int</a:t>
            </a:r>
            <a:r>
              <a:rPr lang="tr-TR" sz="3600" dirty="0" smtClean="0"/>
              <a:t> </a:t>
            </a:r>
            <a:r>
              <a:rPr lang="tr-TR" sz="3600" dirty="0" err="1" smtClean="0"/>
              <a:t>num</a:t>
            </a:r>
            <a:r>
              <a:rPr lang="tr-TR" sz="3600" dirty="0" smtClean="0"/>
              <a:t>;</a:t>
            </a:r>
            <a:endParaRPr lang="tr-TR" sz="3600" dirty="0"/>
          </a:p>
        </p:txBody>
      </p:sp>
      <p:sp>
        <p:nvSpPr>
          <p:cNvPr id="9" name="8 Dikdörtgen"/>
          <p:cNvSpPr/>
          <p:nvPr/>
        </p:nvSpPr>
        <p:spPr>
          <a:xfrm>
            <a:off x="6432119" y="4759626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err="1" smtClean="0"/>
              <a:t>num</a:t>
            </a:r>
            <a:r>
              <a:rPr lang="tr-TR" sz="3600" dirty="0" smtClean="0"/>
              <a:t> = 78</a:t>
            </a:r>
            <a:r>
              <a:rPr lang="tr-TR" dirty="0" smtClean="0"/>
              <a:t>;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854" y="809496"/>
            <a:ext cx="4386672" cy="372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9892" y="815404"/>
            <a:ext cx="3834085" cy="36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Dikdörtgen"/>
          <p:cNvSpPr/>
          <p:nvPr/>
        </p:nvSpPr>
        <p:spPr>
          <a:xfrm>
            <a:off x="1785425" y="4576746"/>
            <a:ext cx="2154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/>
              <a:t>p = &amp;</a:t>
            </a:r>
            <a:r>
              <a:rPr lang="tr-TR" sz="3600" dirty="0" err="1" smtClean="0"/>
              <a:t>num</a:t>
            </a:r>
            <a:r>
              <a:rPr lang="tr-TR" sz="3600" dirty="0" smtClean="0"/>
              <a:t>;</a:t>
            </a:r>
            <a:endParaRPr lang="tr-TR" sz="3600" dirty="0"/>
          </a:p>
        </p:txBody>
      </p:sp>
      <p:sp>
        <p:nvSpPr>
          <p:cNvPr id="10" name="9 Dikdörtgen"/>
          <p:cNvSpPr/>
          <p:nvPr/>
        </p:nvSpPr>
        <p:spPr>
          <a:xfrm>
            <a:off x="7912159" y="4877191"/>
            <a:ext cx="16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smtClean="0"/>
              <a:t>*p = 24;</a:t>
            </a:r>
            <a:endParaRPr lang="tr-TR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50817" y="70222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/>
              <a:t> &amp;p</a:t>
            </a:r>
            <a:r>
              <a:rPr lang="tr-TR" sz="4400" b="1" dirty="0" smtClean="0"/>
              <a:t>,</a:t>
            </a:r>
            <a:r>
              <a:rPr lang="en-US" sz="4400" b="1" dirty="0" smtClean="0"/>
              <a:t> p, </a:t>
            </a:r>
            <a:r>
              <a:rPr lang="tr-TR" sz="4400" b="1" dirty="0" smtClean="0"/>
              <a:t>ve</a:t>
            </a:r>
            <a:r>
              <a:rPr lang="en-US" sz="4400" b="1" dirty="0" smtClean="0"/>
              <a:t> *p </a:t>
            </a:r>
            <a:r>
              <a:rPr lang="tr-TR" sz="4400" b="1" dirty="0" smtClean="0"/>
              <a:t>hepsi farklı anlamdadır</a:t>
            </a:r>
          </a:p>
          <a:p>
            <a:pPr>
              <a:buNone/>
            </a:pPr>
            <a:endParaRPr lang="tr-TR" sz="3600" dirty="0" smtClean="0"/>
          </a:p>
          <a:p>
            <a:pPr>
              <a:buNone/>
            </a:pPr>
            <a:r>
              <a:rPr lang="en-US" sz="3600" dirty="0" smtClean="0"/>
              <a:t> &amp;p means the address of p</a:t>
            </a:r>
            <a:r>
              <a:rPr lang="tr-TR" sz="3600" dirty="0" smtClean="0"/>
              <a:t> -&gt; </a:t>
            </a:r>
            <a:r>
              <a:rPr lang="en-US" sz="3600" dirty="0" smtClean="0"/>
              <a:t>1200</a:t>
            </a:r>
            <a:endParaRPr lang="tr-TR" sz="3600" dirty="0" smtClean="0"/>
          </a:p>
          <a:p>
            <a:pPr>
              <a:buNone/>
            </a:pPr>
            <a:r>
              <a:rPr lang="en-US" sz="3600" dirty="0" smtClean="0"/>
              <a:t> p means the content of p </a:t>
            </a:r>
            <a:r>
              <a:rPr lang="tr-TR" sz="3600" dirty="0" smtClean="0"/>
              <a:t>-&gt; </a:t>
            </a:r>
            <a:r>
              <a:rPr lang="en-US" sz="3600" dirty="0" smtClean="0"/>
              <a:t>1800</a:t>
            </a:r>
            <a:endParaRPr lang="tr-TR" sz="3600" dirty="0" smtClean="0"/>
          </a:p>
          <a:p>
            <a:pPr>
              <a:buNone/>
            </a:pPr>
            <a:r>
              <a:rPr lang="tr-TR" sz="3600" dirty="0" smtClean="0"/>
              <a:t> </a:t>
            </a:r>
            <a:r>
              <a:rPr lang="en-US" sz="3600" dirty="0" smtClean="0"/>
              <a:t>*p means the content </a:t>
            </a:r>
            <a:r>
              <a:rPr lang="tr-TR" sz="3600" dirty="0" smtClean="0"/>
              <a:t>-&gt; 24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720634" y="545465"/>
            <a:ext cx="10515600" cy="598596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     </a:t>
            </a:r>
            <a:r>
              <a:rPr lang="en-US" dirty="0" err="1"/>
              <a:t>int</a:t>
            </a:r>
            <a:r>
              <a:rPr lang="en-US" dirty="0"/>
              <a:t> x = 37;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1: x = " &lt;&lt; x &lt;&lt; </a:t>
            </a:r>
            <a:r>
              <a:rPr lang="en-US" dirty="0" err="1"/>
              <a:t>endl</a:t>
            </a:r>
            <a:r>
              <a:rPr lang="en-US" dirty="0"/>
              <a:t>; //Line 1</a:t>
            </a:r>
          </a:p>
          <a:p>
            <a:pPr>
              <a:buNone/>
            </a:pPr>
            <a:r>
              <a:rPr lang="en-US" dirty="0"/>
              <a:t>p = &amp;x; //Line 2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3: *p = " &lt;&lt; *p &lt;&lt; ", x = " &lt;&lt; x &lt;&lt; </a:t>
            </a:r>
            <a:r>
              <a:rPr lang="en-US" dirty="0" err="1"/>
              <a:t>endl</a:t>
            </a:r>
            <a:r>
              <a:rPr lang="en-US" dirty="0"/>
              <a:t>; //Line 3</a:t>
            </a:r>
          </a:p>
          <a:p>
            <a:pPr>
              <a:buNone/>
            </a:pPr>
            <a:r>
              <a:rPr lang="en-US" dirty="0"/>
              <a:t>*p = 58; //Line 4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5: *p = " &lt;&lt; *p &lt;&lt; ", x = " &lt;&lt; x &lt;&lt; </a:t>
            </a:r>
            <a:r>
              <a:rPr lang="en-US" dirty="0" err="1"/>
              <a:t>endl</a:t>
            </a:r>
            <a:r>
              <a:rPr lang="en-US" dirty="0"/>
              <a:t>; //Line 5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6: Address of p = " &lt;&lt; &amp;p &lt;&lt; </a:t>
            </a:r>
            <a:r>
              <a:rPr lang="en-US" dirty="0" err="1"/>
              <a:t>endl</a:t>
            </a:r>
            <a:r>
              <a:rPr lang="en-US" dirty="0"/>
              <a:t>; //Line 6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7: Value of p = " &lt;&lt; p &lt;&lt; </a:t>
            </a:r>
            <a:r>
              <a:rPr lang="en-US" dirty="0" err="1"/>
              <a:t>endl</a:t>
            </a:r>
            <a:r>
              <a:rPr lang="en-US" dirty="0"/>
              <a:t>; //Line 7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8: Value of the memory location " &lt;&lt; "pointed to by *p = " &lt;&lt; *p &lt;&lt; </a:t>
            </a:r>
            <a:r>
              <a:rPr lang="en-US" dirty="0" err="1"/>
              <a:t>endl</a:t>
            </a:r>
            <a:r>
              <a:rPr lang="en-US" dirty="0"/>
              <a:t>; //Line 8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"Line 9: Address of x = " &lt;&lt; &amp;x &lt;&lt; </a:t>
            </a:r>
            <a:r>
              <a:rPr lang="en-US" dirty="0" err="1"/>
              <a:t>endl</a:t>
            </a:r>
            <a:r>
              <a:rPr lang="en-US" dirty="0"/>
              <a:t>; //Line 9 </a:t>
            </a:r>
            <a:r>
              <a:rPr lang="en-US" dirty="0" err="1"/>
              <a:t>cout</a:t>
            </a:r>
            <a:r>
              <a:rPr lang="en-US" dirty="0"/>
              <a:t> &lt;&lt; "Line 10: Value of x = " &lt;&lt; x &lt;&lt; </a:t>
            </a:r>
            <a:r>
              <a:rPr lang="en-US" dirty="0" err="1"/>
              <a:t>endl</a:t>
            </a:r>
            <a:r>
              <a:rPr lang="en-US" dirty="0"/>
              <a:t>; //Line 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48591" y="458643"/>
            <a:ext cx="10515600" cy="1325563"/>
          </a:xfrm>
        </p:spPr>
        <p:txBody>
          <a:bodyPr/>
          <a:lstStyle/>
          <a:p>
            <a:r>
              <a:rPr lang="en-US" dirty="0" smtClean="0"/>
              <a:t>Classes, </a:t>
            </a:r>
            <a:r>
              <a:rPr lang="en-US" dirty="0" err="1" smtClean="0"/>
              <a:t>Structs</a:t>
            </a:r>
            <a:r>
              <a:rPr lang="en-US" dirty="0" smtClean="0"/>
              <a:t>, </a:t>
            </a:r>
            <a:r>
              <a:rPr lang="tr-TR" dirty="0" smtClean="0"/>
              <a:t>ve</a:t>
            </a:r>
            <a:r>
              <a:rPr lang="en-US" dirty="0" smtClean="0"/>
              <a:t> Pointer </a:t>
            </a:r>
            <a:r>
              <a:rPr lang="tr-TR" dirty="0" smtClean="0"/>
              <a:t>Değişkenler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838200" y="1430770"/>
            <a:ext cx="10515600" cy="499081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#</a:t>
            </a:r>
            <a:r>
              <a:rPr lang="tr-TR" dirty="0" err="1"/>
              <a:t>include</a:t>
            </a:r>
            <a:r>
              <a:rPr lang="tr-TR" dirty="0"/>
              <a:t> &lt;</a:t>
            </a:r>
            <a:r>
              <a:rPr lang="tr-TR" dirty="0" err="1"/>
              <a:t>iostream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namespace</a:t>
            </a:r>
            <a:r>
              <a:rPr lang="tr-TR" dirty="0"/>
              <a:t> </a:t>
            </a:r>
            <a:r>
              <a:rPr lang="tr-TR" dirty="0" err="1"/>
              <a:t>std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struct</a:t>
            </a:r>
            <a:r>
              <a:rPr lang="tr-TR" dirty="0"/>
              <a:t> </a:t>
            </a:r>
            <a:r>
              <a:rPr lang="tr-TR" dirty="0" err="1"/>
              <a:t>ogrenci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{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name[26];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gpa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sID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grade</a:t>
            </a:r>
            <a:r>
              <a:rPr lang="tr-TR" dirty="0"/>
              <a:t>; };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main()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ogrenci</a:t>
            </a:r>
            <a:r>
              <a:rPr lang="tr-TR" dirty="0"/>
              <a:t> s;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ogrenci</a:t>
            </a:r>
            <a:r>
              <a:rPr lang="tr-TR" dirty="0"/>
              <a:t> *</a:t>
            </a:r>
            <a:r>
              <a:rPr lang="tr-TR" dirty="0" err="1"/>
              <a:t>sptr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sptr</a:t>
            </a:r>
            <a:r>
              <a:rPr lang="tr-TR" dirty="0"/>
              <a:t> = &amp;s;</a:t>
            </a:r>
          </a:p>
          <a:p>
            <a:pPr marL="0" indent="0">
              <a:buNone/>
            </a:pPr>
            <a:r>
              <a:rPr lang="tr-TR" dirty="0"/>
              <a:t>  (*</a:t>
            </a:r>
            <a:r>
              <a:rPr lang="tr-TR" dirty="0" err="1"/>
              <a:t>sptr</a:t>
            </a:r>
            <a:r>
              <a:rPr lang="tr-TR" dirty="0"/>
              <a:t>).</a:t>
            </a:r>
            <a:r>
              <a:rPr lang="tr-TR" dirty="0" err="1"/>
              <a:t>gpa</a:t>
            </a:r>
            <a:r>
              <a:rPr lang="tr-TR" dirty="0"/>
              <a:t> = 3.9;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cout</a:t>
            </a:r>
            <a:r>
              <a:rPr lang="tr-TR" dirty="0"/>
              <a:t>&lt;&lt;</a:t>
            </a:r>
            <a:r>
              <a:rPr lang="tr-TR" dirty="0" err="1"/>
              <a:t>s.gpa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 smtClean="0"/>
              <a:t>getchar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getchar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return</a:t>
            </a:r>
            <a:r>
              <a:rPr lang="tr-TR" dirty="0"/>
              <a:t> 0;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74716" y="290145"/>
            <a:ext cx="10783884" cy="6349645"/>
          </a:xfrm>
        </p:spPr>
        <p:txBody>
          <a:bodyPr numCol="2">
            <a:normAutofit fontScale="25000" lnSpcReduction="20000"/>
          </a:bodyPr>
          <a:lstStyle/>
          <a:p>
            <a:endParaRPr lang="tr-TR" dirty="0"/>
          </a:p>
          <a:p>
            <a:pPr marL="0" indent="0">
              <a:buNone/>
            </a:pPr>
            <a:r>
              <a:rPr lang="tr-TR" sz="7200" dirty="0"/>
              <a:t>#</a:t>
            </a:r>
            <a:r>
              <a:rPr lang="tr-TR" sz="7200" dirty="0" err="1"/>
              <a:t>include</a:t>
            </a:r>
            <a:r>
              <a:rPr lang="tr-TR" sz="7200" dirty="0"/>
              <a:t> &lt;</a:t>
            </a:r>
            <a:r>
              <a:rPr lang="tr-TR" sz="7200" dirty="0" err="1"/>
              <a:t>iostream</a:t>
            </a:r>
            <a:r>
              <a:rPr lang="tr-TR" sz="7200" dirty="0"/>
              <a:t>&gt;</a:t>
            </a:r>
          </a:p>
          <a:p>
            <a:pPr marL="0" indent="0">
              <a:buNone/>
            </a:pPr>
            <a:r>
              <a:rPr lang="tr-TR" sz="7200" dirty="0" err="1"/>
              <a:t>using</a:t>
            </a:r>
            <a:r>
              <a:rPr lang="tr-TR" sz="7200" dirty="0"/>
              <a:t> </a:t>
            </a:r>
            <a:r>
              <a:rPr lang="tr-TR" sz="7200" dirty="0" err="1"/>
              <a:t>namespace</a:t>
            </a:r>
            <a:r>
              <a:rPr lang="tr-TR" sz="7200" dirty="0"/>
              <a:t> </a:t>
            </a:r>
            <a:r>
              <a:rPr lang="tr-TR" sz="7200" dirty="0" err="1"/>
              <a:t>std</a:t>
            </a:r>
            <a:r>
              <a:rPr lang="tr-TR" sz="7200" dirty="0"/>
              <a:t>;</a:t>
            </a:r>
          </a:p>
          <a:p>
            <a:pPr marL="0" indent="0">
              <a:buNone/>
            </a:pPr>
            <a:r>
              <a:rPr lang="tr-TR" sz="7200" dirty="0" err="1" smtClean="0"/>
              <a:t>class</a:t>
            </a:r>
            <a:r>
              <a:rPr lang="tr-TR" sz="7200" dirty="0" smtClean="0"/>
              <a:t> </a:t>
            </a:r>
            <a:r>
              <a:rPr lang="tr-TR" sz="7200" dirty="0" err="1"/>
              <a:t>classExample</a:t>
            </a:r>
            <a:endParaRPr lang="tr-TR" sz="7200" dirty="0"/>
          </a:p>
          <a:p>
            <a:pPr marL="0" indent="0">
              <a:buNone/>
            </a:pPr>
            <a:r>
              <a:rPr lang="tr-TR" sz="7200" dirty="0"/>
              <a:t>{</a:t>
            </a:r>
          </a:p>
          <a:p>
            <a:pPr marL="0" indent="0">
              <a:buNone/>
            </a:pPr>
            <a:r>
              <a:rPr lang="tr-TR" sz="7200" dirty="0" err="1"/>
              <a:t>public</a:t>
            </a:r>
            <a:r>
              <a:rPr lang="tr-TR" sz="7200" dirty="0"/>
              <a:t>:</a:t>
            </a:r>
          </a:p>
          <a:p>
            <a:pPr marL="0" indent="0">
              <a:buNone/>
            </a:pPr>
            <a:r>
              <a:rPr lang="tr-TR" sz="7200" dirty="0" err="1"/>
              <a:t>void</a:t>
            </a:r>
            <a:r>
              <a:rPr lang="tr-TR" sz="7200" dirty="0"/>
              <a:t> </a:t>
            </a:r>
            <a:r>
              <a:rPr lang="tr-TR" sz="7200" dirty="0" err="1"/>
              <a:t>setX</a:t>
            </a:r>
            <a:r>
              <a:rPr lang="tr-TR" sz="7200" dirty="0"/>
              <a:t>(</a:t>
            </a:r>
            <a:r>
              <a:rPr lang="tr-TR" sz="7200" dirty="0" err="1"/>
              <a:t>int</a:t>
            </a:r>
            <a:r>
              <a:rPr lang="tr-TR" sz="7200" dirty="0"/>
              <a:t> a);</a:t>
            </a:r>
          </a:p>
          <a:p>
            <a:pPr marL="0" indent="0">
              <a:buNone/>
            </a:pPr>
            <a:r>
              <a:rPr lang="tr-TR" sz="7200" dirty="0" err="1" smtClean="0"/>
              <a:t>void</a:t>
            </a:r>
            <a:r>
              <a:rPr lang="tr-TR" sz="7200" dirty="0" smtClean="0"/>
              <a:t> </a:t>
            </a:r>
            <a:r>
              <a:rPr lang="tr-TR" sz="7200" dirty="0" err="1"/>
              <a:t>print</a:t>
            </a:r>
            <a:r>
              <a:rPr lang="tr-TR" sz="7200" dirty="0"/>
              <a:t>() </a:t>
            </a:r>
            <a:r>
              <a:rPr lang="tr-TR" sz="7200" dirty="0" smtClean="0"/>
              <a:t>;</a:t>
            </a:r>
            <a:endParaRPr lang="tr-TR" sz="7200" dirty="0"/>
          </a:p>
          <a:p>
            <a:pPr marL="0" indent="0">
              <a:buNone/>
            </a:pPr>
            <a:r>
              <a:rPr lang="tr-TR" sz="7200" dirty="0" err="1" smtClean="0"/>
              <a:t>private</a:t>
            </a:r>
            <a:r>
              <a:rPr lang="tr-TR" sz="7200" dirty="0"/>
              <a:t>:</a:t>
            </a:r>
          </a:p>
          <a:p>
            <a:pPr marL="0" indent="0">
              <a:buNone/>
            </a:pPr>
            <a:r>
              <a:rPr lang="tr-TR" sz="7200" dirty="0" err="1"/>
              <a:t>int</a:t>
            </a:r>
            <a:r>
              <a:rPr lang="tr-TR" sz="7200" dirty="0"/>
              <a:t> x;</a:t>
            </a:r>
          </a:p>
          <a:p>
            <a:pPr marL="0" indent="0">
              <a:buNone/>
            </a:pPr>
            <a:r>
              <a:rPr lang="tr-TR" sz="7200" dirty="0"/>
              <a:t>};</a:t>
            </a:r>
          </a:p>
          <a:p>
            <a:pPr marL="0" indent="0">
              <a:buNone/>
            </a:pPr>
            <a:endParaRPr lang="tr-TR" sz="7200" dirty="0"/>
          </a:p>
          <a:p>
            <a:pPr marL="0" indent="0">
              <a:buNone/>
            </a:pPr>
            <a:r>
              <a:rPr lang="tr-TR" sz="7200" dirty="0" err="1"/>
              <a:t>void</a:t>
            </a:r>
            <a:r>
              <a:rPr lang="tr-TR" sz="7200" dirty="0"/>
              <a:t> </a:t>
            </a:r>
            <a:r>
              <a:rPr lang="tr-TR" sz="7200" dirty="0" err="1"/>
              <a:t>classExample</a:t>
            </a:r>
            <a:r>
              <a:rPr lang="tr-TR" sz="7200" dirty="0"/>
              <a:t>::</a:t>
            </a:r>
            <a:r>
              <a:rPr lang="tr-TR" sz="7200" dirty="0" err="1"/>
              <a:t>setX</a:t>
            </a:r>
            <a:r>
              <a:rPr lang="tr-TR" sz="7200" dirty="0"/>
              <a:t>(</a:t>
            </a:r>
            <a:r>
              <a:rPr lang="tr-TR" sz="7200" dirty="0" err="1"/>
              <a:t>int</a:t>
            </a:r>
            <a:r>
              <a:rPr lang="tr-TR" sz="7200" dirty="0"/>
              <a:t> a)</a:t>
            </a:r>
          </a:p>
          <a:p>
            <a:pPr marL="0" indent="0">
              <a:buNone/>
            </a:pPr>
            <a:r>
              <a:rPr lang="tr-TR" sz="7200" dirty="0"/>
              <a:t>{</a:t>
            </a:r>
          </a:p>
          <a:p>
            <a:pPr marL="0" indent="0">
              <a:buNone/>
            </a:pPr>
            <a:r>
              <a:rPr lang="tr-TR" sz="7200" dirty="0"/>
              <a:t>x = a;</a:t>
            </a:r>
          </a:p>
          <a:p>
            <a:pPr marL="0" indent="0">
              <a:buNone/>
            </a:pPr>
            <a:r>
              <a:rPr lang="tr-TR" sz="7200" dirty="0"/>
              <a:t>}</a:t>
            </a:r>
          </a:p>
          <a:p>
            <a:pPr marL="0" indent="0">
              <a:buNone/>
            </a:pPr>
            <a:endParaRPr lang="tr-TR" sz="7200" dirty="0" smtClean="0"/>
          </a:p>
          <a:p>
            <a:pPr marL="0" indent="0">
              <a:buNone/>
            </a:pPr>
            <a:endParaRPr lang="tr-TR" sz="7200" dirty="0" smtClean="0"/>
          </a:p>
          <a:p>
            <a:pPr marL="0" indent="0">
              <a:buNone/>
            </a:pPr>
            <a:endParaRPr lang="tr-TR" sz="7200" dirty="0"/>
          </a:p>
          <a:p>
            <a:pPr marL="0" indent="0">
              <a:buNone/>
            </a:pPr>
            <a:endParaRPr lang="tr-TR" sz="7200" dirty="0" smtClean="0"/>
          </a:p>
          <a:p>
            <a:pPr marL="0" indent="0">
              <a:buNone/>
            </a:pPr>
            <a:r>
              <a:rPr lang="tr-TR" sz="7200" dirty="0" err="1" smtClean="0"/>
              <a:t>void</a:t>
            </a:r>
            <a:r>
              <a:rPr lang="tr-TR" sz="7200" dirty="0" smtClean="0"/>
              <a:t> </a:t>
            </a:r>
            <a:r>
              <a:rPr lang="tr-TR" sz="7200" dirty="0" err="1"/>
              <a:t>classExample</a:t>
            </a:r>
            <a:r>
              <a:rPr lang="tr-TR" sz="7200" dirty="0"/>
              <a:t>::</a:t>
            </a:r>
            <a:r>
              <a:rPr lang="tr-TR" sz="7200" dirty="0" err="1"/>
              <a:t>print</a:t>
            </a:r>
            <a:r>
              <a:rPr lang="tr-TR" sz="7200" dirty="0"/>
              <a:t>() </a:t>
            </a:r>
          </a:p>
          <a:p>
            <a:pPr marL="0" indent="0">
              <a:buNone/>
            </a:pPr>
            <a:r>
              <a:rPr lang="tr-TR" sz="7200" dirty="0" smtClean="0"/>
              <a:t>{</a:t>
            </a:r>
            <a:endParaRPr lang="tr-TR" sz="7200" dirty="0"/>
          </a:p>
          <a:p>
            <a:pPr marL="0" indent="0">
              <a:buNone/>
            </a:pPr>
            <a:r>
              <a:rPr lang="tr-TR" sz="7200" dirty="0" err="1"/>
              <a:t>cout</a:t>
            </a:r>
            <a:r>
              <a:rPr lang="tr-TR" sz="7200" dirty="0"/>
              <a:t> &lt;&lt; "x = " &lt;&lt; x &lt;&lt; </a:t>
            </a:r>
            <a:r>
              <a:rPr lang="tr-TR" sz="7200" dirty="0" err="1"/>
              <a:t>endl</a:t>
            </a:r>
            <a:r>
              <a:rPr lang="tr-TR" sz="7200" dirty="0"/>
              <a:t>;</a:t>
            </a:r>
          </a:p>
          <a:p>
            <a:pPr marL="0" indent="0">
              <a:buNone/>
            </a:pPr>
            <a:r>
              <a:rPr lang="tr-TR" sz="7200" dirty="0"/>
              <a:t>}</a:t>
            </a:r>
          </a:p>
          <a:p>
            <a:pPr marL="0" indent="0">
              <a:buNone/>
            </a:pPr>
            <a:r>
              <a:rPr lang="tr-TR" sz="7200" dirty="0" err="1" smtClean="0"/>
              <a:t>int</a:t>
            </a:r>
            <a:r>
              <a:rPr lang="tr-TR" sz="7200" dirty="0" smtClean="0"/>
              <a:t> </a:t>
            </a:r>
            <a:r>
              <a:rPr lang="tr-TR" sz="7200" dirty="0"/>
              <a:t>main()</a:t>
            </a:r>
          </a:p>
          <a:p>
            <a:pPr marL="0" indent="0">
              <a:buNone/>
            </a:pPr>
            <a:r>
              <a:rPr lang="tr-TR" sz="7200" dirty="0"/>
              <a:t>{</a:t>
            </a:r>
          </a:p>
          <a:p>
            <a:pPr marL="0" indent="0">
              <a:buNone/>
            </a:pPr>
            <a:r>
              <a:rPr lang="tr-TR" sz="7200" dirty="0" err="1"/>
              <a:t>classExample</a:t>
            </a:r>
            <a:r>
              <a:rPr lang="tr-TR" sz="7200" dirty="0"/>
              <a:t> *</a:t>
            </a:r>
            <a:r>
              <a:rPr lang="tr-TR" sz="7200" dirty="0" err="1"/>
              <a:t>cExpPtr</a:t>
            </a:r>
            <a:r>
              <a:rPr lang="tr-TR" sz="7200" dirty="0"/>
              <a:t>; //</a:t>
            </a:r>
            <a:r>
              <a:rPr lang="tr-TR" sz="7200" dirty="0" err="1"/>
              <a:t>Line</a:t>
            </a:r>
            <a:r>
              <a:rPr lang="tr-TR" sz="7200" dirty="0"/>
              <a:t> 1</a:t>
            </a:r>
          </a:p>
          <a:p>
            <a:pPr marL="0" indent="0">
              <a:buNone/>
            </a:pPr>
            <a:r>
              <a:rPr lang="tr-TR" sz="7200" dirty="0" err="1"/>
              <a:t>classExample</a:t>
            </a:r>
            <a:r>
              <a:rPr lang="tr-TR" sz="7200" dirty="0"/>
              <a:t> </a:t>
            </a:r>
            <a:r>
              <a:rPr lang="tr-TR" sz="7200" dirty="0" err="1"/>
              <a:t>cExpObject</a:t>
            </a:r>
            <a:r>
              <a:rPr lang="tr-TR" sz="7200" dirty="0"/>
              <a:t>; //</a:t>
            </a:r>
            <a:r>
              <a:rPr lang="tr-TR" sz="7200" dirty="0" err="1"/>
              <a:t>Line</a:t>
            </a:r>
            <a:r>
              <a:rPr lang="tr-TR" sz="7200" dirty="0"/>
              <a:t> 2</a:t>
            </a:r>
          </a:p>
          <a:p>
            <a:pPr marL="0" indent="0">
              <a:buNone/>
            </a:pPr>
            <a:r>
              <a:rPr lang="tr-TR" sz="7200" dirty="0" err="1"/>
              <a:t>cExpPtr</a:t>
            </a:r>
            <a:r>
              <a:rPr lang="tr-TR" sz="7200" dirty="0"/>
              <a:t> = &amp;</a:t>
            </a:r>
            <a:r>
              <a:rPr lang="tr-TR" sz="7200" dirty="0" err="1"/>
              <a:t>cExpObject</a:t>
            </a:r>
            <a:r>
              <a:rPr lang="tr-TR" sz="7200" dirty="0"/>
              <a:t>; //</a:t>
            </a:r>
            <a:r>
              <a:rPr lang="tr-TR" sz="7200" dirty="0" err="1"/>
              <a:t>Line</a:t>
            </a:r>
            <a:r>
              <a:rPr lang="tr-TR" sz="7200" dirty="0"/>
              <a:t> 3</a:t>
            </a:r>
          </a:p>
          <a:p>
            <a:pPr marL="0" indent="0">
              <a:buNone/>
            </a:pPr>
            <a:r>
              <a:rPr lang="tr-TR" sz="7200" dirty="0" err="1"/>
              <a:t>cExpPtr</a:t>
            </a:r>
            <a:r>
              <a:rPr lang="tr-TR" sz="7200" dirty="0"/>
              <a:t>-&gt;</a:t>
            </a:r>
            <a:r>
              <a:rPr lang="tr-TR" sz="7200" dirty="0" err="1"/>
              <a:t>setX</a:t>
            </a:r>
            <a:r>
              <a:rPr lang="tr-TR" sz="7200" dirty="0"/>
              <a:t>(5); //</a:t>
            </a:r>
            <a:r>
              <a:rPr lang="tr-TR" sz="7200" dirty="0" err="1"/>
              <a:t>Line</a:t>
            </a:r>
            <a:r>
              <a:rPr lang="tr-TR" sz="7200" dirty="0"/>
              <a:t> 4</a:t>
            </a:r>
          </a:p>
          <a:p>
            <a:pPr marL="0" indent="0">
              <a:buNone/>
            </a:pPr>
            <a:r>
              <a:rPr lang="tr-TR" sz="7200" dirty="0" err="1"/>
              <a:t>cExpPtr</a:t>
            </a:r>
            <a:r>
              <a:rPr lang="tr-TR" sz="7200" dirty="0"/>
              <a:t>-&gt;</a:t>
            </a:r>
            <a:r>
              <a:rPr lang="tr-TR" sz="7200" dirty="0" err="1"/>
              <a:t>print</a:t>
            </a:r>
            <a:r>
              <a:rPr lang="tr-TR" sz="7200" dirty="0"/>
              <a:t>(); //</a:t>
            </a:r>
            <a:r>
              <a:rPr lang="tr-TR" sz="7200" dirty="0" err="1"/>
              <a:t>Line</a:t>
            </a:r>
            <a:r>
              <a:rPr lang="tr-TR" sz="7200" dirty="0"/>
              <a:t> 5</a:t>
            </a:r>
          </a:p>
          <a:p>
            <a:pPr marL="0" indent="0">
              <a:buNone/>
            </a:pPr>
            <a:endParaRPr lang="tr-TR" sz="7200" dirty="0"/>
          </a:p>
          <a:p>
            <a:pPr marL="0" indent="0">
              <a:buNone/>
            </a:pPr>
            <a:r>
              <a:rPr lang="tr-TR" sz="7200" dirty="0" err="1"/>
              <a:t>getchar</a:t>
            </a:r>
            <a:r>
              <a:rPr lang="tr-TR" sz="7200" dirty="0"/>
              <a:t>();</a:t>
            </a:r>
          </a:p>
          <a:p>
            <a:pPr marL="0" indent="0">
              <a:buNone/>
            </a:pPr>
            <a:r>
              <a:rPr lang="tr-TR" sz="7200" dirty="0" err="1"/>
              <a:t>getchar</a:t>
            </a:r>
            <a:r>
              <a:rPr lang="tr-TR" sz="7200" dirty="0"/>
              <a:t>();</a:t>
            </a:r>
          </a:p>
          <a:p>
            <a:pPr marL="0" indent="0">
              <a:buNone/>
            </a:pPr>
            <a:endParaRPr lang="tr-TR" sz="7200" dirty="0"/>
          </a:p>
          <a:p>
            <a:pPr marL="0" indent="0">
              <a:buNone/>
            </a:pPr>
            <a:r>
              <a:rPr lang="tr-TR" sz="7200" dirty="0" err="1"/>
              <a:t>return</a:t>
            </a:r>
            <a:r>
              <a:rPr lang="tr-TR" sz="7200" dirty="0"/>
              <a:t> 0;</a:t>
            </a:r>
          </a:p>
          <a:p>
            <a:pPr marL="0" indent="0">
              <a:buNone/>
            </a:pPr>
            <a:r>
              <a:rPr lang="tr-TR" sz="7200" dirty="0"/>
              <a:t>}</a:t>
            </a:r>
          </a:p>
          <a:p>
            <a:pPr marL="0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Değişkenler : </a:t>
            </a:r>
            <a:r>
              <a:rPr lang="tr-TR" dirty="0" err="1" smtClean="0">
                <a:solidFill>
                  <a:srgbClr val="00B0F0"/>
                </a:solidFill>
              </a:rPr>
              <a:t>new</a:t>
            </a:r>
            <a:r>
              <a:rPr lang="tr-TR" dirty="0" smtClean="0">
                <a:solidFill>
                  <a:srgbClr val="00B0F0"/>
                </a:solidFill>
              </a:rPr>
              <a:t> </a:t>
            </a:r>
            <a:r>
              <a:rPr lang="tr-TR" dirty="0" err="1" smtClean="0">
                <a:solidFill>
                  <a:srgbClr val="00B0F0"/>
                </a:solidFill>
              </a:rPr>
              <a:t>delete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*p;</a:t>
            </a:r>
          </a:p>
          <a:p>
            <a:pPr marL="0" indent="0">
              <a:buNone/>
            </a:pPr>
            <a:r>
              <a:rPr lang="tr-TR" dirty="0" err="1"/>
              <a:t>char</a:t>
            </a:r>
            <a:r>
              <a:rPr lang="tr-TR" dirty="0"/>
              <a:t> *q;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x</a:t>
            </a:r>
            <a:r>
              <a:rPr lang="tr-TR" dirty="0" smtClean="0"/>
              <a:t>;</a:t>
            </a:r>
          </a:p>
          <a:p>
            <a:pPr marL="0" indent="0">
              <a:buNone/>
            </a:pPr>
            <a:r>
              <a:rPr lang="tr-TR" dirty="0"/>
              <a:t>p = &amp;x;</a:t>
            </a:r>
          </a:p>
          <a:p>
            <a:pPr marL="0" indent="0">
              <a:buNone/>
            </a:pPr>
            <a:r>
              <a:rPr lang="en-US" dirty="0"/>
              <a:t>stores the address of x in p. However, no new memory is allocated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p = </a:t>
            </a:r>
            <a:r>
              <a:rPr lang="tr-TR" b="1" dirty="0" err="1">
                <a:solidFill>
                  <a:srgbClr val="0070C0"/>
                </a:solidFill>
              </a:rPr>
              <a:t>new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 smtClean="0"/>
              <a:t>;</a:t>
            </a:r>
          </a:p>
          <a:p>
            <a:pPr marL="0" indent="0">
              <a:buNone/>
            </a:pPr>
            <a:r>
              <a:rPr lang="tr-TR" dirty="0"/>
              <a:t>q = </a:t>
            </a:r>
            <a:r>
              <a:rPr lang="tr-TR" b="1" dirty="0" err="1">
                <a:solidFill>
                  <a:srgbClr val="0070C0"/>
                </a:solidFill>
              </a:rPr>
              <a:t>new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[16</a:t>
            </a:r>
            <a:r>
              <a:rPr lang="tr-TR" dirty="0" smtClean="0"/>
              <a:t>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754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1419</Words>
  <Application>Microsoft Office PowerPoint</Application>
  <PresentationFormat>Özel</PresentationFormat>
  <Paragraphs>333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Classes, Structs, ve Pointer Değişkenler </vt:lpstr>
      <vt:lpstr>PowerPoint Sunusu</vt:lpstr>
      <vt:lpstr>Dinamik Değişkenler : new delete</vt:lpstr>
      <vt:lpstr>Dinamik Değişkenler : new</vt:lpstr>
      <vt:lpstr>Dinamik Değişkenler : delete</vt:lpstr>
      <vt:lpstr>Pointer İşlemleri</vt:lpstr>
      <vt:lpstr>Dinamik Diziler</vt:lpstr>
      <vt:lpstr>Dinamik Diziler</vt:lpstr>
      <vt:lpstr>Fonksiyonlar ve Pointer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Dilleri-II</dc:title>
  <dc:creator>Mustafa Murat INCEOGLU</dc:creator>
  <cp:lastModifiedBy>CELAL</cp:lastModifiedBy>
  <cp:revision>67</cp:revision>
  <dcterms:created xsi:type="dcterms:W3CDTF">2016-10-06T19:49:15Z</dcterms:created>
  <dcterms:modified xsi:type="dcterms:W3CDTF">2017-10-25T02:42:36Z</dcterms:modified>
</cp:coreProperties>
</file>