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7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-2154" y="-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95449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0407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55149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70401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43862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41531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45825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52677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059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2382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98379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06CB84E-8AAE-4752-B595-D244CD6A8F78}" type="datetimeFigureOut">
              <a:rPr lang="tr-TR" smtClean="0"/>
              <a:pPr/>
              <a:t>10.11.2017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04048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7" y="427898"/>
            <a:ext cx="10515600" cy="576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b="1" dirty="0" err="1" smtClean="0"/>
              <a:t>Shallow</a:t>
            </a:r>
            <a:r>
              <a:rPr lang="tr-TR" sz="4400" b="1" dirty="0" smtClean="0"/>
              <a:t> </a:t>
            </a:r>
            <a:r>
              <a:rPr lang="tr-TR" sz="4400" b="1" dirty="0" err="1" smtClean="0"/>
              <a:t>Copy</a:t>
            </a:r>
            <a:r>
              <a:rPr lang="tr-TR" sz="4400" b="1" dirty="0" smtClean="0"/>
              <a:t> , </a:t>
            </a:r>
            <a:r>
              <a:rPr lang="tr-TR" sz="4400" b="1" dirty="0" err="1" smtClean="0"/>
              <a:t>Deep</a:t>
            </a:r>
            <a:r>
              <a:rPr lang="tr-TR" sz="4400" b="1" dirty="0" smtClean="0"/>
              <a:t> </a:t>
            </a:r>
            <a:r>
              <a:rPr lang="tr-TR" sz="4400" b="1" dirty="0" err="1" smtClean="0"/>
              <a:t>Copy</a:t>
            </a:r>
            <a:r>
              <a:rPr lang="tr-TR" sz="4400" b="1" dirty="0" smtClean="0"/>
              <a:t> </a:t>
            </a:r>
            <a:endParaRPr lang="tr-TR" sz="4400" b="1" dirty="0"/>
          </a:p>
          <a:p>
            <a:r>
              <a:rPr lang="tr-TR" dirty="0" err="1" smtClean="0"/>
              <a:t>int</a:t>
            </a:r>
            <a:r>
              <a:rPr lang="tr-TR" dirty="0" smtClean="0"/>
              <a:t> *</a:t>
            </a:r>
            <a:r>
              <a:rPr lang="tr-TR" dirty="0" err="1" smtClean="0"/>
              <a:t>first</a:t>
            </a:r>
            <a:r>
              <a:rPr lang="tr-TR" dirty="0" smtClean="0"/>
              <a:t>;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*</a:t>
            </a:r>
            <a:r>
              <a:rPr lang="tr-TR" dirty="0" err="1" smtClean="0"/>
              <a:t>second</a:t>
            </a:r>
            <a:r>
              <a:rPr lang="tr-TR" dirty="0" smtClean="0"/>
              <a:t>;</a:t>
            </a:r>
          </a:p>
          <a:p>
            <a:r>
              <a:rPr lang="tr-TR" dirty="0" err="1" smtClean="0"/>
              <a:t>first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[10];</a:t>
            </a:r>
          </a:p>
          <a:p>
            <a:endParaRPr lang="tr-TR" dirty="0" smtClean="0"/>
          </a:p>
          <a:p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None/>
            </a:pPr>
            <a:r>
              <a:rPr lang="tr-TR" dirty="0" err="1" smtClean="0"/>
              <a:t>second</a:t>
            </a:r>
            <a:r>
              <a:rPr lang="tr-TR" dirty="0" smtClean="0"/>
              <a:t> = </a:t>
            </a:r>
            <a:r>
              <a:rPr lang="tr-TR" dirty="0" err="1" smtClean="0"/>
              <a:t>first</a:t>
            </a:r>
            <a:r>
              <a:rPr lang="tr-TR" dirty="0" smtClean="0"/>
              <a:t>;</a:t>
            </a:r>
          </a:p>
          <a:p>
            <a:pPr marL="514350" indent="-514350">
              <a:buNone/>
            </a:pP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165" y="3128963"/>
            <a:ext cx="7093305" cy="110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199" y="5073559"/>
            <a:ext cx="7137898" cy="16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402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7609" y="262210"/>
            <a:ext cx="6629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Dikdörtgen"/>
          <p:cNvSpPr/>
          <p:nvPr/>
        </p:nvSpPr>
        <p:spPr>
          <a:xfrm>
            <a:off x="1349829" y="4242303"/>
            <a:ext cx="10223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inheritance, now you don't implement the same code for walk and talk for each class. You just need to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inherit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them.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Miras Alma (</a:t>
            </a:r>
            <a:r>
              <a:rPr lang="tr-TR" dirty="0" err="1" smtClean="0"/>
              <a:t>inheritance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US" sz="2400" dirty="0" smtClean="0"/>
              <a:t>class Person 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 ... .. ... 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}; </a:t>
            </a:r>
            <a:endParaRPr lang="tr-TR" sz="2400" dirty="0" smtClean="0"/>
          </a:p>
          <a:p>
            <a:pPr>
              <a:buNone/>
            </a:pP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MathsTeacher</a:t>
            </a:r>
            <a:r>
              <a:rPr lang="en-US" sz="2400" dirty="0" smtClean="0"/>
              <a:t> : public Person 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{ 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... .. ...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}; 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class Footballer : public Person 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{ 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.... .. ... </a:t>
            </a:r>
            <a:endParaRPr lang="tr-TR" sz="2400" dirty="0" smtClean="0"/>
          </a:p>
          <a:p>
            <a:pPr>
              <a:buNone/>
            </a:pPr>
            <a:r>
              <a:rPr lang="en-US" sz="2400" dirty="0" smtClean="0"/>
              <a:t>};</a:t>
            </a:r>
            <a:endParaRPr lang="tr-T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33697" y="571591"/>
            <a:ext cx="10515600" cy="584227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Person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smtClean="0"/>
              <a:t>     </a:t>
            </a:r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profession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Person</a:t>
            </a:r>
            <a:r>
              <a:rPr lang="tr-TR" dirty="0" smtClean="0"/>
              <a:t> (){</a:t>
            </a:r>
            <a:r>
              <a:rPr lang="tr-TR" dirty="0" err="1" smtClean="0"/>
              <a:t>profession</a:t>
            </a:r>
            <a:r>
              <a:rPr lang="tr-TR" dirty="0" smtClean="0"/>
              <a:t>="</a:t>
            </a:r>
            <a:r>
              <a:rPr lang="tr-TR" dirty="0" err="1" smtClean="0"/>
              <a:t>unemployed</a:t>
            </a:r>
            <a:r>
              <a:rPr lang="tr-TR" dirty="0" smtClean="0"/>
              <a:t>"; </a:t>
            </a:r>
            <a:r>
              <a:rPr lang="tr-TR" dirty="0" err="1" smtClean="0"/>
              <a:t>age</a:t>
            </a:r>
            <a:r>
              <a:rPr lang="tr-TR" dirty="0" smtClean="0"/>
              <a:t>=16;}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display</a:t>
            </a:r>
            <a:r>
              <a:rPr lang="tr-TR" dirty="0" smtClean="0"/>
              <a:t>()</a:t>
            </a:r>
          </a:p>
          <a:p>
            <a:pPr>
              <a:buNone/>
            </a:pPr>
            <a:r>
              <a:rPr lang="tr-TR" dirty="0" smtClean="0"/>
              <a:t>        {</a:t>
            </a:r>
          </a:p>
          <a:p>
            <a:pPr>
              <a:buNone/>
            </a:pPr>
            <a:r>
              <a:rPr lang="tr-TR" dirty="0" smtClean="0"/>
              <a:t>             </a:t>
            </a:r>
            <a:r>
              <a:rPr lang="tr-TR" dirty="0" err="1" smtClean="0"/>
              <a:t>cout</a:t>
            </a:r>
            <a:r>
              <a:rPr lang="tr-TR" dirty="0" smtClean="0"/>
              <a:t> &lt;&lt; "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profession</a:t>
            </a:r>
            <a:r>
              <a:rPr lang="tr-TR" dirty="0" smtClean="0"/>
              <a:t> is: " &lt;&lt; </a:t>
            </a:r>
            <a:r>
              <a:rPr lang="tr-TR" dirty="0" err="1" smtClean="0"/>
              <a:t>profession</a:t>
            </a:r>
            <a:r>
              <a:rPr lang="tr-TR" dirty="0" smtClean="0"/>
              <a:t> &lt;&lt; 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             </a:t>
            </a:r>
            <a:r>
              <a:rPr lang="tr-TR" dirty="0" err="1" smtClean="0"/>
              <a:t>cout</a:t>
            </a:r>
            <a:r>
              <a:rPr lang="tr-TR" dirty="0" smtClean="0"/>
              <a:t> &lt;&lt; "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is: " &lt;&lt; </a:t>
            </a:r>
            <a:r>
              <a:rPr lang="tr-TR" dirty="0" err="1" smtClean="0"/>
              <a:t>age</a:t>
            </a:r>
            <a:r>
              <a:rPr lang="tr-TR" dirty="0" smtClean="0"/>
              <a:t> &lt;&lt; 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             </a:t>
            </a:r>
            <a:r>
              <a:rPr lang="tr-TR" dirty="0" err="1" smtClean="0"/>
              <a:t>walk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             talk();</a:t>
            </a:r>
          </a:p>
          <a:p>
            <a:pPr>
              <a:buNone/>
            </a:pPr>
            <a:r>
              <a:rPr lang="tr-TR" dirty="0" smtClean="0"/>
              <a:t>        }</a:t>
            </a:r>
          </a:p>
          <a:p>
            <a:pPr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walk</a:t>
            </a:r>
            <a:r>
              <a:rPr lang="tr-TR" dirty="0" smtClean="0"/>
              <a:t>() { </a:t>
            </a:r>
            <a:r>
              <a:rPr lang="tr-TR" dirty="0" err="1" smtClean="0"/>
              <a:t>cout</a:t>
            </a:r>
            <a:r>
              <a:rPr lang="tr-TR" dirty="0" smtClean="0"/>
              <a:t> &lt;&lt; "I can </a:t>
            </a:r>
            <a:r>
              <a:rPr lang="tr-TR" dirty="0" err="1" smtClean="0"/>
              <a:t>walk</a:t>
            </a:r>
            <a:r>
              <a:rPr lang="tr-TR" dirty="0" smtClean="0"/>
              <a:t>." &lt;&lt; </a:t>
            </a:r>
            <a:r>
              <a:rPr lang="tr-TR" dirty="0" err="1" smtClean="0"/>
              <a:t>endl</a:t>
            </a:r>
            <a:r>
              <a:rPr lang="tr-TR" dirty="0" smtClean="0"/>
              <a:t>; }</a:t>
            </a:r>
          </a:p>
          <a:p>
            <a:pPr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void</a:t>
            </a:r>
            <a:r>
              <a:rPr lang="tr-TR" dirty="0" smtClean="0"/>
              <a:t> talk() { </a:t>
            </a:r>
            <a:r>
              <a:rPr lang="tr-TR" dirty="0" err="1" smtClean="0"/>
              <a:t>cout</a:t>
            </a:r>
            <a:r>
              <a:rPr lang="tr-TR" dirty="0" smtClean="0"/>
              <a:t> &lt;&lt; "I can talk." &lt;&lt; </a:t>
            </a:r>
            <a:r>
              <a:rPr lang="tr-TR" dirty="0" err="1" smtClean="0"/>
              <a:t>endl</a:t>
            </a:r>
            <a:r>
              <a:rPr lang="tr-TR" dirty="0" smtClean="0"/>
              <a:t>; }</a:t>
            </a:r>
          </a:p>
          <a:p>
            <a:pPr>
              <a:buNone/>
            </a:pPr>
            <a:r>
              <a:rPr lang="tr-TR" dirty="0" smtClean="0"/>
              <a:t>};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59823" y="519340"/>
            <a:ext cx="6215743" cy="54242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MathsTeacher</a:t>
            </a:r>
            <a:r>
              <a:rPr lang="tr-TR" sz="2000" dirty="0" smtClean="0"/>
              <a:t> : </a:t>
            </a:r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Person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{</a:t>
            </a:r>
          </a:p>
          <a:p>
            <a:pPr>
              <a:buNone/>
            </a:pPr>
            <a:r>
              <a:rPr lang="tr-TR" sz="2000" dirty="0" smtClean="0"/>
              <a:t>    </a:t>
            </a:r>
            <a:r>
              <a:rPr lang="tr-TR" sz="2000" dirty="0" err="1" smtClean="0"/>
              <a:t>public</a:t>
            </a:r>
            <a:r>
              <a:rPr lang="tr-TR" sz="2000" dirty="0" smtClean="0"/>
              <a:t>:</a:t>
            </a:r>
          </a:p>
          <a:p>
            <a:pPr>
              <a:buNone/>
            </a:pPr>
            <a:r>
              <a:rPr lang="tr-TR" sz="2000" dirty="0" smtClean="0"/>
              <a:t>      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teachMaths</a:t>
            </a:r>
            <a:r>
              <a:rPr lang="tr-TR" sz="2000" dirty="0" smtClean="0"/>
              <a:t>() </a:t>
            </a:r>
          </a:p>
          <a:p>
            <a:pPr>
              <a:buNone/>
            </a:pPr>
            <a:r>
              <a:rPr lang="tr-TR" sz="2000" dirty="0" smtClean="0"/>
              <a:t>      { </a:t>
            </a:r>
            <a:r>
              <a:rPr lang="tr-TR" sz="2000" dirty="0" err="1" smtClean="0"/>
              <a:t>cout</a:t>
            </a:r>
            <a:r>
              <a:rPr lang="tr-TR" sz="2000" dirty="0" smtClean="0"/>
              <a:t> &lt;&lt; "I can </a:t>
            </a:r>
            <a:r>
              <a:rPr lang="tr-TR" sz="2000" dirty="0" err="1" smtClean="0"/>
              <a:t>teach</a:t>
            </a:r>
            <a:r>
              <a:rPr lang="tr-TR" sz="2000" dirty="0" smtClean="0"/>
              <a:t> </a:t>
            </a:r>
            <a:r>
              <a:rPr lang="tr-TR" sz="2000" dirty="0" err="1" smtClean="0"/>
              <a:t>Maths</a:t>
            </a:r>
            <a:r>
              <a:rPr lang="tr-TR" sz="2000" dirty="0" smtClean="0"/>
              <a:t>." &lt;&lt; </a:t>
            </a:r>
            <a:r>
              <a:rPr lang="tr-TR" sz="2000" dirty="0" err="1" smtClean="0"/>
              <a:t>endl</a:t>
            </a:r>
            <a:r>
              <a:rPr lang="tr-TR" sz="2000" dirty="0" smtClean="0"/>
              <a:t>; }</a:t>
            </a:r>
          </a:p>
          <a:p>
            <a:pPr>
              <a:buNone/>
            </a:pPr>
            <a:r>
              <a:rPr lang="tr-TR" sz="2000" dirty="0" smtClean="0"/>
              <a:t>};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Footballer</a:t>
            </a:r>
            <a:r>
              <a:rPr lang="tr-TR" sz="2000" dirty="0" smtClean="0"/>
              <a:t> : </a:t>
            </a:r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Person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{</a:t>
            </a:r>
          </a:p>
          <a:p>
            <a:pPr>
              <a:buNone/>
            </a:pPr>
            <a:r>
              <a:rPr lang="tr-TR" sz="2000" dirty="0" smtClean="0"/>
              <a:t>    </a:t>
            </a:r>
            <a:r>
              <a:rPr lang="tr-TR" sz="2000" dirty="0" err="1" smtClean="0"/>
              <a:t>public</a:t>
            </a:r>
            <a:r>
              <a:rPr lang="tr-TR" sz="2000" dirty="0" smtClean="0"/>
              <a:t>:</a:t>
            </a:r>
          </a:p>
          <a:p>
            <a:pPr>
              <a:buNone/>
            </a:pPr>
            <a:r>
              <a:rPr lang="tr-TR" sz="2000" dirty="0" smtClean="0"/>
              <a:t>      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playFootball</a:t>
            </a:r>
            <a:r>
              <a:rPr lang="tr-TR" sz="2000" dirty="0" smtClean="0"/>
              <a:t>() </a:t>
            </a:r>
          </a:p>
          <a:p>
            <a:pPr>
              <a:buNone/>
            </a:pPr>
            <a:r>
              <a:rPr lang="tr-TR" sz="2000" dirty="0" smtClean="0"/>
              <a:t> { </a:t>
            </a:r>
            <a:r>
              <a:rPr lang="tr-TR" sz="2000" dirty="0" err="1" smtClean="0"/>
              <a:t>cout</a:t>
            </a:r>
            <a:r>
              <a:rPr lang="tr-TR" sz="2000" dirty="0" smtClean="0"/>
              <a:t> &lt;&lt; "I can </a:t>
            </a:r>
            <a:r>
              <a:rPr lang="tr-TR" sz="2000" dirty="0" err="1" smtClean="0"/>
              <a:t>play</a:t>
            </a:r>
            <a:r>
              <a:rPr lang="tr-TR" sz="2000" dirty="0" smtClean="0"/>
              <a:t> </a:t>
            </a:r>
            <a:r>
              <a:rPr lang="tr-TR" sz="2000" dirty="0" err="1" smtClean="0"/>
              <a:t>Football</a:t>
            </a:r>
            <a:r>
              <a:rPr lang="tr-TR" sz="2000" dirty="0" smtClean="0"/>
              <a:t>." &lt;&lt; </a:t>
            </a:r>
            <a:r>
              <a:rPr lang="tr-TR" sz="2000" dirty="0" err="1" smtClean="0"/>
              <a:t>endl</a:t>
            </a:r>
            <a:r>
              <a:rPr lang="tr-TR" sz="2000" dirty="0" smtClean="0"/>
              <a:t>; }</a:t>
            </a:r>
          </a:p>
          <a:p>
            <a:pPr>
              <a:buNone/>
            </a:pPr>
            <a:r>
              <a:rPr lang="tr-TR" sz="2000" dirty="0" smtClean="0"/>
              <a:t>};</a:t>
            </a:r>
            <a:endParaRPr lang="tr-TR" sz="2000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5606143" y="445571"/>
            <a:ext cx="8230881" cy="611659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MathsTeacher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profession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"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23;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display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teachMaths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Footballer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footballer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footballer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profession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"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Footballer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footballer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19;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footballer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display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footballer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playFootball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Fonksiyonlar (</a:t>
            </a:r>
            <a:r>
              <a:rPr lang="tr-TR" dirty="0" err="1" smtClean="0"/>
              <a:t>virtual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buNone/>
            </a:pP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baseClass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err="1" smtClean="0"/>
              <a:t>baseClass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u = 0);</a:t>
            </a:r>
          </a:p>
          <a:p>
            <a:pPr>
              <a:buNone/>
            </a:pPr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x;</a:t>
            </a:r>
          </a:p>
          <a:p>
            <a:pPr>
              <a:buNone/>
            </a:pPr>
            <a:r>
              <a:rPr lang="tr-TR" dirty="0" smtClean="0"/>
              <a:t>};</a:t>
            </a:r>
          </a:p>
          <a:p>
            <a:endParaRPr lang="tr-TR" dirty="0" smtClean="0"/>
          </a:p>
          <a:p>
            <a:pPr>
              <a:buNone/>
            </a:pP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derivedClass</a:t>
            </a:r>
            <a:r>
              <a:rPr lang="tr-TR" dirty="0" smtClean="0"/>
              <a:t>: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baseClass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err="1" smtClean="0"/>
              <a:t>derivedClass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u = 0, </a:t>
            </a:r>
            <a:r>
              <a:rPr lang="tr-TR" dirty="0" err="1" smtClean="0"/>
              <a:t>int</a:t>
            </a:r>
            <a:r>
              <a:rPr lang="tr-TR" dirty="0" smtClean="0"/>
              <a:t> v = 0);</a:t>
            </a:r>
          </a:p>
          <a:p>
            <a:pPr>
              <a:buNone/>
            </a:pPr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a;</a:t>
            </a:r>
          </a:p>
          <a:p>
            <a:pPr>
              <a:buNone/>
            </a:pPr>
            <a:r>
              <a:rPr lang="tr-TR" dirty="0" smtClean="0"/>
              <a:t>};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99011" y="571589"/>
            <a:ext cx="10515600" cy="5868399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tr-TR" sz="2200" dirty="0" err="1" smtClean="0"/>
              <a:t>void</a:t>
            </a:r>
            <a:r>
              <a:rPr lang="tr-TR" sz="2200" dirty="0" smtClean="0"/>
              <a:t> </a:t>
            </a:r>
            <a:r>
              <a:rPr lang="tr-TR" sz="2200" dirty="0" err="1" smtClean="0"/>
              <a:t>baseClass</a:t>
            </a:r>
            <a:r>
              <a:rPr lang="tr-TR" sz="2200" dirty="0" smtClean="0"/>
              <a:t>::</a:t>
            </a:r>
            <a:r>
              <a:rPr lang="tr-TR" sz="2200" dirty="0" err="1" smtClean="0"/>
              <a:t>print</a:t>
            </a:r>
            <a:r>
              <a:rPr lang="tr-TR" sz="2200" dirty="0" smtClean="0"/>
              <a:t>()</a:t>
            </a:r>
          </a:p>
          <a:p>
            <a:pPr>
              <a:buNone/>
            </a:pPr>
            <a:r>
              <a:rPr lang="tr-TR" sz="2200" dirty="0" smtClean="0"/>
              <a:t>{</a:t>
            </a:r>
          </a:p>
          <a:p>
            <a:pPr>
              <a:buNone/>
            </a:pPr>
            <a:r>
              <a:rPr lang="tr-TR" sz="2200" dirty="0" err="1" smtClean="0"/>
              <a:t>cout</a:t>
            </a:r>
            <a:r>
              <a:rPr lang="tr-TR" sz="2200" dirty="0" smtClean="0"/>
              <a:t> &lt;&lt; "</a:t>
            </a:r>
            <a:r>
              <a:rPr lang="tr-TR" sz="2200" dirty="0" err="1" smtClean="0"/>
              <a:t>In</a:t>
            </a:r>
            <a:r>
              <a:rPr lang="tr-TR" sz="2200" dirty="0" smtClean="0"/>
              <a:t> </a:t>
            </a:r>
            <a:r>
              <a:rPr lang="tr-TR" sz="2200" dirty="0" err="1" smtClean="0"/>
              <a:t>baseClass</a:t>
            </a:r>
            <a:r>
              <a:rPr lang="tr-TR" sz="2200" dirty="0" smtClean="0"/>
              <a:t> x = " &lt;&lt; x &lt;&lt; </a:t>
            </a:r>
            <a:r>
              <a:rPr lang="tr-TR" sz="2200" dirty="0" err="1" smtClean="0"/>
              <a:t>endl</a:t>
            </a:r>
            <a:r>
              <a:rPr lang="tr-TR" sz="2200" dirty="0" smtClean="0"/>
              <a:t>;</a:t>
            </a:r>
          </a:p>
          <a:p>
            <a:pPr>
              <a:buNone/>
            </a:pPr>
            <a:r>
              <a:rPr lang="tr-TR" sz="2200" dirty="0" smtClean="0"/>
              <a:t>}</a:t>
            </a:r>
          </a:p>
          <a:p>
            <a:pPr>
              <a:buNone/>
            </a:pPr>
            <a:endParaRPr lang="tr-TR" sz="2200" dirty="0" smtClean="0"/>
          </a:p>
          <a:p>
            <a:pPr>
              <a:buNone/>
            </a:pPr>
            <a:r>
              <a:rPr lang="tr-TR" sz="2200" dirty="0" err="1" smtClean="0"/>
              <a:t>baseClass</a:t>
            </a:r>
            <a:r>
              <a:rPr lang="tr-TR" sz="2200" dirty="0" smtClean="0"/>
              <a:t>::</a:t>
            </a:r>
            <a:r>
              <a:rPr lang="tr-TR" sz="2200" dirty="0" err="1" smtClean="0"/>
              <a:t>baseClass</a:t>
            </a:r>
            <a:r>
              <a:rPr lang="tr-TR" sz="2200" dirty="0" smtClean="0"/>
              <a:t>(</a:t>
            </a:r>
            <a:r>
              <a:rPr lang="tr-TR" sz="2200" dirty="0" err="1" smtClean="0"/>
              <a:t>int</a:t>
            </a:r>
            <a:r>
              <a:rPr lang="tr-TR" sz="2200" dirty="0" smtClean="0"/>
              <a:t> u)</a:t>
            </a:r>
          </a:p>
          <a:p>
            <a:pPr>
              <a:buNone/>
            </a:pPr>
            <a:r>
              <a:rPr lang="tr-TR" sz="2200" dirty="0" smtClean="0"/>
              <a:t>{</a:t>
            </a:r>
          </a:p>
          <a:p>
            <a:pPr>
              <a:buNone/>
            </a:pPr>
            <a:r>
              <a:rPr lang="tr-TR" sz="2200" dirty="0" smtClean="0"/>
              <a:t>x = u;</a:t>
            </a:r>
          </a:p>
          <a:p>
            <a:pPr>
              <a:buNone/>
            </a:pPr>
            <a:r>
              <a:rPr lang="tr-TR" sz="2200" dirty="0" smtClean="0"/>
              <a:t>}</a:t>
            </a:r>
          </a:p>
          <a:p>
            <a:pPr>
              <a:buNone/>
            </a:pPr>
            <a:endParaRPr lang="tr-TR" sz="2200" dirty="0" smtClean="0"/>
          </a:p>
          <a:p>
            <a:pPr>
              <a:buNone/>
            </a:pPr>
            <a:r>
              <a:rPr lang="tr-TR" sz="2200" dirty="0" err="1" smtClean="0"/>
              <a:t>void</a:t>
            </a:r>
            <a:r>
              <a:rPr lang="tr-TR" sz="2200" dirty="0" smtClean="0"/>
              <a:t> </a:t>
            </a:r>
            <a:r>
              <a:rPr lang="tr-TR" sz="2200" dirty="0" err="1" smtClean="0"/>
              <a:t>derivedClass</a:t>
            </a:r>
            <a:r>
              <a:rPr lang="tr-TR" sz="2200" dirty="0" smtClean="0"/>
              <a:t>::</a:t>
            </a:r>
            <a:r>
              <a:rPr lang="tr-TR" sz="2200" dirty="0" err="1" smtClean="0"/>
              <a:t>print</a:t>
            </a:r>
            <a:r>
              <a:rPr lang="tr-TR" sz="2200" dirty="0" smtClean="0"/>
              <a:t>()</a:t>
            </a:r>
          </a:p>
          <a:p>
            <a:pPr>
              <a:buNone/>
            </a:pPr>
            <a:r>
              <a:rPr lang="tr-TR" sz="2200" dirty="0" smtClean="0"/>
              <a:t>{</a:t>
            </a:r>
          </a:p>
          <a:p>
            <a:pPr>
              <a:buNone/>
            </a:pPr>
            <a:r>
              <a:rPr lang="tr-TR" sz="2200" dirty="0" err="1" smtClean="0"/>
              <a:t>cout</a:t>
            </a:r>
            <a:r>
              <a:rPr lang="tr-TR" sz="2200" dirty="0" smtClean="0"/>
              <a:t> &lt;&lt; "</a:t>
            </a:r>
            <a:r>
              <a:rPr lang="tr-TR" sz="2200" dirty="0" err="1" smtClean="0"/>
              <a:t>In</a:t>
            </a:r>
            <a:r>
              <a:rPr lang="tr-TR" sz="2200" dirty="0" smtClean="0"/>
              <a:t> </a:t>
            </a:r>
            <a:r>
              <a:rPr lang="tr-TR" sz="2200" dirty="0" err="1" smtClean="0"/>
              <a:t>derivedClass</a:t>
            </a:r>
            <a:r>
              <a:rPr lang="tr-TR" sz="2200" dirty="0" smtClean="0"/>
              <a:t> : ";</a:t>
            </a:r>
          </a:p>
          <a:p>
            <a:pPr>
              <a:buNone/>
            </a:pPr>
            <a:r>
              <a:rPr lang="tr-TR" sz="2200" dirty="0" err="1" smtClean="0"/>
              <a:t>baseClass</a:t>
            </a:r>
            <a:r>
              <a:rPr lang="tr-TR" sz="2200" dirty="0" smtClean="0"/>
              <a:t>::</a:t>
            </a:r>
            <a:r>
              <a:rPr lang="tr-TR" sz="2200" dirty="0" err="1" smtClean="0"/>
              <a:t>print</a:t>
            </a:r>
            <a:r>
              <a:rPr lang="tr-TR" sz="2200" dirty="0" smtClean="0"/>
              <a:t>();</a:t>
            </a:r>
          </a:p>
          <a:p>
            <a:pPr>
              <a:buNone/>
            </a:pPr>
            <a:r>
              <a:rPr lang="tr-TR" sz="2200" dirty="0" err="1" smtClean="0"/>
              <a:t>cout</a:t>
            </a:r>
            <a:r>
              <a:rPr lang="tr-TR" sz="2200" dirty="0" smtClean="0"/>
              <a:t> &lt;&lt; "</a:t>
            </a:r>
            <a:r>
              <a:rPr lang="tr-TR" sz="2200" dirty="0" err="1" smtClean="0"/>
              <a:t>In</a:t>
            </a:r>
            <a:r>
              <a:rPr lang="tr-TR" sz="2200" dirty="0" smtClean="0"/>
              <a:t> </a:t>
            </a:r>
            <a:r>
              <a:rPr lang="tr-TR" sz="2200" dirty="0" err="1" smtClean="0"/>
              <a:t>derivedClass</a:t>
            </a:r>
            <a:r>
              <a:rPr lang="tr-TR" sz="2200" dirty="0" smtClean="0"/>
              <a:t> a = " &lt;&lt; a &lt;&lt; </a:t>
            </a:r>
            <a:r>
              <a:rPr lang="tr-TR" sz="2200" dirty="0" err="1" smtClean="0"/>
              <a:t>endl</a:t>
            </a:r>
            <a:r>
              <a:rPr lang="tr-TR" sz="2200" dirty="0" smtClean="0"/>
              <a:t>;</a:t>
            </a:r>
          </a:p>
          <a:p>
            <a:pPr>
              <a:buNone/>
            </a:pPr>
            <a:r>
              <a:rPr lang="tr-TR" sz="2200" dirty="0" smtClean="0"/>
              <a:t>}</a:t>
            </a:r>
          </a:p>
          <a:p>
            <a:pPr>
              <a:buNone/>
            </a:pPr>
            <a:endParaRPr lang="tr-TR" sz="2200" dirty="0" smtClean="0"/>
          </a:p>
          <a:p>
            <a:pPr>
              <a:buNone/>
            </a:pPr>
            <a:r>
              <a:rPr lang="tr-TR" sz="2200" dirty="0" err="1" smtClean="0"/>
              <a:t>derivedClass</a:t>
            </a:r>
            <a:r>
              <a:rPr lang="tr-TR" sz="2200" dirty="0" smtClean="0"/>
              <a:t>::</a:t>
            </a:r>
            <a:r>
              <a:rPr lang="tr-TR" sz="2200" dirty="0" err="1" smtClean="0"/>
              <a:t>derivedClass</a:t>
            </a:r>
            <a:r>
              <a:rPr lang="tr-TR" sz="2200" dirty="0" smtClean="0"/>
              <a:t>(</a:t>
            </a:r>
            <a:r>
              <a:rPr lang="tr-TR" sz="2200" dirty="0" err="1" smtClean="0"/>
              <a:t>int</a:t>
            </a:r>
            <a:r>
              <a:rPr lang="tr-TR" sz="2200" dirty="0" smtClean="0"/>
              <a:t> u, </a:t>
            </a:r>
            <a:r>
              <a:rPr lang="tr-TR" sz="2200" dirty="0" err="1" smtClean="0"/>
              <a:t>int</a:t>
            </a:r>
            <a:r>
              <a:rPr lang="tr-TR" sz="2200" dirty="0" smtClean="0"/>
              <a:t> v): </a:t>
            </a:r>
            <a:r>
              <a:rPr lang="tr-TR" sz="2200" dirty="0" err="1" smtClean="0"/>
              <a:t>baseClass</a:t>
            </a:r>
            <a:r>
              <a:rPr lang="tr-TR" sz="2200" dirty="0" smtClean="0"/>
              <a:t>(u)</a:t>
            </a:r>
          </a:p>
          <a:p>
            <a:pPr>
              <a:buNone/>
            </a:pPr>
            <a:r>
              <a:rPr lang="tr-TR" sz="2200" dirty="0" smtClean="0"/>
              <a:t>{</a:t>
            </a:r>
          </a:p>
          <a:p>
            <a:pPr>
              <a:buNone/>
            </a:pPr>
            <a:r>
              <a:rPr lang="tr-TR" sz="2200" dirty="0" smtClean="0"/>
              <a:t>a = v;</a:t>
            </a:r>
          </a:p>
          <a:p>
            <a:pPr>
              <a:buNone/>
            </a:pPr>
            <a:r>
              <a:rPr lang="tr-TR" sz="2200" dirty="0" smtClean="0"/>
              <a:t>}</a:t>
            </a:r>
          </a:p>
          <a:p>
            <a:pPr>
              <a:buNone/>
            </a:pPr>
            <a:endParaRPr lang="tr-TR" sz="2200" dirty="0" smtClean="0"/>
          </a:p>
          <a:p>
            <a:pPr>
              <a:buNone/>
            </a:pPr>
            <a:r>
              <a:rPr lang="tr-TR" sz="2200" dirty="0" err="1" smtClean="0"/>
              <a:t>void</a:t>
            </a:r>
            <a:r>
              <a:rPr lang="tr-TR" sz="2200" dirty="0" smtClean="0"/>
              <a:t> </a:t>
            </a:r>
            <a:r>
              <a:rPr lang="tr-TR" sz="2200" dirty="0" err="1" smtClean="0"/>
              <a:t>callPrint</a:t>
            </a:r>
            <a:r>
              <a:rPr lang="tr-TR" sz="2200" dirty="0" smtClean="0"/>
              <a:t>(</a:t>
            </a:r>
            <a:r>
              <a:rPr lang="tr-TR" sz="2200" dirty="0" err="1" smtClean="0"/>
              <a:t>baseClass</a:t>
            </a:r>
            <a:r>
              <a:rPr lang="tr-TR" sz="2200" dirty="0" smtClean="0"/>
              <a:t>&amp; p)</a:t>
            </a:r>
          </a:p>
          <a:p>
            <a:pPr>
              <a:buNone/>
            </a:pPr>
            <a:r>
              <a:rPr lang="tr-TR" sz="2200" dirty="0" smtClean="0"/>
              <a:t>{</a:t>
            </a:r>
          </a:p>
          <a:p>
            <a:pPr>
              <a:buNone/>
            </a:pPr>
            <a:r>
              <a:rPr lang="tr-TR" sz="2200" dirty="0" smtClean="0"/>
              <a:t>p.</a:t>
            </a:r>
            <a:r>
              <a:rPr lang="tr-TR" sz="2200" dirty="0" err="1" smtClean="0"/>
              <a:t>print</a:t>
            </a:r>
            <a:r>
              <a:rPr lang="tr-TR" sz="2200" dirty="0" smtClean="0"/>
              <a:t>();</a:t>
            </a:r>
          </a:p>
          <a:p>
            <a:pPr>
              <a:buNone/>
            </a:pPr>
            <a:r>
              <a:rPr lang="tr-TR" sz="2200" dirty="0" smtClean="0"/>
              <a:t>}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76942" y="558527"/>
            <a:ext cx="11440887" cy="5215255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tr-TR" dirty="0" smtClean="0"/>
              <a:t>	  </a:t>
            </a:r>
            <a:r>
              <a:rPr lang="en-US" dirty="0" err="1" smtClean="0"/>
              <a:t>baseClass</a:t>
            </a:r>
            <a:r>
              <a:rPr lang="en-US" dirty="0" smtClean="0"/>
              <a:t> one(5); //Line 1</a:t>
            </a:r>
          </a:p>
          <a:p>
            <a:pPr marL="514350" indent="-51435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derivedClass</a:t>
            </a:r>
            <a:r>
              <a:rPr lang="en-US" dirty="0" smtClean="0"/>
              <a:t> two(3, 15); //Line 2</a:t>
            </a:r>
            <a:endParaRPr lang="tr-TR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one.print</a:t>
            </a:r>
            <a:r>
              <a:rPr lang="en-US" dirty="0" smtClean="0"/>
              <a:t>(); //Line 3</a:t>
            </a:r>
          </a:p>
          <a:p>
            <a:pPr marL="514350" indent="-51435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two.print</a:t>
            </a:r>
            <a:r>
              <a:rPr lang="en-US" dirty="0" smtClean="0"/>
              <a:t>(); //Line 4</a:t>
            </a:r>
            <a:endParaRPr lang="tr-TR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"*** Calling the function "&lt;&lt; "</a:t>
            </a:r>
            <a:r>
              <a:rPr lang="en-US" dirty="0" err="1" smtClean="0"/>
              <a:t>callPrint</a:t>
            </a:r>
            <a:r>
              <a:rPr lang="en-US" dirty="0" smtClean="0"/>
              <a:t> ***" &lt;&lt; </a:t>
            </a:r>
            <a:r>
              <a:rPr lang="en-US" dirty="0" err="1" smtClean="0"/>
              <a:t>endl</a:t>
            </a:r>
            <a:r>
              <a:rPr lang="en-US" dirty="0" smtClean="0"/>
              <a:t>; //Line 5</a:t>
            </a:r>
            <a:endParaRPr lang="tr-TR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callPrint</a:t>
            </a:r>
            <a:r>
              <a:rPr lang="en-US" dirty="0" smtClean="0"/>
              <a:t>(one); //Line 6</a:t>
            </a:r>
          </a:p>
          <a:p>
            <a:pPr marL="514350" indent="-51435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callPrint</a:t>
            </a:r>
            <a:r>
              <a:rPr lang="en-US" dirty="0" smtClean="0"/>
              <a:t>(two); //Line 7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Fonksiyonlar (</a:t>
            </a:r>
            <a:r>
              <a:rPr lang="tr-TR" dirty="0" err="1" smtClean="0"/>
              <a:t>virtual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baseClass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virtual</a:t>
            </a:r>
            <a:r>
              <a:rPr lang="en-US" dirty="0" smtClean="0"/>
              <a:t> void print(); </a:t>
            </a:r>
            <a:r>
              <a:rPr lang="tr-TR" dirty="0" smtClean="0"/>
              <a:t> </a:t>
            </a:r>
            <a:r>
              <a:rPr lang="en-US" dirty="0" smtClean="0"/>
              <a:t>//virtual function</a:t>
            </a:r>
          </a:p>
          <a:p>
            <a:pPr>
              <a:buNone/>
            </a:pPr>
            <a:r>
              <a:rPr lang="tr-TR" dirty="0" err="1" smtClean="0"/>
              <a:t>baseClass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u = 0);</a:t>
            </a:r>
          </a:p>
          <a:p>
            <a:pPr>
              <a:buNone/>
            </a:pPr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x;</a:t>
            </a:r>
          </a:p>
          <a:p>
            <a:pPr>
              <a:buNone/>
            </a:pPr>
            <a:r>
              <a:rPr lang="tr-TR" dirty="0" smtClean="0"/>
              <a:t>};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68383" y="532403"/>
            <a:ext cx="10515600" cy="4995186"/>
          </a:xfrm>
        </p:spPr>
        <p:txBody>
          <a:bodyPr numCol="2">
            <a:normAutofit fontScale="85000" lnSpcReduction="20000"/>
          </a:bodyPr>
          <a:lstStyle/>
          <a:p>
            <a:pPr marL="514350" indent="-514350">
              <a:buNone/>
            </a:pPr>
            <a:r>
              <a:rPr lang="tr-TR" dirty="0" smtClean="0"/>
              <a:t>sekil sınıf</a:t>
            </a:r>
          </a:p>
          <a:p>
            <a:pPr marL="514350" indent="-514350">
              <a:buNone/>
            </a:pPr>
            <a:r>
              <a:rPr lang="tr-TR" dirty="0" smtClean="0"/>
              <a:t>iki </a:t>
            </a:r>
            <a:r>
              <a:rPr lang="tr-TR" dirty="0" err="1" smtClean="0"/>
              <a:t>degisken</a:t>
            </a:r>
            <a:endParaRPr lang="tr-TR" dirty="0" smtClean="0"/>
          </a:p>
          <a:p>
            <a:pPr marL="514350" indent="-514350">
              <a:buNone/>
            </a:pPr>
            <a:r>
              <a:rPr lang="tr-TR" dirty="0" err="1" smtClean="0"/>
              <a:t>degisken</a:t>
            </a:r>
            <a:r>
              <a:rPr lang="tr-TR" dirty="0" smtClean="0"/>
              <a:t> </a:t>
            </a:r>
            <a:r>
              <a:rPr lang="tr-TR" dirty="0" err="1" smtClean="0"/>
              <a:t>setleme</a:t>
            </a:r>
            <a:r>
              <a:rPr lang="tr-TR" dirty="0" smtClean="0"/>
              <a:t> fonksiyonu</a:t>
            </a:r>
          </a:p>
          <a:p>
            <a:pPr marL="514350" indent="-514350">
              <a:buNone/>
            </a:pPr>
            <a:r>
              <a:rPr lang="tr-TR" dirty="0" smtClean="0"/>
              <a:t>alan hesaplama fonksiyonu</a:t>
            </a:r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r>
              <a:rPr lang="tr-TR" dirty="0" err="1" smtClean="0"/>
              <a:t>Ucgen</a:t>
            </a:r>
            <a:r>
              <a:rPr lang="tr-TR" dirty="0" smtClean="0"/>
              <a:t> sınıfı : sekil sınıfından miras alacak</a:t>
            </a:r>
          </a:p>
          <a:p>
            <a:pPr marL="514350" indent="-514350">
              <a:buNone/>
            </a:pPr>
            <a:r>
              <a:rPr lang="tr-TR" dirty="0" err="1" smtClean="0"/>
              <a:t>Alanhesaplama</a:t>
            </a:r>
            <a:endParaRPr lang="tr-TR" dirty="0" smtClean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endParaRPr lang="tr-TR" dirty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r>
              <a:rPr lang="tr-TR" dirty="0" smtClean="0"/>
              <a:t>Kare </a:t>
            </a:r>
            <a:r>
              <a:rPr lang="tr-TR" dirty="0"/>
              <a:t>sınıfı </a:t>
            </a:r>
            <a:r>
              <a:rPr lang="tr-TR" dirty="0" smtClean="0"/>
              <a:t>: sekil </a:t>
            </a:r>
            <a:r>
              <a:rPr lang="tr-TR" dirty="0"/>
              <a:t>sınıfından miras alacak</a:t>
            </a:r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r>
              <a:rPr lang="tr-TR" dirty="0" err="1" smtClean="0"/>
              <a:t>alanhesaplama</a:t>
            </a:r>
            <a:endParaRPr lang="tr-TR" dirty="0" smtClean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r>
              <a:rPr lang="tr-TR" dirty="0" err="1" smtClean="0"/>
              <a:t>Main</a:t>
            </a:r>
            <a:endParaRPr lang="tr-TR" dirty="0" smtClean="0"/>
          </a:p>
          <a:p>
            <a:pPr marL="514350" indent="-514350">
              <a:buNone/>
            </a:pPr>
            <a:r>
              <a:rPr lang="tr-TR" dirty="0" smtClean="0"/>
              <a:t>Sekil sınıf </a:t>
            </a:r>
            <a:r>
              <a:rPr lang="tr-TR" dirty="0" err="1" smtClean="0"/>
              <a:t>pointer</a:t>
            </a:r>
            <a:endParaRPr lang="tr-TR" dirty="0" smtClean="0"/>
          </a:p>
          <a:p>
            <a:pPr marL="514350" indent="-514350">
              <a:buNone/>
            </a:pPr>
            <a:r>
              <a:rPr lang="tr-TR" dirty="0" err="1" smtClean="0"/>
              <a:t>Ucgen</a:t>
            </a:r>
            <a:r>
              <a:rPr lang="tr-TR" dirty="0" smtClean="0"/>
              <a:t> nesne</a:t>
            </a:r>
          </a:p>
          <a:p>
            <a:pPr marL="514350" indent="-514350">
              <a:buNone/>
            </a:pPr>
            <a:r>
              <a:rPr lang="tr-TR" dirty="0" smtClean="0"/>
              <a:t>Kare nesne</a:t>
            </a:r>
          </a:p>
          <a:p>
            <a:pPr marL="514350" indent="-514350">
              <a:buNone/>
            </a:pPr>
            <a:r>
              <a:rPr lang="tr-TR" dirty="0" err="1" smtClean="0"/>
              <a:t>Pointer</a:t>
            </a:r>
            <a:r>
              <a:rPr lang="tr-TR" dirty="0" smtClean="0"/>
              <a:t>=</a:t>
            </a:r>
            <a:r>
              <a:rPr lang="tr-TR" dirty="0" err="1" smtClean="0"/>
              <a:t>ucgen</a:t>
            </a:r>
            <a:r>
              <a:rPr lang="tr-TR" dirty="0" smtClean="0"/>
              <a:t> nesne</a:t>
            </a:r>
          </a:p>
          <a:p>
            <a:pPr marL="514350" indent="-514350">
              <a:buNone/>
            </a:pPr>
            <a:r>
              <a:rPr lang="tr-TR" dirty="0" err="1" smtClean="0"/>
              <a:t>Ucgenalan</a:t>
            </a:r>
            <a:r>
              <a:rPr lang="tr-TR" dirty="0" smtClean="0"/>
              <a:t> hesaplama</a:t>
            </a:r>
          </a:p>
          <a:p>
            <a:pPr marL="514350" indent="-514350">
              <a:buNone/>
            </a:pPr>
            <a:r>
              <a:rPr lang="tr-TR" dirty="0" err="1" smtClean="0"/>
              <a:t>Pointer</a:t>
            </a:r>
            <a:r>
              <a:rPr lang="tr-TR" dirty="0" smtClean="0"/>
              <a:t>=kare nesne</a:t>
            </a:r>
          </a:p>
          <a:p>
            <a:pPr marL="514350" indent="-514350">
              <a:buNone/>
            </a:pPr>
            <a:r>
              <a:rPr lang="tr-TR" dirty="0" err="1" smtClean="0"/>
              <a:t>Karealan</a:t>
            </a:r>
            <a:r>
              <a:rPr lang="tr-TR" dirty="0" smtClean="0"/>
              <a:t> hesaplama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06395" y="664090"/>
            <a:ext cx="10515600" cy="5555478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tr-TR" dirty="0" smtClean="0"/>
              <a:t>Sınıf X</a:t>
            </a:r>
          </a:p>
          <a:p>
            <a:pPr>
              <a:buNone/>
            </a:pPr>
            <a:r>
              <a:rPr lang="tr-TR" dirty="0" smtClean="0"/>
              <a:t>2 </a:t>
            </a:r>
            <a:r>
              <a:rPr lang="tr-TR" dirty="0" err="1" smtClean="0"/>
              <a:t>degisken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Kullanıcıdan </a:t>
            </a:r>
            <a:r>
              <a:rPr lang="tr-TR" dirty="0" err="1" smtClean="0"/>
              <a:t>degisken</a:t>
            </a:r>
            <a:r>
              <a:rPr lang="tr-TR" dirty="0" smtClean="0"/>
              <a:t> alma</a:t>
            </a:r>
          </a:p>
          <a:p>
            <a:pPr>
              <a:buNone/>
            </a:pPr>
            <a:r>
              <a:rPr lang="tr-TR" dirty="0" err="1" smtClean="0"/>
              <a:t>Degiskenleri</a:t>
            </a:r>
            <a:r>
              <a:rPr lang="tr-TR" dirty="0" smtClean="0"/>
              <a:t> ekrana yazdırma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Sınıf Y : </a:t>
            </a:r>
            <a:r>
              <a:rPr lang="tr-TR" dirty="0" err="1" smtClean="0"/>
              <a:t>X’ten</a:t>
            </a:r>
            <a:r>
              <a:rPr lang="tr-TR" dirty="0" smtClean="0"/>
              <a:t> miras alacak</a:t>
            </a:r>
          </a:p>
          <a:p>
            <a:pPr>
              <a:buNone/>
            </a:pPr>
            <a:r>
              <a:rPr lang="tr-TR" dirty="0" err="1" smtClean="0"/>
              <a:t>Degisken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Degiskeni</a:t>
            </a:r>
            <a:r>
              <a:rPr lang="tr-TR" dirty="0" smtClean="0"/>
              <a:t> </a:t>
            </a:r>
            <a:r>
              <a:rPr lang="tr-TR" dirty="0" err="1" smtClean="0"/>
              <a:t>donduren</a:t>
            </a:r>
            <a:r>
              <a:rPr lang="tr-TR" dirty="0" smtClean="0"/>
              <a:t> </a:t>
            </a:r>
            <a:r>
              <a:rPr lang="tr-TR" dirty="0" err="1" smtClean="0"/>
              <a:t>fonk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Degiskene</a:t>
            </a:r>
            <a:r>
              <a:rPr lang="tr-TR" dirty="0" smtClean="0"/>
              <a:t> miras alınan </a:t>
            </a:r>
            <a:r>
              <a:rPr lang="tr-TR" dirty="0" err="1" smtClean="0"/>
              <a:t>degiskenlerin</a:t>
            </a:r>
            <a:r>
              <a:rPr lang="tr-TR" dirty="0" smtClean="0"/>
              <a:t> </a:t>
            </a:r>
            <a:r>
              <a:rPr lang="tr-TR" dirty="0" err="1" smtClean="0"/>
              <a:t>carpımını</a:t>
            </a:r>
            <a:r>
              <a:rPr lang="tr-TR" dirty="0" smtClean="0"/>
              <a:t> atama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Sınıf Z: </a:t>
            </a:r>
            <a:r>
              <a:rPr lang="tr-TR" dirty="0" err="1" smtClean="0"/>
              <a:t>Y’den</a:t>
            </a:r>
            <a:r>
              <a:rPr lang="tr-TR" dirty="0" smtClean="0"/>
              <a:t> miras alacak</a:t>
            </a:r>
          </a:p>
          <a:p>
            <a:pPr>
              <a:buNone/>
            </a:pPr>
            <a:r>
              <a:rPr lang="tr-TR" dirty="0" err="1" smtClean="0"/>
              <a:t>Xsınıfının</a:t>
            </a:r>
            <a:r>
              <a:rPr lang="tr-TR" dirty="0" smtClean="0"/>
              <a:t> iki </a:t>
            </a:r>
            <a:r>
              <a:rPr lang="tr-TR" dirty="0" err="1" smtClean="0"/>
              <a:t>degiskenine</a:t>
            </a:r>
            <a:r>
              <a:rPr lang="tr-TR" dirty="0" smtClean="0"/>
              <a:t> </a:t>
            </a:r>
            <a:r>
              <a:rPr lang="tr-TR" dirty="0" err="1" smtClean="0"/>
              <a:t>deger</a:t>
            </a:r>
            <a:r>
              <a:rPr lang="tr-TR" dirty="0" smtClean="0"/>
              <a:t> </a:t>
            </a:r>
            <a:r>
              <a:rPr lang="tr-TR" dirty="0" err="1" smtClean="0"/>
              <a:t>setlemesi</a:t>
            </a:r>
            <a:r>
              <a:rPr lang="tr-TR" dirty="0" smtClean="0"/>
              <a:t> yapacak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68383" y="519339"/>
            <a:ext cx="10515600" cy="1962604"/>
          </a:xfrm>
        </p:spPr>
        <p:txBody>
          <a:bodyPr/>
          <a:lstStyle/>
          <a:p>
            <a:r>
              <a:rPr lang="tr-TR" dirty="0" err="1" smtClean="0"/>
              <a:t>delete</a:t>
            </a:r>
            <a:r>
              <a:rPr lang="tr-TR" dirty="0" smtClean="0"/>
              <a:t> [] </a:t>
            </a:r>
            <a:r>
              <a:rPr lang="tr-TR" dirty="0" err="1" smtClean="0"/>
              <a:t>second</a:t>
            </a:r>
            <a:r>
              <a:rPr lang="tr-TR" dirty="0" smtClean="0"/>
              <a:t>;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857" y="1257657"/>
            <a:ext cx="1730285" cy="108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Dikdörtgen"/>
          <p:cNvSpPr/>
          <p:nvPr/>
        </p:nvSpPr>
        <p:spPr>
          <a:xfrm>
            <a:off x="905691" y="275832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[10];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j = 0; j &lt; 10; j++)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[j] =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[j];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084" y="4570231"/>
            <a:ext cx="5916408" cy="120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6174" y="615837"/>
            <a:ext cx="6277124" cy="223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8100" y="3309257"/>
            <a:ext cx="7205302" cy="194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Copy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When declaring a class object, you can initialize it by using the value of</a:t>
            </a:r>
            <a:r>
              <a:rPr lang="tr-TR" dirty="0" smtClean="0"/>
              <a:t> </a:t>
            </a:r>
            <a:r>
              <a:rPr lang="en-US" dirty="0" smtClean="0"/>
              <a:t>an existing object</a:t>
            </a:r>
            <a:r>
              <a:rPr lang="tr-TR" dirty="0" smtClean="0"/>
              <a:t> </a:t>
            </a:r>
            <a:r>
              <a:rPr lang="en-US" dirty="0" smtClean="0"/>
              <a:t>of the same type. For example, consider the following statement:</a:t>
            </a:r>
          </a:p>
          <a:p>
            <a:pPr algn="just">
              <a:buNone/>
            </a:pPr>
            <a:r>
              <a:rPr lang="tr-TR" dirty="0" err="1" smtClean="0"/>
              <a:t>pointerDataClass</a:t>
            </a:r>
            <a:r>
              <a:rPr lang="tr-TR" dirty="0" smtClean="0"/>
              <a:t>  </a:t>
            </a:r>
            <a:r>
              <a:rPr lang="tr-TR" dirty="0" err="1" smtClean="0"/>
              <a:t>objectThree</a:t>
            </a:r>
            <a:r>
              <a:rPr lang="tr-TR" dirty="0" smtClean="0"/>
              <a:t>(</a:t>
            </a:r>
            <a:r>
              <a:rPr lang="tr-TR" dirty="0" err="1" smtClean="0"/>
              <a:t>objectOne</a:t>
            </a:r>
            <a:r>
              <a:rPr lang="tr-TR" dirty="0" smtClean="0"/>
              <a:t>);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828" y="3712982"/>
            <a:ext cx="6089469" cy="219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46760" y="310334"/>
            <a:ext cx="10515600" cy="579002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tr-TR" sz="3400" dirty="0" smtClean="0"/>
              <a:t>W</a:t>
            </a:r>
            <a:r>
              <a:rPr lang="en-US" sz="3400" dirty="0" err="1" smtClean="0"/>
              <a:t>henever</a:t>
            </a:r>
            <a:r>
              <a:rPr lang="en-US" sz="3400" dirty="0" smtClean="0"/>
              <a:t> the copy constructor needs to be executed, the system would</a:t>
            </a:r>
            <a:r>
              <a:rPr lang="tr-TR" sz="3400" dirty="0" smtClean="0"/>
              <a:t> </a:t>
            </a:r>
            <a:r>
              <a:rPr lang="en-US" sz="3400" dirty="0" smtClean="0"/>
              <a:t>execute the definition provided by us, not the one provided by the compiler. Therefore, for the</a:t>
            </a:r>
            <a:r>
              <a:rPr lang="tr-TR" sz="3400" dirty="0" smtClean="0"/>
              <a:t> </a:t>
            </a:r>
            <a:r>
              <a:rPr lang="en-US" sz="3400" dirty="0" smtClean="0"/>
              <a:t>class </a:t>
            </a:r>
            <a:r>
              <a:rPr lang="en-US" sz="3400" dirty="0" err="1" smtClean="0"/>
              <a:t>pointerDataClass</a:t>
            </a:r>
            <a:r>
              <a:rPr lang="en-US" sz="3400" dirty="0" smtClean="0"/>
              <a:t>, we can overcome this shallow copying problem by </a:t>
            </a:r>
            <a:r>
              <a:rPr lang="tr-TR" sz="3400" dirty="0" smtClean="0"/>
              <a:t>in</a:t>
            </a:r>
            <a:r>
              <a:rPr lang="en-US" sz="3400" dirty="0" err="1" smtClean="0"/>
              <a:t>cluding</a:t>
            </a:r>
            <a:r>
              <a:rPr lang="tr-TR" sz="3400" dirty="0" smtClean="0"/>
              <a:t> </a:t>
            </a:r>
            <a:r>
              <a:rPr lang="en-US" sz="3400" dirty="0" smtClean="0"/>
              <a:t>the copy constructor in the class</a:t>
            </a:r>
            <a:endParaRPr lang="tr-TR" sz="3400" dirty="0" smtClean="0"/>
          </a:p>
          <a:p>
            <a:pPr algn="just">
              <a:buFont typeface="Wingdings" pitchFamily="2" charset="2"/>
              <a:buChar char="Ø"/>
            </a:pPr>
            <a:endParaRPr lang="tr-TR" sz="3400" dirty="0" smtClean="0"/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400" dirty="0" smtClean="0"/>
              <a:t>When the function </a:t>
            </a:r>
            <a:r>
              <a:rPr lang="en-US" sz="3400" dirty="0" err="1" smtClean="0"/>
              <a:t>destroyList</a:t>
            </a:r>
            <a:r>
              <a:rPr lang="en-US" sz="3400" dirty="0" smtClean="0"/>
              <a:t> exits, the formal parameter </a:t>
            </a:r>
            <a:r>
              <a:rPr lang="en-US" sz="3400" dirty="0" err="1" smtClean="0"/>
              <a:t>paramObject</a:t>
            </a:r>
            <a:r>
              <a:rPr lang="en-US" sz="3400" dirty="0" smtClean="0"/>
              <a:t> goes</a:t>
            </a:r>
            <a:r>
              <a:rPr lang="tr-TR" sz="3400" dirty="0" smtClean="0"/>
              <a:t> </a:t>
            </a:r>
            <a:r>
              <a:rPr lang="en-US" sz="3400" dirty="0" smtClean="0"/>
              <a:t>out of scope, and the destructor for the object </a:t>
            </a:r>
            <a:r>
              <a:rPr lang="en-US" sz="3400" dirty="0" err="1" smtClean="0"/>
              <a:t>paramObject</a:t>
            </a:r>
            <a:r>
              <a:rPr lang="en-US" sz="3400" dirty="0" smtClean="0"/>
              <a:t> </a:t>
            </a:r>
            <a:r>
              <a:rPr lang="en-US" sz="3400" dirty="0" err="1" smtClean="0"/>
              <a:t>deallocates</a:t>
            </a:r>
            <a:r>
              <a:rPr lang="en-US" sz="3400" dirty="0" smtClean="0"/>
              <a:t> the memory space</a:t>
            </a:r>
            <a:r>
              <a:rPr lang="tr-TR" sz="3400" dirty="0" smtClean="0"/>
              <a:t> </a:t>
            </a:r>
            <a:r>
              <a:rPr lang="en-US" sz="3400" dirty="0" smtClean="0"/>
              <a:t>pointed to by </a:t>
            </a:r>
            <a:r>
              <a:rPr lang="en-US" sz="3400" dirty="0" err="1" smtClean="0"/>
              <a:t>paramObject.p</a:t>
            </a:r>
            <a:r>
              <a:rPr lang="en-US" sz="3400" dirty="0" smtClean="0"/>
              <a:t>. However, this </a:t>
            </a:r>
            <a:r>
              <a:rPr lang="en-US" sz="3400" dirty="0" err="1" smtClean="0"/>
              <a:t>deallocation</a:t>
            </a:r>
            <a:r>
              <a:rPr lang="en-US" sz="3400" dirty="0" smtClean="0"/>
              <a:t> has no effect on </a:t>
            </a:r>
            <a:r>
              <a:rPr lang="en-US" sz="3400" dirty="0" err="1" smtClean="0"/>
              <a:t>objectOne</a:t>
            </a:r>
            <a:r>
              <a:rPr lang="en-US" sz="3400" dirty="0" smtClean="0"/>
              <a:t>.</a:t>
            </a:r>
            <a:endParaRPr lang="tr-TR" sz="3400" dirty="0" smtClean="0"/>
          </a:p>
          <a:p>
            <a:pPr algn="just">
              <a:buNone/>
            </a:pPr>
            <a:endParaRPr lang="tr-TR" sz="3400" dirty="0" smtClean="0"/>
          </a:p>
          <a:p>
            <a:pPr algn="just">
              <a:buNone/>
            </a:pPr>
            <a:endParaRPr lang="tr-TR" sz="3400" dirty="0" smtClean="0"/>
          </a:p>
          <a:p>
            <a:pPr algn="just">
              <a:buNone/>
            </a:pPr>
            <a:r>
              <a:rPr lang="tr-TR" sz="3400" dirty="0" err="1" smtClean="0"/>
              <a:t>className</a:t>
            </a:r>
            <a:r>
              <a:rPr lang="tr-TR" sz="3400" dirty="0" smtClean="0"/>
              <a:t>(</a:t>
            </a:r>
            <a:r>
              <a:rPr lang="tr-TR" sz="3400" dirty="0" err="1" smtClean="0"/>
              <a:t>const</a:t>
            </a:r>
            <a:r>
              <a:rPr lang="tr-TR" sz="3400" dirty="0" smtClean="0"/>
              <a:t> </a:t>
            </a:r>
            <a:r>
              <a:rPr lang="tr-TR" sz="3400" dirty="0" err="1" smtClean="0"/>
              <a:t>className</a:t>
            </a:r>
            <a:r>
              <a:rPr lang="tr-TR" sz="3400" dirty="0" smtClean="0"/>
              <a:t>&amp;  </a:t>
            </a:r>
            <a:r>
              <a:rPr lang="tr-TR" sz="3400" dirty="0" err="1" smtClean="0"/>
              <a:t>otherObject</a:t>
            </a:r>
            <a:r>
              <a:rPr lang="tr-TR" sz="3400" dirty="0" smtClean="0"/>
              <a:t>);</a:t>
            </a:r>
          </a:p>
          <a:p>
            <a:pPr algn="just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99011" y="297270"/>
            <a:ext cx="10515600" cy="656073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inherit"/>
              </a:rPr>
              <a:t>class </a:t>
            </a:r>
            <a:r>
              <a:rPr lang="en-US" sz="2400" dirty="0" err="1" smtClean="0">
                <a:latin typeface="inherit"/>
              </a:rPr>
              <a:t>cl</a:t>
            </a:r>
            <a:endParaRPr lang="en-US" sz="2400" dirty="0" smtClean="0">
              <a:latin typeface="inherit"/>
            </a:endParaRPr>
          </a:p>
          <a:p>
            <a:pPr>
              <a:buNone/>
            </a:pPr>
            <a:r>
              <a:rPr lang="en-US" sz="2400" dirty="0" smtClean="0">
                <a:latin typeface="inherit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inherit"/>
              </a:rPr>
              <a:t>public:</a:t>
            </a:r>
          </a:p>
          <a:p>
            <a:pPr>
              <a:buNone/>
            </a:pPr>
            <a:r>
              <a:rPr lang="en-US" sz="2400" dirty="0" smtClean="0">
                <a:latin typeface="inherit"/>
              </a:rPr>
              <a:t>char* stored;</a:t>
            </a:r>
          </a:p>
          <a:p>
            <a:pPr>
              <a:buNone/>
            </a:pPr>
            <a:r>
              <a:rPr lang="en-US" sz="2400" dirty="0" err="1" smtClean="0">
                <a:latin typeface="inherit"/>
              </a:rPr>
              <a:t>cl</a:t>
            </a:r>
            <a:r>
              <a:rPr lang="en-US" sz="2400" dirty="0" smtClean="0">
                <a:latin typeface="inherit"/>
              </a:rPr>
              <a:t>(char* </a:t>
            </a:r>
            <a:r>
              <a:rPr lang="en-US" sz="2400" dirty="0" err="1" smtClean="0">
                <a:latin typeface="inherit"/>
              </a:rPr>
              <a:t>str</a:t>
            </a:r>
            <a:r>
              <a:rPr lang="en-US" sz="2400" dirty="0" smtClean="0">
                <a:latin typeface="inherit"/>
              </a:rPr>
              <a:t> );</a:t>
            </a:r>
          </a:p>
          <a:p>
            <a:pPr>
              <a:buNone/>
            </a:pPr>
            <a:r>
              <a:rPr lang="en-US" sz="2400" dirty="0" err="1" smtClean="0">
                <a:latin typeface="inherit"/>
              </a:rPr>
              <a:t>cl</a:t>
            </a:r>
            <a:r>
              <a:rPr lang="en-US" sz="2400" dirty="0" smtClean="0">
                <a:latin typeface="inherit"/>
              </a:rPr>
              <a:t>(</a:t>
            </a:r>
            <a:r>
              <a:rPr lang="en-US" sz="2400" dirty="0" err="1" smtClean="0">
                <a:latin typeface="inherit"/>
              </a:rPr>
              <a:t>cl</a:t>
            </a:r>
            <a:r>
              <a:rPr lang="en-US" sz="2400" dirty="0" smtClean="0">
                <a:latin typeface="inherit"/>
              </a:rPr>
              <a:t>&amp; another );</a:t>
            </a:r>
          </a:p>
          <a:p>
            <a:pPr>
              <a:buNone/>
            </a:pPr>
            <a:r>
              <a:rPr lang="en-US" sz="2400" dirty="0" smtClean="0">
                <a:latin typeface="inherit"/>
              </a:rPr>
              <a:t>~</a:t>
            </a:r>
            <a:r>
              <a:rPr lang="en-US" sz="2400" dirty="0" err="1" smtClean="0">
                <a:latin typeface="inherit"/>
              </a:rPr>
              <a:t>cl</a:t>
            </a:r>
            <a:r>
              <a:rPr lang="en-US" sz="2400" dirty="0" smtClean="0">
                <a:latin typeface="inherit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inherit"/>
              </a:rPr>
              <a:t>};</a:t>
            </a:r>
            <a:endParaRPr lang="tr-TR" sz="2400" dirty="0" smtClean="0">
              <a:latin typeface="inherit"/>
            </a:endParaRPr>
          </a:p>
          <a:p>
            <a:pPr>
              <a:buNone/>
            </a:pPr>
            <a:endParaRPr lang="tr-TR" sz="2400" dirty="0" smtClean="0">
              <a:latin typeface="inherit"/>
            </a:endParaRPr>
          </a:p>
          <a:p>
            <a:pPr>
              <a:buNone/>
            </a:pPr>
            <a:r>
              <a:rPr lang="tr-TR" sz="2400" dirty="0" err="1" smtClean="0">
                <a:latin typeface="inherit"/>
              </a:rPr>
              <a:t>cl</a:t>
            </a:r>
            <a:r>
              <a:rPr lang="tr-TR" sz="2400" dirty="0" smtClean="0">
                <a:latin typeface="inherit"/>
              </a:rPr>
              <a:t>::</a:t>
            </a:r>
            <a:r>
              <a:rPr lang="tr-TR" sz="2400" dirty="0" err="1" smtClean="0">
                <a:latin typeface="inherit"/>
              </a:rPr>
              <a:t>cl</a:t>
            </a:r>
            <a:r>
              <a:rPr lang="tr-TR" sz="2400" dirty="0" smtClean="0">
                <a:latin typeface="inherit"/>
              </a:rPr>
              <a:t>(</a:t>
            </a:r>
            <a:r>
              <a:rPr lang="tr-TR" sz="2400" dirty="0" err="1" smtClean="0">
                <a:latin typeface="inherit"/>
              </a:rPr>
              <a:t>char</a:t>
            </a:r>
            <a:r>
              <a:rPr lang="tr-TR" sz="2400" dirty="0" smtClean="0">
                <a:latin typeface="inherit"/>
              </a:rPr>
              <a:t>* </a:t>
            </a:r>
            <a:r>
              <a:rPr lang="tr-TR" sz="2400" dirty="0" err="1" smtClean="0">
                <a:latin typeface="inherit"/>
              </a:rPr>
              <a:t>str</a:t>
            </a:r>
            <a:r>
              <a:rPr lang="tr-TR" sz="2400" dirty="0" smtClean="0">
                <a:latin typeface="inherit"/>
              </a:rPr>
              <a:t> )</a:t>
            </a:r>
          </a:p>
          <a:p>
            <a:pPr>
              <a:buNone/>
            </a:pPr>
            <a:r>
              <a:rPr lang="tr-TR" sz="2400" dirty="0" smtClean="0">
                <a:latin typeface="inherit"/>
              </a:rPr>
              <a:t>{</a:t>
            </a:r>
          </a:p>
          <a:p>
            <a:pPr>
              <a:buNone/>
            </a:pPr>
            <a:r>
              <a:rPr lang="tr-TR" sz="2400" dirty="0" err="1" smtClean="0">
                <a:latin typeface="inherit"/>
              </a:rPr>
              <a:t>stored</a:t>
            </a:r>
            <a:r>
              <a:rPr lang="tr-TR" sz="2400" dirty="0" smtClean="0">
                <a:latin typeface="inherit"/>
              </a:rPr>
              <a:t> = </a:t>
            </a:r>
            <a:r>
              <a:rPr lang="tr-TR" sz="2400" dirty="0" err="1" smtClean="0">
                <a:latin typeface="inherit"/>
              </a:rPr>
              <a:t>new</a:t>
            </a:r>
            <a:r>
              <a:rPr lang="tr-TR" sz="2400" dirty="0" smtClean="0">
                <a:latin typeface="inherit"/>
              </a:rPr>
              <a:t> </a:t>
            </a:r>
            <a:r>
              <a:rPr lang="tr-TR" sz="2400" dirty="0" err="1" smtClean="0">
                <a:latin typeface="inherit"/>
              </a:rPr>
              <a:t>char</a:t>
            </a:r>
            <a:r>
              <a:rPr lang="tr-TR" sz="2400" dirty="0" smtClean="0">
                <a:latin typeface="inherit"/>
              </a:rPr>
              <a:t>[</a:t>
            </a:r>
            <a:r>
              <a:rPr lang="tr-TR" sz="2400" dirty="0" err="1" smtClean="0">
                <a:latin typeface="inherit"/>
              </a:rPr>
              <a:t>strlen</a:t>
            </a:r>
            <a:r>
              <a:rPr lang="tr-TR" sz="2400" dirty="0" smtClean="0">
                <a:latin typeface="inherit"/>
              </a:rPr>
              <a:t>(</a:t>
            </a:r>
            <a:r>
              <a:rPr lang="tr-TR" sz="2400" dirty="0" err="1" smtClean="0">
                <a:latin typeface="inherit"/>
              </a:rPr>
              <a:t>str</a:t>
            </a:r>
            <a:r>
              <a:rPr lang="tr-TR" sz="2400" dirty="0" smtClean="0">
                <a:latin typeface="inherit"/>
              </a:rPr>
              <a:t>) + 1 ];</a:t>
            </a:r>
          </a:p>
          <a:p>
            <a:pPr>
              <a:buNone/>
            </a:pPr>
            <a:r>
              <a:rPr lang="tr-TR" sz="2400" dirty="0" err="1" smtClean="0">
                <a:latin typeface="inherit"/>
              </a:rPr>
              <a:t>strcpy</a:t>
            </a:r>
            <a:r>
              <a:rPr lang="tr-TR" sz="2400" dirty="0" smtClean="0">
                <a:latin typeface="inherit"/>
              </a:rPr>
              <a:t>( </a:t>
            </a:r>
            <a:r>
              <a:rPr lang="tr-TR" sz="2400" dirty="0" err="1" smtClean="0">
                <a:latin typeface="inherit"/>
              </a:rPr>
              <a:t>stored</a:t>
            </a:r>
            <a:r>
              <a:rPr lang="tr-TR" sz="2400" dirty="0" smtClean="0">
                <a:latin typeface="inherit"/>
              </a:rPr>
              <a:t>, </a:t>
            </a:r>
            <a:r>
              <a:rPr lang="tr-TR" sz="2400" dirty="0" err="1" smtClean="0">
                <a:latin typeface="inherit"/>
              </a:rPr>
              <a:t>str</a:t>
            </a:r>
            <a:r>
              <a:rPr lang="tr-TR" sz="2400" dirty="0" smtClean="0">
                <a:latin typeface="inherit"/>
              </a:rPr>
              <a:t> );</a:t>
            </a:r>
          </a:p>
          <a:p>
            <a:pPr>
              <a:buNone/>
            </a:pPr>
            <a:r>
              <a:rPr lang="tr-TR" sz="2400" dirty="0" smtClean="0">
                <a:latin typeface="inherit"/>
              </a:rPr>
              <a:t>}</a:t>
            </a:r>
          </a:p>
          <a:p>
            <a:pPr>
              <a:buNone/>
            </a:pPr>
            <a:endParaRPr lang="tr-TR" sz="2400" dirty="0" smtClean="0">
              <a:latin typeface="inherit"/>
            </a:endParaRPr>
          </a:p>
          <a:p>
            <a:pPr>
              <a:buNone/>
            </a:pPr>
            <a:r>
              <a:rPr lang="tr-TR" sz="2400" dirty="0" err="1" smtClean="0">
                <a:latin typeface="inherit"/>
              </a:rPr>
              <a:t>cl</a:t>
            </a:r>
            <a:r>
              <a:rPr lang="tr-TR" sz="2400" dirty="0" smtClean="0">
                <a:latin typeface="inherit"/>
              </a:rPr>
              <a:t>::</a:t>
            </a:r>
            <a:r>
              <a:rPr lang="tr-TR" sz="2400" dirty="0" err="1" smtClean="0">
                <a:latin typeface="inherit"/>
              </a:rPr>
              <a:t>cl</a:t>
            </a:r>
            <a:r>
              <a:rPr lang="tr-TR" sz="2400" dirty="0" smtClean="0">
                <a:latin typeface="inherit"/>
              </a:rPr>
              <a:t>( </a:t>
            </a:r>
            <a:r>
              <a:rPr lang="tr-TR" sz="2400" dirty="0" err="1" smtClean="0">
                <a:latin typeface="inherit"/>
              </a:rPr>
              <a:t>cl</a:t>
            </a:r>
            <a:r>
              <a:rPr lang="tr-TR" sz="2400" dirty="0" smtClean="0">
                <a:latin typeface="inherit"/>
              </a:rPr>
              <a:t>&amp; </a:t>
            </a:r>
            <a:r>
              <a:rPr lang="tr-TR" sz="2400" dirty="0" err="1" smtClean="0">
                <a:latin typeface="inherit"/>
              </a:rPr>
              <a:t>another</a:t>
            </a:r>
            <a:r>
              <a:rPr lang="tr-TR" sz="2400" dirty="0" smtClean="0">
                <a:latin typeface="inherit"/>
              </a:rPr>
              <a:t> )</a:t>
            </a:r>
          </a:p>
          <a:p>
            <a:pPr>
              <a:buNone/>
            </a:pPr>
            <a:r>
              <a:rPr lang="tr-TR" sz="2400" dirty="0" smtClean="0">
                <a:latin typeface="inherit"/>
              </a:rPr>
              <a:t>{</a:t>
            </a:r>
          </a:p>
          <a:p>
            <a:pPr>
              <a:buNone/>
            </a:pPr>
            <a:r>
              <a:rPr lang="tr-TR" sz="2400" dirty="0" smtClean="0">
                <a:latin typeface="inherit"/>
              </a:rPr>
              <a:t>    </a:t>
            </a:r>
            <a:r>
              <a:rPr lang="tr-TR" sz="2400" dirty="0" err="1" smtClean="0">
                <a:latin typeface="inherit"/>
              </a:rPr>
              <a:t>stored</a:t>
            </a:r>
            <a:r>
              <a:rPr lang="tr-TR" sz="2400" dirty="0" smtClean="0">
                <a:latin typeface="inherit"/>
              </a:rPr>
              <a:t> = </a:t>
            </a:r>
            <a:r>
              <a:rPr lang="tr-TR" sz="2400" dirty="0" err="1" smtClean="0">
                <a:latin typeface="inherit"/>
              </a:rPr>
              <a:t>new</a:t>
            </a:r>
            <a:r>
              <a:rPr lang="tr-TR" sz="2400" dirty="0" smtClean="0">
                <a:latin typeface="inherit"/>
              </a:rPr>
              <a:t> </a:t>
            </a:r>
            <a:r>
              <a:rPr lang="tr-TR" sz="2400" dirty="0" err="1" smtClean="0">
                <a:latin typeface="inherit"/>
              </a:rPr>
              <a:t>char</a:t>
            </a:r>
            <a:r>
              <a:rPr lang="tr-TR" sz="2400" dirty="0" smtClean="0">
                <a:latin typeface="inherit"/>
              </a:rPr>
              <a:t>[</a:t>
            </a:r>
            <a:r>
              <a:rPr lang="tr-TR" sz="2400" dirty="0" err="1" smtClean="0">
                <a:latin typeface="inherit"/>
              </a:rPr>
              <a:t>strlen</a:t>
            </a:r>
            <a:r>
              <a:rPr lang="tr-TR" sz="2400" dirty="0" smtClean="0">
                <a:latin typeface="inherit"/>
              </a:rPr>
              <a:t>(</a:t>
            </a:r>
            <a:r>
              <a:rPr lang="tr-TR" sz="2400" dirty="0" err="1" smtClean="0">
                <a:latin typeface="inherit"/>
              </a:rPr>
              <a:t>another</a:t>
            </a:r>
            <a:r>
              <a:rPr lang="tr-TR" sz="2400" dirty="0" smtClean="0">
                <a:latin typeface="inherit"/>
              </a:rPr>
              <a:t>.</a:t>
            </a:r>
            <a:r>
              <a:rPr lang="tr-TR" sz="2400" dirty="0" err="1" smtClean="0">
                <a:latin typeface="inherit"/>
              </a:rPr>
              <a:t>stored</a:t>
            </a:r>
            <a:r>
              <a:rPr lang="tr-TR" sz="2400" dirty="0" smtClean="0">
                <a:latin typeface="inherit"/>
              </a:rPr>
              <a:t>) + 1];</a:t>
            </a:r>
          </a:p>
          <a:p>
            <a:pPr>
              <a:buNone/>
            </a:pPr>
            <a:r>
              <a:rPr lang="tr-TR" sz="2400" dirty="0" smtClean="0">
                <a:latin typeface="inherit"/>
              </a:rPr>
              <a:t>    </a:t>
            </a:r>
            <a:r>
              <a:rPr lang="tr-TR" sz="2400" dirty="0" err="1" smtClean="0">
                <a:latin typeface="inherit"/>
              </a:rPr>
              <a:t>strcpy</a:t>
            </a:r>
            <a:r>
              <a:rPr lang="tr-TR" sz="2400" dirty="0" smtClean="0">
                <a:latin typeface="inherit"/>
              </a:rPr>
              <a:t>( </a:t>
            </a:r>
            <a:r>
              <a:rPr lang="tr-TR" sz="2400" dirty="0" err="1" smtClean="0">
                <a:latin typeface="inherit"/>
              </a:rPr>
              <a:t>stored</a:t>
            </a:r>
            <a:r>
              <a:rPr lang="tr-TR" sz="2400" dirty="0" smtClean="0">
                <a:latin typeface="inherit"/>
              </a:rPr>
              <a:t>, </a:t>
            </a:r>
            <a:r>
              <a:rPr lang="tr-TR" sz="2400" dirty="0" err="1" smtClean="0">
                <a:latin typeface="inherit"/>
              </a:rPr>
              <a:t>another</a:t>
            </a:r>
            <a:r>
              <a:rPr lang="tr-TR" sz="2400" dirty="0" smtClean="0">
                <a:latin typeface="inherit"/>
              </a:rPr>
              <a:t>.</a:t>
            </a:r>
            <a:r>
              <a:rPr lang="tr-TR" sz="2400" dirty="0" err="1" smtClean="0">
                <a:latin typeface="inherit"/>
              </a:rPr>
              <a:t>stored</a:t>
            </a:r>
            <a:r>
              <a:rPr lang="tr-TR" sz="2400" dirty="0" smtClean="0">
                <a:latin typeface="inherit"/>
              </a:rPr>
              <a:t> );</a:t>
            </a:r>
          </a:p>
          <a:p>
            <a:pPr>
              <a:buNone/>
            </a:pPr>
            <a:r>
              <a:rPr lang="tr-TR" sz="2400" dirty="0" smtClean="0">
                <a:latin typeface="inherit"/>
              </a:rPr>
              <a:t>}</a:t>
            </a:r>
          </a:p>
          <a:p>
            <a:pPr>
              <a:buNone/>
            </a:pPr>
            <a:endParaRPr lang="tr-TR" sz="2400" dirty="0" smtClean="0">
              <a:latin typeface="inherit"/>
            </a:endParaRPr>
          </a:p>
          <a:p>
            <a:pPr>
              <a:buNone/>
            </a:pPr>
            <a:r>
              <a:rPr lang="tr-TR" sz="2400" dirty="0" err="1" smtClean="0">
                <a:latin typeface="inherit"/>
              </a:rPr>
              <a:t>cl</a:t>
            </a:r>
            <a:r>
              <a:rPr lang="tr-TR" sz="2400" dirty="0" smtClean="0">
                <a:latin typeface="inherit"/>
              </a:rPr>
              <a:t>::~</a:t>
            </a:r>
            <a:r>
              <a:rPr lang="tr-TR" sz="2400" dirty="0" err="1" smtClean="0">
                <a:latin typeface="inherit"/>
              </a:rPr>
              <a:t>cl</a:t>
            </a:r>
            <a:r>
              <a:rPr lang="tr-TR" sz="2400" dirty="0" smtClean="0">
                <a:latin typeface="inherit"/>
              </a:rPr>
              <a:t>()</a:t>
            </a:r>
          </a:p>
          <a:p>
            <a:pPr>
              <a:buNone/>
            </a:pPr>
            <a:r>
              <a:rPr lang="tr-TR" sz="2400" dirty="0" smtClean="0">
                <a:latin typeface="inherit"/>
              </a:rPr>
              <a:t>{</a:t>
            </a:r>
          </a:p>
          <a:p>
            <a:pPr>
              <a:buNone/>
            </a:pPr>
            <a:r>
              <a:rPr lang="tr-TR" sz="2400" dirty="0" err="1" smtClean="0">
                <a:latin typeface="inherit"/>
              </a:rPr>
              <a:t>delete</a:t>
            </a:r>
            <a:r>
              <a:rPr lang="tr-TR" sz="2400" dirty="0" smtClean="0">
                <a:latin typeface="inherit"/>
              </a:rPr>
              <a:t>[] </a:t>
            </a:r>
            <a:r>
              <a:rPr lang="tr-TR" sz="2400" dirty="0" err="1" smtClean="0">
                <a:latin typeface="inherit"/>
              </a:rPr>
              <a:t>stored</a:t>
            </a:r>
            <a:r>
              <a:rPr lang="tr-TR" sz="2400" dirty="0" smtClean="0">
                <a:latin typeface="inherit"/>
              </a:rPr>
              <a:t>; </a:t>
            </a:r>
          </a:p>
          <a:p>
            <a:pPr>
              <a:buNone/>
            </a:pPr>
            <a:r>
              <a:rPr lang="tr-TR" sz="2400" dirty="0" smtClean="0">
                <a:latin typeface="inherit"/>
              </a:rPr>
              <a:t>}</a:t>
            </a:r>
          </a:p>
        </p:txBody>
      </p:sp>
      <p:sp>
        <p:nvSpPr>
          <p:cNvPr id="4" name="3 Dikdörtgen"/>
          <p:cNvSpPr/>
          <p:nvPr/>
        </p:nvSpPr>
        <p:spPr>
          <a:xfrm>
            <a:off x="8617004" y="4057576"/>
            <a:ext cx="3350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main</a:t>
            </a:r>
            <a:r>
              <a:rPr lang="tr-TR" b="1" dirty="0" smtClean="0"/>
              <a:t>()</a:t>
            </a:r>
          </a:p>
          <a:p>
            <a:r>
              <a:rPr lang="tr-TR" b="1" dirty="0" smtClean="0"/>
              <a:t>{</a:t>
            </a:r>
          </a:p>
          <a:p>
            <a:r>
              <a:rPr lang="tr-TR" b="1" dirty="0" smtClean="0"/>
              <a:t>       </a:t>
            </a:r>
            <a:r>
              <a:rPr lang="tr-TR" b="1" dirty="0" err="1" smtClean="0"/>
              <a:t>cl</a:t>
            </a:r>
            <a:r>
              <a:rPr lang="tr-TR" b="1" dirty="0" smtClean="0"/>
              <a:t> a("</a:t>
            </a:r>
            <a:r>
              <a:rPr lang="tr-TR" b="1" dirty="0" err="1" smtClean="0"/>
              <a:t>selda</a:t>
            </a:r>
            <a:r>
              <a:rPr lang="tr-TR" b="1" dirty="0" smtClean="0"/>
              <a:t>");</a:t>
            </a:r>
          </a:p>
          <a:p>
            <a:r>
              <a:rPr lang="tr-TR" b="1" dirty="0" smtClean="0"/>
              <a:t>       </a:t>
            </a:r>
            <a:r>
              <a:rPr lang="tr-TR" b="1" dirty="0" err="1" smtClean="0"/>
              <a:t>cl</a:t>
            </a:r>
            <a:r>
              <a:rPr lang="tr-TR" b="1" dirty="0" smtClean="0"/>
              <a:t> b(a); // </a:t>
            </a:r>
            <a:r>
              <a:rPr lang="tr-TR" b="1" dirty="0" err="1" smtClean="0"/>
              <a:t>cl</a:t>
            </a:r>
            <a:r>
              <a:rPr lang="tr-TR" b="1" dirty="0" smtClean="0"/>
              <a:t> b=a;</a:t>
            </a:r>
          </a:p>
          <a:p>
            <a:r>
              <a:rPr lang="tr-TR" b="1" dirty="0" smtClean="0"/>
              <a:t>       a.~</a:t>
            </a:r>
            <a:r>
              <a:rPr lang="tr-TR" b="1" dirty="0" err="1" smtClean="0"/>
              <a:t>cl</a:t>
            </a:r>
            <a:r>
              <a:rPr lang="tr-TR" b="1" dirty="0" smtClean="0"/>
              <a:t>();</a:t>
            </a:r>
          </a:p>
          <a:p>
            <a:r>
              <a:rPr lang="tr-TR" b="1" dirty="0" smtClean="0"/>
              <a:t>       </a:t>
            </a:r>
            <a:r>
              <a:rPr lang="tr-TR" b="1" dirty="0" err="1" smtClean="0"/>
              <a:t>cout</a:t>
            </a:r>
            <a:r>
              <a:rPr lang="tr-TR" b="1" dirty="0" smtClean="0"/>
              <a:t>&lt;&lt;b.</a:t>
            </a:r>
            <a:r>
              <a:rPr lang="tr-TR" b="1" dirty="0" err="1" smtClean="0"/>
              <a:t>stored</a:t>
            </a:r>
            <a:r>
              <a:rPr lang="tr-TR" b="1" dirty="0" smtClean="0"/>
              <a:t>;</a:t>
            </a:r>
          </a:p>
          <a:p>
            <a:r>
              <a:rPr lang="tr-TR" b="1" dirty="0" smtClean="0"/>
              <a:t>}</a:t>
            </a:r>
            <a:endParaRPr lang="tr-T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Kalıtım (i</a:t>
            </a:r>
            <a:r>
              <a:rPr lang="en-US" dirty="0" err="1" smtClean="0"/>
              <a:t>nheritance</a:t>
            </a:r>
            <a:r>
              <a:rPr lang="tr-TR" dirty="0" smtClean="0"/>
              <a:t>) ve Sanal Fonksiyonlar (v</a:t>
            </a:r>
            <a:r>
              <a:rPr lang="en-US" dirty="0" err="1" smtClean="0"/>
              <a:t>irtual</a:t>
            </a:r>
            <a:r>
              <a:rPr lang="en-US" dirty="0" smtClean="0"/>
              <a:t> </a:t>
            </a:r>
            <a:r>
              <a:rPr lang="tr-TR" dirty="0" smtClean="0"/>
              <a:t>f</a:t>
            </a:r>
            <a:r>
              <a:rPr lang="en-US" dirty="0" err="1" smtClean="0"/>
              <a:t>unctions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buNone/>
            </a:pP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baseClass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err="1" smtClean="0"/>
              <a:t>baseClass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u = 0);</a:t>
            </a:r>
          </a:p>
          <a:p>
            <a:pPr>
              <a:buNone/>
            </a:pPr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x;</a:t>
            </a:r>
          </a:p>
          <a:p>
            <a:pPr>
              <a:buNone/>
            </a:pPr>
            <a:r>
              <a:rPr lang="tr-TR" dirty="0" smtClean="0"/>
              <a:t>};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derivedClass</a:t>
            </a:r>
            <a:r>
              <a:rPr lang="tr-TR" dirty="0" smtClean="0"/>
              <a:t>: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baseClass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err="1" smtClean="0"/>
              <a:t>derivedClass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u = 0, </a:t>
            </a:r>
            <a:r>
              <a:rPr lang="tr-TR" dirty="0" err="1" smtClean="0"/>
              <a:t>int</a:t>
            </a:r>
            <a:r>
              <a:rPr lang="tr-TR" dirty="0" smtClean="0"/>
              <a:t> v = 0);</a:t>
            </a:r>
          </a:p>
          <a:p>
            <a:pPr>
              <a:buNone/>
            </a:pPr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a;</a:t>
            </a:r>
          </a:p>
          <a:p>
            <a:pPr>
              <a:buNone/>
            </a:pPr>
            <a:r>
              <a:rPr lang="tr-TR" dirty="0" smtClean="0"/>
              <a:t>};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Kalıtım (i</a:t>
            </a:r>
            <a:r>
              <a:rPr lang="en-US" dirty="0" err="1" smtClean="0"/>
              <a:t>nheritance</a:t>
            </a:r>
            <a:r>
              <a:rPr lang="tr-TR" dirty="0" smtClean="0"/>
              <a:t>) ve Sanal Fonksiyonlar (v</a:t>
            </a:r>
            <a:r>
              <a:rPr lang="en-US" dirty="0" err="1" smtClean="0"/>
              <a:t>irtual</a:t>
            </a:r>
            <a:r>
              <a:rPr lang="en-US" dirty="0" smtClean="0"/>
              <a:t> </a:t>
            </a:r>
            <a:r>
              <a:rPr lang="tr-TR" dirty="0" smtClean="0"/>
              <a:t>f</a:t>
            </a:r>
            <a:r>
              <a:rPr lang="en-US" dirty="0" err="1" smtClean="0"/>
              <a:t>unctions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9" name="8 Dikdörtgen"/>
          <p:cNvSpPr/>
          <p:nvPr/>
        </p:nvSpPr>
        <p:spPr>
          <a:xfrm>
            <a:off x="940524" y="1964009"/>
            <a:ext cx="10149842" cy="23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Inheritance is one of the key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Object-oriented programming in C++. It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allows user to create a new class (derived class) from an existing class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(base class).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1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derived class inherits all the features from the base class and can have additional features of its own.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6524" y="3843610"/>
            <a:ext cx="4593363" cy="20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0333" y="658586"/>
            <a:ext cx="65055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Dikdörtgen"/>
          <p:cNvSpPr/>
          <p:nvPr/>
        </p:nvSpPr>
        <p:spPr>
          <a:xfrm>
            <a:off x="892629" y="3048225"/>
            <a:ext cx="10432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want to add a new feature - eat, you need to implement the same code for each character. This can easily become error prone (when copying) and duplicate codes.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It'd be a lot easier if we had 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class with basic features like talk, walk, eat, sleep, and add special skills to those features as per our characters. This is done using inheritance.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931</Words>
  <Application>Microsoft Office PowerPoint</Application>
  <PresentationFormat>Özel</PresentationFormat>
  <Paragraphs>240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Office Theme</vt:lpstr>
      <vt:lpstr>Slayt 1</vt:lpstr>
      <vt:lpstr>Slayt 2</vt:lpstr>
      <vt:lpstr>Slayt 3</vt:lpstr>
      <vt:lpstr>Copy Constructor</vt:lpstr>
      <vt:lpstr>Slayt 5</vt:lpstr>
      <vt:lpstr>Slayt 6</vt:lpstr>
      <vt:lpstr>Kalıtım (inheritance) ve Sanal Fonksiyonlar (virtual functions)</vt:lpstr>
      <vt:lpstr>Kalıtım (inheritance) ve Sanal Fonksiyonlar (virtual functions)</vt:lpstr>
      <vt:lpstr>Slayt 9</vt:lpstr>
      <vt:lpstr>Slayt 10</vt:lpstr>
      <vt:lpstr>Miras Alma (inheritance)</vt:lpstr>
      <vt:lpstr>Slayt 12</vt:lpstr>
      <vt:lpstr>Slayt 13</vt:lpstr>
      <vt:lpstr>Sanal Fonksiyonlar (virtual function)</vt:lpstr>
      <vt:lpstr>Slayt 15</vt:lpstr>
      <vt:lpstr>Slayt 16</vt:lpstr>
      <vt:lpstr>Sanal Fonksiyonlar (virtual function)</vt:lpstr>
      <vt:lpstr>Slayt 18</vt:lpstr>
      <vt:lpstr>Slayt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Dilleri-II</dc:title>
  <dc:creator>Mustafa Murat INCEOGLU</dc:creator>
  <cp:lastModifiedBy>LAB</cp:lastModifiedBy>
  <cp:revision>114</cp:revision>
  <dcterms:created xsi:type="dcterms:W3CDTF">2016-10-06T19:49:15Z</dcterms:created>
  <dcterms:modified xsi:type="dcterms:W3CDTF">2017-11-10T11:24:48Z</dcterms:modified>
</cp:coreProperties>
</file>