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7" r:id="rId2"/>
    <p:sldId id="258" r:id="rId3"/>
    <p:sldId id="259" r:id="rId4"/>
    <p:sldId id="267" r:id="rId5"/>
    <p:sldId id="260" r:id="rId6"/>
    <p:sldId id="268" r:id="rId7"/>
    <p:sldId id="261" r:id="rId8"/>
    <p:sldId id="262" r:id="rId9"/>
    <p:sldId id="263" r:id="rId10"/>
    <p:sldId id="264" r:id="rId11"/>
    <p:sldId id="265" r:id="rId12"/>
    <p:sldId id="26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236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0B400-2F0D-429C-8F3C-8B990F1E9798}" type="datetimeFigureOut">
              <a:rPr lang="tr-TR" smtClean="0"/>
              <a:t>15.2.2016</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29006-F8A5-4F67-BF8E-2F9FB7158479}" type="slidenum">
              <a:rPr lang="tr-TR" smtClean="0"/>
              <a:t>‹#›</a:t>
            </a:fld>
            <a:endParaRPr lang="tr-TR"/>
          </a:p>
        </p:txBody>
      </p:sp>
    </p:spTree>
    <p:extLst>
      <p:ext uri="{BB962C8B-B14F-4D97-AF65-F5344CB8AC3E}">
        <p14:creationId xmlns:p14="http://schemas.microsoft.com/office/powerpoint/2010/main" val="313740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22880463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6D58A-B4A2-4415-AF1A-EEAE988A676D}" type="datetimeFigureOut">
              <a:rPr lang="tr-TR" smtClean="0"/>
              <a:t>15.2.2016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25081395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727199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12740382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13666310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4700708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13341463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206570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23166145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a:xfrm>
            <a:off x="10951856" y="5867131"/>
            <a:ext cx="551167" cy="365125"/>
          </a:xfrm>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2947579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6D58A-B4A2-4415-AF1A-EEAE988A676D}" type="datetimeFigureOut">
              <a:rPr lang="tr-TR" smtClean="0"/>
              <a:t>15.2.2016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16955237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98610" y="127001"/>
            <a:ext cx="10018713" cy="89916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484312" y="1118237"/>
            <a:ext cx="4895055" cy="467296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1118235"/>
            <a:ext cx="4895056" cy="467296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46D58A-B4A2-4415-AF1A-EEAE988A676D}" type="datetimeFigureOut">
              <a:rPr lang="tr-TR" smtClean="0"/>
              <a:t>15.2.2016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17323020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28245" y="1125010"/>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1793348"/>
            <a:ext cx="4895056" cy="3997851"/>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744226" y="1102997"/>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1766255"/>
            <a:ext cx="4895056" cy="4024944"/>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9746D58A-B4A2-4415-AF1A-EEAE988A676D}" type="datetimeFigureOut">
              <a:rPr lang="tr-TR" smtClean="0"/>
              <a:t>15.2.2016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1595364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46D58A-B4A2-4415-AF1A-EEAE988A676D}" type="datetimeFigureOut">
              <a:rPr lang="tr-TR" smtClean="0"/>
              <a:t>15.2.2016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18022747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6D58A-B4A2-4415-AF1A-EEAE988A676D}" type="datetimeFigureOut">
              <a:rPr lang="tr-TR" smtClean="0"/>
              <a:t>15.2.2016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3235665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6D58A-B4A2-4415-AF1A-EEAE988A676D}" type="datetimeFigureOut">
              <a:rPr lang="tr-TR" smtClean="0"/>
              <a:t>15.2.2016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28814799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6D58A-B4A2-4415-AF1A-EEAE988A676D}" type="datetimeFigureOut">
              <a:rPr lang="tr-TR" smtClean="0"/>
              <a:t>15.2.2016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7712B0-0DB5-4259-A7C7-B74AC0F02FB8}" type="slidenum">
              <a:rPr lang="tr-TR" smtClean="0"/>
              <a:t>‹#›</a:t>
            </a:fld>
            <a:endParaRPr lang="tr-TR"/>
          </a:p>
        </p:txBody>
      </p:sp>
    </p:spTree>
    <p:extLst>
      <p:ext uri="{BB962C8B-B14F-4D97-AF65-F5344CB8AC3E}">
        <p14:creationId xmlns:p14="http://schemas.microsoft.com/office/powerpoint/2010/main" val="3673114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522412" y="254001"/>
            <a:ext cx="10018713" cy="762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1063627"/>
            <a:ext cx="10018713" cy="4727574"/>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46D58A-B4A2-4415-AF1A-EEAE988A676D}" type="datetimeFigureOut">
              <a:rPr lang="tr-TR" smtClean="0"/>
              <a:t>15.2.2016</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7712B0-0DB5-4259-A7C7-B74AC0F02FB8}" type="slidenum">
              <a:rPr lang="tr-TR" smtClean="0"/>
              <a:t>‹#›</a:t>
            </a:fld>
            <a:endParaRPr lang="tr-TR"/>
          </a:p>
        </p:txBody>
      </p:sp>
    </p:spTree>
    <p:extLst>
      <p:ext uri="{BB962C8B-B14F-4D97-AF65-F5344CB8AC3E}">
        <p14:creationId xmlns:p14="http://schemas.microsoft.com/office/powerpoint/2010/main" val="354121784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iming>
    <p:tnLst>
      <p:par>
        <p:cTn id="1" dur="indefinite" restart="never" nodeType="tmRoot"/>
      </p:par>
    </p:tnLst>
  </p:timing>
  <p:txStyles>
    <p:titleStyle>
      <a:lvl1pPr algn="ctr" defTabSz="457200" rtl="0" eaLnBrk="1" latinLnBrk="0" hangingPunct="1">
        <a:spcBef>
          <a:spcPct val="0"/>
        </a:spcBef>
        <a:buNone/>
        <a:defRPr sz="3200" kern="1200" cap="none">
          <a:ln w="3175" cmpd="sng">
            <a:noFill/>
          </a:ln>
          <a:solidFill>
            <a:schemeClr val="tx1"/>
          </a:solidFill>
          <a:effectLst/>
          <a:latin typeface="Garamond" panose="02020404030301010803"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VERİ YAPILARI</a:t>
            </a:r>
            <a:endParaRPr lang="tr-TR" dirty="0"/>
          </a:p>
        </p:txBody>
      </p:sp>
      <p:sp>
        <p:nvSpPr>
          <p:cNvPr id="3" name="Subtitle 2"/>
          <p:cNvSpPr>
            <a:spLocks noGrp="1"/>
          </p:cNvSpPr>
          <p:nvPr>
            <p:ph type="subTitle" idx="1"/>
          </p:nvPr>
        </p:nvSpPr>
        <p:spPr/>
        <p:txBody>
          <a:bodyPr/>
          <a:lstStyle/>
          <a:p>
            <a:r>
              <a:rPr lang="tr-TR" dirty="0" err="1" smtClean="0"/>
              <a:t>Yrd.Doç.Dr</a:t>
            </a:r>
            <a:r>
              <a:rPr lang="tr-TR" dirty="0" smtClean="0"/>
              <a:t>. Hacer ÖZYURT</a:t>
            </a:r>
          </a:p>
          <a:p>
            <a:r>
              <a:rPr lang="tr-TR" dirty="0" smtClean="0"/>
              <a:t>2013-2014</a:t>
            </a:r>
            <a:endParaRPr lang="tr-TR" dirty="0"/>
          </a:p>
        </p:txBody>
      </p:sp>
    </p:spTree>
    <p:extLst>
      <p:ext uri="{BB962C8B-B14F-4D97-AF65-F5344CB8AC3E}">
        <p14:creationId xmlns:p14="http://schemas.microsoft.com/office/powerpoint/2010/main" val="3466243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Programın Çalışma Hızı ve Karmaşıklık</a:t>
            </a:r>
            <a:endParaRPr lang="tr-TR" dirty="0"/>
          </a:p>
        </p:txBody>
      </p:sp>
      <p:sp>
        <p:nvSpPr>
          <p:cNvPr id="3" name="Content Placeholder 2"/>
          <p:cNvSpPr>
            <a:spLocks noGrp="1"/>
          </p:cNvSpPr>
          <p:nvPr>
            <p:ph idx="1"/>
          </p:nvPr>
        </p:nvSpPr>
        <p:spPr>
          <a:xfrm>
            <a:off x="1484310" y="1063627"/>
            <a:ext cx="9870229" cy="4727574"/>
          </a:xfrm>
        </p:spPr>
        <p:txBody>
          <a:bodyPr>
            <a:normAutofit/>
          </a:bodyPr>
          <a:lstStyle/>
          <a:p>
            <a:r>
              <a:rPr lang="tr-TR" dirty="0" smtClean="0"/>
              <a:t>Bir </a:t>
            </a:r>
            <a:r>
              <a:rPr lang="pt-BR" dirty="0" smtClean="0"/>
              <a:t>algoritmada </a:t>
            </a:r>
            <a:r>
              <a:rPr lang="pt-BR" dirty="0"/>
              <a:t>toplam adım sayısı </a:t>
            </a:r>
            <a:r>
              <a:rPr lang="pt-BR" i="1" dirty="0"/>
              <a:t>f </a:t>
            </a:r>
            <a:r>
              <a:rPr lang="pt-BR" dirty="0"/>
              <a:t>(</a:t>
            </a:r>
            <a:r>
              <a:rPr lang="pt-BR" i="1" dirty="0"/>
              <a:t>n</a:t>
            </a:r>
            <a:r>
              <a:rPr lang="pt-BR" dirty="0"/>
              <a:t>) ile sembolize </a:t>
            </a:r>
            <a:r>
              <a:rPr lang="pt-BR" dirty="0" smtClean="0"/>
              <a:t>edilsin.</a:t>
            </a:r>
            <a:r>
              <a:rPr lang="tr-TR" dirty="0" smtClean="0"/>
              <a:t> </a:t>
            </a:r>
            <a:r>
              <a:rPr lang="tr-TR" i="1" dirty="0" smtClean="0"/>
              <a:t>n </a:t>
            </a:r>
            <a:r>
              <a:rPr lang="tr-TR" dirty="0"/>
              <a:t>&gt; </a:t>
            </a:r>
            <a:r>
              <a:rPr lang="tr-TR" i="1" dirty="0" smtClean="0"/>
              <a:t>n̥ </a:t>
            </a:r>
            <a:r>
              <a:rPr lang="tr-TR" dirty="0" smtClean="0"/>
              <a:t>olmak </a:t>
            </a:r>
            <a:r>
              <a:rPr lang="tr-TR" dirty="0"/>
              <a:t>üzere </a:t>
            </a:r>
            <a:r>
              <a:rPr lang="tr-TR" i="1" dirty="0"/>
              <a:t>f </a:t>
            </a:r>
            <a:r>
              <a:rPr lang="tr-TR" dirty="0"/>
              <a:t>(</a:t>
            </a:r>
            <a:r>
              <a:rPr lang="tr-TR" i="1" dirty="0"/>
              <a:t>n</a:t>
            </a:r>
            <a:r>
              <a:rPr lang="tr-TR" dirty="0"/>
              <a:t>) &lt; </a:t>
            </a:r>
            <a:r>
              <a:rPr lang="tr-TR" i="1" dirty="0"/>
              <a:t>c </a:t>
            </a:r>
            <a:r>
              <a:rPr lang="tr-TR" dirty="0"/>
              <a:t>⋅ (</a:t>
            </a:r>
            <a:r>
              <a:rPr lang="tr-TR" i="1"/>
              <a:t>g</a:t>
            </a:r>
            <a:r>
              <a:rPr lang="tr-TR"/>
              <a:t>(</a:t>
            </a:r>
            <a:r>
              <a:rPr lang="tr-TR" i="1"/>
              <a:t>n</a:t>
            </a:r>
            <a:r>
              <a:rPr lang="tr-TR" smtClean="0"/>
              <a:t>)) olmasını </a:t>
            </a:r>
            <a:r>
              <a:rPr lang="tr-TR" dirty="0"/>
              <a:t>sağlayacak </a:t>
            </a:r>
            <a:r>
              <a:rPr lang="tr-TR" dirty="0" smtClean="0"/>
              <a:t>bir </a:t>
            </a:r>
            <a:r>
              <a:rPr lang="tr-TR" i="1" dirty="0" smtClean="0"/>
              <a:t>c</a:t>
            </a:r>
            <a:r>
              <a:rPr lang="tr-TR" dirty="0"/>
              <a:t>∈ </a:t>
            </a:r>
            <a:r>
              <a:rPr lang="tr-TR" i="1" dirty="0"/>
              <a:t>R </a:t>
            </a:r>
            <a:r>
              <a:rPr lang="tr-TR" dirty="0"/>
              <a:t>sabiti bulunabiliyorsa </a:t>
            </a:r>
            <a:r>
              <a:rPr lang="tr-TR" i="1" dirty="0"/>
              <a:t>f </a:t>
            </a:r>
            <a:r>
              <a:rPr lang="tr-TR" dirty="0"/>
              <a:t>(</a:t>
            </a:r>
            <a:r>
              <a:rPr lang="tr-TR" i="1" dirty="0"/>
              <a:t>n</a:t>
            </a:r>
            <a:r>
              <a:rPr lang="tr-TR" dirty="0"/>
              <a:t>) = </a:t>
            </a:r>
            <a:r>
              <a:rPr lang="el-GR" dirty="0"/>
              <a:t>Ο(</a:t>
            </a:r>
            <a:r>
              <a:rPr lang="tr-TR" i="1" dirty="0"/>
              <a:t>g</a:t>
            </a:r>
            <a:r>
              <a:rPr lang="tr-TR" dirty="0"/>
              <a:t>(</a:t>
            </a:r>
            <a:r>
              <a:rPr lang="tr-TR" i="1" dirty="0"/>
              <a:t>n</a:t>
            </a:r>
            <a:r>
              <a:rPr lang="tr-TR" dirty="0"/>
              <a:t>)) yazılır </a:t>
            </a:r>
            <a:r>
              <a:rPr lang="tr-TR" dirty="0" smtClean="0"/>
              <a:t>ve “algoritma </a:t>
            </a:r>
            <a:r>
              <a:rPr lang="tr-TR" dirty="0"/>
              <a:t>karmaşıklığı </a:t>
            </a:r>
            <a:r>
              <a:rPr lang="tr-TR" i="1" dirty="0"/>
              <a:t>g</a:t>
            </a:r>
            <a:r>
              <a:rPr lang="tr-TR" dirty="0"/>
              <a:t>(</a:t>
            </a:r>
            <a:r>
              <a:rPr lang="tr-TR" i="1" dirty="0"/>
              <a:t>n</a:t>
            </a:r>
            <a:r>
              <a:rPr lang="tr-TR" dirty="0"/>
              <a:t>) derecesindedir” denilir. </a:t>
            </a:r>
            <a:r>
              <a:rPr lang="tr-TR" dirty="0" smtClean="0"/>
              <a:t>Örneğin;</a:t>
            </a:r>
            <a:endParaRPr lang="tr-TR" dirty="0"/>
          </a:p>
          <a:p>
            <a:r>
              <a:rPr lang="pt-BR" i="1" dirty="0"/>
              <a:t>T </a:t>
            </a:r>
            <a:r>
              <a:rPr lang="pt-BR" dirty="0"/>
              <a:t>(</a:t>
            </a:r>
            <a:r>
              <a:rPr lang="pt-BR" i="1" dirty="0"/>
              <a:t>n</a:t>
            </a:r>
            <a:r>
              <a:rPr lang="pt-BR" dirty="0"/>
              <a:t>) </a:t>
            </a:r>
            <a:r>
              <a:rPr lang="tr-TR" dirty="0" smtClean="0"/>
              <a:t>= </a:t>
            </a:r>
            <a:r>
              <a:rPr lang="pt-BR" dirty="0" smtClean="0"/>
              <a:t>2</a:t>
            </a:r>
            <a:r>
              <a:rPr lang="pt-BR" i="1" dirty="0" smtClean="0"/>
              <a:t>n </a:t>
            </a:r>
            <a:r>
              <a:rPr lang="tr-TR" i="1" dirty="0" smtClean="0"/>
              <a:t>+ </a:t>
            </a:r>
            <a:r>
              <a:rPr lang="pt-BR" dirty="0" smtClean="0"/>
              <a:t>3 = Ο</a:t>
            </a:r>
            <a:r>
              <a:rPr lang="tr-TR" dirty="0" smtClean="0"/>
              <a:t>(n)</a:t>
            </a:r>
            <a:endParaRPr lang="pt-BR" dirty="0"/>
          </a:p>
          <a:p>
            <a:r>
              <a:rPr lang="pt-BR" i="1" dirty="0"/>
              <a:t>T </a:t>
            </a:r>
            <a:r>
              <a:rPr lang="pt-BR" dirty="0"/>
              <a:t>(</a:t>
            </a:r>
            <a:r>
              <a:rPr lang="pt-BR" i="1" dirty="0"/>
              <a:t>n</a:t>
            </a:r>
            <a:r>
              <a:rPr lang="pt-BR" dirty="0"/>
              <a:t>) </a:t>
            </a:r>
            <a:r>
              <a:rPr lang="tr-TR" dirty="0" smtClean="0"/>
              <a:t>= </a:t>
            </a:r>
            <a:r>
              <a:rPr lang="pt-BR" dirty="0" smtClean="0"/>
              <a:t>2</a:t>
            </a:r>
            <a:r>
              <a:rPr lang="pt-BR" i="1" dirty="0" smtClean="0"/>
              <a:t>n</a:t>
            </a:r>
            <a:r>
              <a:rPr lang="tr-TR" i="1" dirty="0" smtClean="0"/>
              <a:t> + </a:t>
            </a:r>
            <a:r>
              <a:rPr lang="pt-BR" dirty="0" smtClean="0"/>
              <a:t>2</a:t>
            </a:r>
            <a:r>
              <a:rPr lang="tr-TR" dirty="0" smtClean="0"/>
              <a:t> = O(n)</a:t>
            </a:r>
          </a:p>
          <a:p>
            <a:endParaRPr lang="tr-TR" dirty="0"/>
          </a:p>
          <a:p>
            <a:r>
              <a:rPr lang="tr-TR" dirty="0" smtClean="0"/>
              <a:t>Önceki algoritmanın karmaşıklığı T(n)=4n=O(n)</a:t>
            </a:r>
            <a:endParaRPr lang="tr-TR" dirty="0"/>
          </a:p>
        </p:txBody>
      </p:sp>
    </p:spTree>
    <p:extLst>
      <p:ext uri="{BB962C8B-B14F-4D97-AF65-F5344CB8AC3E}">
        <p14:creationId xmlns:p14="http://schemas.microsoft.com/office/powerpoint/2010/main" val="3736062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Programın Çalışma Hızı ve Karmaşıklık</a:t>
            </a:r>
            <a:endParaRPr lang="tr-TR" dirty="0"/>
          </a:p>
        </p:txBody>
      </p:sp>
      <p:sp>
        <p:nvSpPr>
          <p:cNvPr id="3" name="Content Placeholder 2"/>
          <p:cNvSpPr>
            <a:spLocks noGrp="1"/>
          </p:cNvSpPr>
          <p:nvPr>
            <p:ph idx="1"/>
          </p:nvPr>
        </p:nvSpPr>
        <p:spPr>
          <a:xfrm>
            <a:off x="1484310" y="1063626"/>
            <a:ext cx="9870229" cy="5701157"/>
          </a:xfrm>
        </p:spPr>
        <p:txBody>
          <a:bodyPr>
            <a:normAutofit fontScale="92500" lnSpcReduction="20000"/>
          </a:bodyPr>
          <a:lstStyle/>
          <a:p>
            <a:pPr>
              <a:lnSpc>
                <a:spcPct val="170000"/>
              </a:lnSpc>
              <a:spcBef>
                <a:spcPts val="0"/>
              </a:spcBef>
            </a:pPr>
            <a:r>
              <a:rPr lang="tr-TR" dirty="0"/>
              <a:t>Genelde adım sayısı </a:t>
            </a:r>
            <a:r>
              <a:rPr lang="tr-TR" i="1" dirty="0"/>
              <a:t>f </a:t>
            </a:r>
            <a:r>
              <a:rPr lang="tr-TR" dirty="0"/>
              <a:t>(</a:t>
            </a:r>
            <a:r>
              <a:rPr lang="tr-TR" i="1" dirty="0"/>
              <a:t>n</a:t>
            </a:r>
            <a:r>
              <a:rPr lang="tr-TR" dirty="0"/>
              <a:t>) , </a:t>
            </a:r>
            <a:r>
              <a:rPr lang="tr-TR" i="1" dirty="0"/>
              <a:t>n </a:t>
            </a:r>
            <a:r>
              <a:rPr lang="tr-TR" dirty="0"/>
              <a:t>’</a:t>
            </a:r>
            <a:r>
              <a:rPr lang="tr-TR" dirty="0" err="1"/>
              <a:t>nin</a:t>
            </a:r>
            <a:r>
              <a:rPr lang="tr-TR" dirty="0"/>
              <a:t> bir fonksiyonu olarak düşünülür. Zaman karmaşıklığında (</a:t>
            </a:r>
            <a:r>
              <a:rPr lang="tr-TR" dirty="0" smtClean="0"/>
              <a:t>ya da algoritma karmaşıklığında</a:t>
            </a:r>
            <a:r>
              <a:rPr lang="tr-TR" dirty="0"/>
              <a:t>) ilgilenilen konu </a:t>
            </a:r>
            <a:r>
              <a:rPr lang="tr-TR" i="1" dirty="0"/>
              <a:t>n </a:t>
            </a:r>
            <a:r>
              <a:rPr lang="tr-TR" dirty="0"/>
              <a:t>artarken </a:t>
            </a:r>
            <a:r>
              <a:rPr lang="tr-TR" i="1" dirty="0"/>
              <a:t>f </a:t>
            </a:r>
            <a:r>
              <a:rPr lang="tr-TR" dirty="0"/>
              <a:t>(</a:t>
            </a:r>
            <a:r>
              <a:rPr lang="tr-TR" i="1" dirty="0"/>
              <a:t>n</a:t>
            </a:r>
            <a:r>
              <a:rPr lang="tr-TR" dirty="0"/>
              <a:t>) ’in nasıl artacağıdır. </a:t>
            </a:r>
            <a:endParaRPr lang="tr-TR" dirty="0" smtClean="0"/>
          </a:p>
          <a:p>
            <a:pPr>
              <a:lnSpc>
                <a:spcPct val="170000"/>
              </a:lnSpc>
              <a:spcBef>
                <a:spcPts val="0"/>
              </a:spcBef>
            </a:pPr>
            <a:r>
              <a:rPr lang="tr-TR" dirty="0" smtClean="0"/>
              <a:t>Örneğin </a:t>
            </a:r>
            <a:r>
              <a:rPr lang="tr-TR" i="1" dirty="0"/>
              <a:t>f </a:t>
            </a:r>
            <a:r>
              <a:rPr lang="tr-TR" dirty="0"/>
              <a:t>(</a:t>
            </a:r>
            <a:r>
              <a:rPr lang="tr-TR" i="1" dirty="0"/>
              <a:t>n</a:t>
            </a:r>
            <a:r>
              <a:rPr lang="tr-TR" dirty="0"/>
              <a:t>) = </a:t>
            </a:r>
            <a:r>
              <a:rPr lang="tr-TR" dirty="0" smtClean="0"/>
              <a:t>3</a:t>
            </a:r>
            <a:r>
              <a:rPr lang="tr-TR" i="1" dirty="0" smtClean="0"/>
              <a:t>n³</a:t>
            </a:r>
            <a:r>
              <a:rPr lang="tr-TR" dirty="0" smtClean="0"/>
              <a:t> </a:t>
            </a:r>
            <a:r>
              <a:rPr lang="tr-TR" dirty="0"/>
              <a:t>+ </a:t>
            </a:r>
            <a:r>
              <a:rPr lang="tr-TR" dirty="0" smtClean="0"/>
              <a:t>6</a:t>
            </a:r>
            <a:r>
              <a:rPr lang="tr-TR" i="1" dirty="0" smtClean="0"/>
              <a:t>n</a:t>
            </a:r>
            <a:r>
              <a:rPr lang="tr-TR" dirty="0"/>
              <a:t>²</a:t>
            </a:r>
            <a:r>
              <a:rPr lang="tr-TR" dirty="0" smtClean="0"/>
              <a:t> </a:t>
            </a:r>
            <a:r>
              <a:rPr lang="tr-TR" dirty="0"/>
              <a:t>+ 7</a:t>
            </a:r>
            <a:r>
              <a:rPr lang="tr-TR" i="1" dirty="0"/>
              <a:t>n </a:t>
            </a:r>
            <a:r>
              <a:rPr lang="tr-TR" dirty="0"/>
              <a:t>olsun</a:t>
            </a:r>
            <a:r>
              <a:rPr lang="tr-TR" dirty="0" smtClean="0"/>
              <a:t>.</a:t>
            </a:r>
          </a:p>
          <a:p>
            <a:pPr lvl="1">
              <a:lnSpc>
                <a:spcPct val="170000"/>
              </a:lnSpc>
              <a:spcBef>
                <a:spcPts val="0"/>
              </a:spcBef>
            </a:pPr>
            <a:r>
              <a:rPr lang="pt-BR" dirty="0" smtClean="0"/>
              <a:t>3</a:t>
            </a:r>
            <a:r>
              <a:rPr lang="pt-BR" i="1" dirty="0" smtClean="0"/>
              <a:t>n</a:t>
            </a:r>
            <a:r>
              <a:rPr lang="tr-TR" dirty="0"/>
              <a:t>³</a:t>
            </a:r>
            <a:r>
              <a:rPr lang="pt-BR" dirty="0" smtClean="0"/>
              <a:t> </a:t>
            </a:r>
            <a:r>
              <a:rPr lang="pt-BR" dirty="0"/>
              <a:t>+ </a:t>
            </a:r>
            <a:r>
              <a:rPr lang="pt-BR" dirty="0" smtClean="0"/>
              <a:t>6</a:t>
            </a:r>
            <a:r>
              <a:rPr lang="pt-BR" i="1" dirty="0" smtClean="0"/>
              <a:t>n</a:t>
            </a:r>
            <a:r>
              <a:rPr lang="tr-TR" dirty="0" smtClean="0"/>
              <a:t>²</a:t>
            </a:r>
            <a:r>
              <a:rPr lang="pt-BR" dirty="0" smtClean="0"/>
              <a:t> </a:t>
            </a:r>
            <a:r>
              <a:rPr lang="pt-BR" dirty="0"/>
              <a:t>+ 7</a:t>
            </a:r>
            <a:r>
              <a:rPr lang="pt-BR" i="1" dirty="0"/>
              <a:t>n </a:t>
            </a:r>
            <a:r>
              <a:rPr lang="pt-BR" dirty="0"/>
              <a:t>≤ </a:t>
            </a:r>
            <a:r>
              <a:rPr lang="pt-BR" dirty="0" smtClean="0"/>
              <a:t>3</a:t>
            </a:r>
            <a:r>
              <a:rPr lang="pt-BR" i="1" dirty="0" smtClean="0"/>
              <a:t>n</a:t>
            </a:r>
            <a:r>
              <a:rPr lang="tr-TR" dirty="0"/>
              <a:t> ³</a:t>
            </a:r>
            <a:r>
              <a:rPr lang="pt-BR" dirty="0" smtClean="0"/>
              <a:t> </a:t>
            </a:r>
            <a:r>
              <a:rPr lang="pt-BR" dirty="0"/>
              <a:t>+ </a:t>
            </a:r>
            <a:r>
              <a:rPr lang="pt-BR" dirty="0" smtClean="0"/>
              <a:t>6</a:t>
            </a:r>
            <a:r>
              <a:rPr lang="pt-BR" i="1" dirty="0" smtClean="0"/>
              <a:t>n</a:t>
            </a:r>
            <a:r>
              <a:rPr lang="tr-TR" dirty="0"/>
              <a:t> ²</a:t>
            </a:r>
            <a:r>
              <a:rPr lang="pt-BR" dirty="0" smtClean="0"/>
              <a:t> </a:t>
            </a:r>
            <a:r>
              <a:rPr lang="pt-BR" dirty="0"/>
              <a:t>+ </a:t>
            </a:r>
            <a:r>
              <a:rPr lang="pt-BR" i="1" dirty="0" smtClean="0"/>
              <a:t>n</a:t>
            </a:r>
            <a:r>
              <a:rPr lang="tr-TR" dirty="0"/>
              <a:t> ²</a:t>
            </a:r>
            <a:r>
              <a:rPr lang="pt-BR" dirty="0" smtClean="0"/>
              <a:t> </a:t>
            </a:r>
            <a:r>
              <a:rPr lang="pt-BR" dirty="0"/>
              <a:t>( </a:t>
            </a:r>
            <a:r>
              <a:rPr lang="pt-BR" i="1" dirty="0"/>
              <a:t>n </a:t>
            </a:r>
            <a:r>
              <a:rPr lang="pt-BR" dirty="0"/>
              <a:t>≥ 7 için)</a:t>
            </a:r>
          </a:p>
          <a:p>
            <a:pPr lvl="1">
              <a:lnSpc>
                <a:spcPct val="170000"/>
              </a:lnSpc>
              <a:spcBef>
                <a:spcPts val="0"/>
              </a:spcBef>
            </a:pPr>
            <a:r>
              <a:rPr lang="pt-BR" dirty="0" smtClean="0"/>
              <a:t>3</a:t>
            </a:r>
            <a:r>
              <a:rPr lang="pt-BR" i="1" dirty="0" smtClean="0"/>
              <a:t>n</a:t>
            </a:r>
            <a:r>
              <a:rPr lang="tr-TR" dirty="0"/>
              <a:t> ³ </a:t>
            </a:r>
            <a:r>
              <a:rPr lang="pt-BR" dirty="0" smtClean="0"/>
              <a:t>+ 6</a:t>
            </a:r>
            <a:r>
              <a:rPr lang="pt-BR" i="1" dirty="0" smtClean="0"/>
              <a:t>n</a:t>
            </a:r>
            <a:r>
              <a:rPr lang="tr-TR" dirty="0"/>
              <a:t> ²</a:t>
            </a:r>
            <a:r>
              <a:rPr lang="pt-BR" dirty="0" smtClean="0"/>
              <a:t> </a:t>
            </a:r>
            <a:r>
              <a:rPr lang="pt-BR" dirty="0"/>
              <a:t>+ 7</a:t>
            </a:r>
            <a:r>
              <a:rPr lang="pt-BR" i="1" dirty="0"/>
              <a:t>n </a:t>
            </a:r>
            <a:r>
              <a:rPr lang="pt-BR" dirty="0"/>
              <a:t>≤ </a:t>
            </a:r>
            <a:r>
              <a:rPr lang="pt-BR" dirty="0" smtClean="0"/>
              <a:t>3</a:t>
            </a:r>
            <a:r>
              <a:rPr lang="pt-BR" i="1" dirty="0" smtClean="0"/>
              <a:t>n</a:t>
            </a:r>
            <a:r>
              <a:rPr lang="tr-TR" dirty="0"/>
              <a:t> ³</a:t>
            </a:r>
            <a:r>
              <a:rPr lang="pt-BR" dirty="0" smtClean="0"/>
              <a:t> </a:t>
            </a:r>
            <a:r>
              <a:rPr lang="pt-BR" dirty="0"/>
              <a:t>+ </a:t>
            </a:r>
            <a:r>
              <a:rPr lang="pt-BR" dirty="0" smtClean="0"/>
              <a:t>7</a:t>
            </a:r>
            <a:r>
              <a:rPr lang="pt-BR" i="1" dirty="0" smtClean="0"/>
              <a:t>n</a:t>
            </a:r>
            <a:r>
              <a:rPr lang="tr-TR" dirty="0"/>
              <a:t> ² </a:t>
            </a:r>
            <a:endParaRPr lang="tr-TR" dirty="0" smtClean="0"/>
          </a:p>
          <a:p>
            <a:pPr lvl="1">
              <a:lnSpc>
                <a:spcPct val="170000"/>
              </a:lnSpc>
              <a:spcBef>
                <a:spcPts val="0"/>
              </a:spcBef>
            </a:pPr>
            <a:r>
              <a:rPr lang="pt-BR" dirty="0" smtClean="0"/>
              <a:t>3</a:t>
            </a:r>
            <a:r>
              <a:rPr lang="pt-BR" i="1" dirty="0" smtClean="0"/>
              <a:t>n</a:t>
            </a:r>
            <a:r>
              <a:rPr lang="tr-TR" dirty="0"/>
              <a:t> ³</a:t>
            </a:r>
            <a:r>
              <a:rPr lang="pt-BR" dirty="0" smtClean="0"/>
              <a:t> </a:t>
            </a:r>
            <a:r>
              <a:rPr lang="pt-BR" dirty="0"/>
              <a:t>+ </a:t>
            </a:r>
            <a:r>
              <a:rPr lang="pt-BR" dirty="0" smtClean="0"/>
              <a:t>6</a:t>
            </a:r>
            <a:r>
              <a:rPr lang="pt-BR" i="1" dirty="0" smtClean="0"/>
              <a:t>n</a:t>
            </a:r>
            <a:r>
              <a:rPr lang="tr-TR" dirty="0"/>
              <a:t> ²</a:t>
            </a:r>
            <a:r>
              <a:rPr lang="pt-BR" dirty="0" smtClean="0"/>
              <a:t> </a:t>
            </a:r>
            <a:r>
              <a:rPr lang="pt-BR" dirty="0"/>
              <a:t>+ 7</a:t>
            </a:r>
            <a:r>
              <a:rPr lang="pt-BR" i="1" dirty="0"/>
              <a:t>n </a:t>
            </a:r>
            <a:r>
              <a:rPr lang="pt-BR" dirty="0"/>
              <a:t>≤ </a:t>
            </a:r>
            <a:r>
              <a:rPr lang="pt-BR" dirty="0" smtClean="0"/>
              <a:t>3</a:t>
            </a:r>
            <a:r>
              <a:rPr lang="pt-BR" i="1" dirty="0" smtClean="0"/>
              <a:t>n</a:t>
            </a:r>
            <a:r>
              <a:rPr lang="tr-TR" dirty="0"/>
              <a:t> ³</a:t>
            </a:r>
            <a:r>
              <a:rPr lang="pt-BR" dirty="0" smtClean="0"/>
              <a:t> </a:t>
            </a:r>
            <a:r>
              <a:rPr lang="pt-BR" dirty="0"/>
              <a:t>+ </a:t>
            </a:r>
            <a:r>
              <a:rPr lang="pt-BR" i="1" dirty="0" smtClean="0"/>
              <a:t>n</a:t>
            </a:r>
            <a:r>
              <a:rPr lang="tr-TR" dirty="0"/>
              <a:t> ³ </a:t>
            </a:r>
            <a:endParaRPr lang="tr-TR" dirty="0" smtClean="0"/>
          </a:p>
          <a:p>
            <a:pPr lvl="1">
              <a:lnSpc>
                <a:spcPct val="170000"/>
              </a:lnSpc>
              <a:spcBef>
                <a:spcPts val="0"/>
              </a:spcBef>
            </a:pPr>
            <a:r>
              <a:rPr lang="pt-BR" dirty="0" smtClean="0"/>
              <a:t>3</a:t>
            </a:r>
            <a:r>
              <a:rPr lang="pt-BR" i="1" dirty="0" smtClean="0"/>
              <a:t>n</a:t>
            </a:r>
            <a:r>
              <a:rPr lang="tr-TR" dirty="0" smtClean="0"/>
              <a:t> </a:t>
            </a:r>
            <a:r>
              <a:rPr lang="tr-TR" dirty="0"/>
              <a:t>³</a:t>
            </a:r>
            <a:r>
              <a:rPr lang="pt-BR" dirty="0" smtClean="0"/>
              <a:t> </a:t>
            </a:r>
            <a:r>
              <a:rPr lang="pt-BR" dirty="0"/>
              <a:t>+ </a:t>
            </a:r>
            <a:r>
              <a:rPr lang="pt-BR" dirty="0" smtClean="0"/>
              <a:t>6</a:t>
            </a:r>
            <a:r>
              <a:rPr lang="pt-BR" i="1" dirty="0" smtClean="0"/>
              <a:t>n</a:t>
            </a:r>
            <a:r>
              <a:rPr lang="tr-TR" dirty="0"/>
              <a:t> ²</a:t>
            </a:r>
            <a:r>
              <a:rPr lang="pt-BR" dirty="0" smtClean="0"/>
              <a:t> </a:t>
            </a:r>
            <a:r>
              <a:rPr lang="pt-BR" dirty="0"/>
              <a:t>+ 7</a:t>
            </a:r>
            <a:r>
              <a:rPr lang="pt-BR" i="1" dirty="0"/>
              <a:t>n </a:t>
            </a:r>
            <a:r>
              <a:rPr lang="pt-BR" dirty="0"/>
              <a:t>≤ </a:t>
            </a:r>
            <a:r>
              <a:rPr lang="pt-BR" dirty="0" smtClean="0"/>
              <a:t>4</a:t>
            </a:r>
            <a:r>
              <a:rPr lang="pt-BR" i="1" dirty="0" smtClean="0"/>
              <a:t>n</a:t>
            </a:r>
            <a:r>
              <a:rPr lang="tr-TR" dirty="0"/>
              <a:t> ³</a:t>
            </a:r>
            <a:r>
              <a:rPr lang="pt-BR" dirty="0" smtClean="0"/>
              <a:t> </a:t>
            </a:r>
            <a:r>
              <a:rPr lang="pt-BR" dirty="0"/>
              <a:t>⇒ </a:t>
            </a:r>
            <a:r>
              <a:rPr lang="pt-BR" i="1" dirty="0"/>
              <a:t>f </a:t>
            </a:r>
            <a:r>
              <a:rPr lang="pt-BR" dirty="0"/>
              <a:t>(</a:t>
            </a:r>
            <a:r>
              <a:rPr lang="pt-BR" i="1" dirty="0"/>
              <a:t>n</a:t>
            </a:r>
            <a:r>
              <a:rPr lang="pt-BR" dirty="0"/>
              <a:t>) = </a:t>
            </a:r>
            <a:r>
              <a:rPr lang="pt-BR" dirty="0" smtClean="0"/>
              <a:t>3</a:t>
            </a:r>
            <a:r>
              <a:rPr lang="pt-BR" i="1" dirty="0" smtClean="0"/>
              <a:t>n</a:t>
            </a:r>
            <a:r>
              <a:rPr lang="tr-TR" dirty="0"/>
              <a:t> ³</a:t>
            </a:r>
            <a:r>
              <a:rPr lang="pt-BR" dirty="0" smtClean="0"/>
              <a:t> </a:t>
            </a:r>
            <a:r>
              <a:rPr lang="pt-BR" dirty="0"/>
              <a:t>+ </a:t>
            </a:r>
            <a:r>
              <a:rPr lang="pt-BR" dirty="0" smtClean="0"/>
              <a:t>6</a:t>
            </a:r>
            <a:r>
              <a:rPr lang="pt-BR" i="1" dirty="0" smtClean="0"/>
              <a:t>n</a:t>
            </a:r>
            <a:r>
              <a:rPr lang="tr-TR" dirty="0"/>
              <a:t> ²</a:t>
            </a:r>
            <a:r>
              <a:rPr lang="pt-BR" dirty="0" smtClean="0"/>
              <a:t> </a:t>
            </a:r>
            <a:r>
              <a:rPr lang="pt-BR" dirty="0"/>
              <a:t>+ 7</a:t>
            </a:r>
            <a:r>
              <a:rPr lang="pt-BR" i="1" dirty="0"/>
              <a:t>n </a:t>
            </a:r>
            <a:r>
              <a:rPr lang="pt-BR" dirty="0"/>
              <a:t>= </a:t>
            </a:r>
            <a:r>
              <a:rPr lang="pt-BR" dirty="0" smtClean="0"/>
              <a:t>Ο(</a:t>
            </a:r>
            <a:r>
              <a:rPr lang="pt-BR" i="1" dirty="0" smtClean="0"/>
              <a:t>n</a:t>
            </a:r>
            <a:r>
              <a:rPr lang="tr-TR" dirty="0"/>
              <a:t> ³</a:t>
            </a:r>
            <a:r>
              <a:rPr lang="pt-BR" dirty="0" smtClean="0"/>
              <a:t> )</a:t>
            </a:r>
            <a:endParaRPr lang="tr-TR" dirty="0"/>
          </a:p>
          <a:p>
            <a:pPr>
              <a:lnSpc>
                <a:spcPct val="170000"/>
              </a:lnSpc>
              <a:spcBef>
                <a:spcPts val="0"/>
              </a:spcBef>
            </a:pPr>
            <a:r>
              <a:rPr lang="tr-TR" dirty="0"/>
              <a:t>Bu sonuç nasıl yorumlanır?</a:t>
            </a:r>
          </a:p>
          <a:p>
            <a:pPr lvl="1">
              <a:lnSpc>
                <a:spcPct val="170000"/>
              </a:lnSpc>
              <a:spcBef>
                <a:spcPts val="0"/>
              </a:spcBef>
            </a:pPr>
            <a:r>
              <a:rPr lang="tr-TR" dirty="0"/>
              <a:t>1. İşletim zamanı hiçbir zaman </a:t>
            </a:r>
            <a:r>
              <a:rPr lang="tr-TR" dirty="0" smtClean="0"/>
              <a:t>4n³ </a:t>
            </a:r>
            <a:r>
              <a:rPr lang="tr-TR" dirty="0"/>
              <a:t>’ü aşamaz.</a:t>
            </a:r>
          </a:p>
          <a:p>
            <a:pPr lvl="1">
              <a:lnSpc>
                <a:spcPct val="170000"/>
              </a:lnSpc>
              <a:spcBef>
                <a:spcPts val="0"/>
              </a:spcBef>
            </a:pPr>
            <a:r>
              <a:rPr lang="tr-TR" dirty="0"/>
              <a:t>2. n artarken işletim zamanı kübik olarak artar. Mesela 100 adet tamsayı değerden oluşan bir dizi, söz</a:t>
            </a:r>
          </a:p>
          <a:p>
            <a:pPr lvl="1">
              <a:lnSpc>
                <a:spcPct val="170000"/>
              </a:lnSpc>
              <a:spcBef>
                <a:spcPts val="0"/>
              </a:spcBef>
            </a:pPr>
            <a:r>
              <a:rPr lang="tr-TR" dirty="0"/>
              <a:t>konusu algoritma ile 2 saniyede sıralanabiliyorsa 300 adet tamsayıdan oluşan dizi en fazla 54 = 2 ⋅</a:t>
            </a:r>
            <a:r>
              <a:rPr lang="tr-TR" dirty="0" smtClean="0"/>
              <a:t>3³ saniyede </a:t>
            </a:r>
            <a:r>
              <a:rPr lang="tr-TR" dirty="0"/>
              <a:t>sıralanır. (6 saniye değil)</a:t>
            </a:r>
          </a:p>
        </p:txBody>
      </p:sp>
    </p:spTree>
    <p:extLst>
      <p:ext uri="{BB962C8B-B14F-4D97-AF65-F5344CB8AC3E}">
        <p14:creationId xmlns:p14="http://schemas.microsoft.com/office/powerpoint/2010/main" val="3942943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Programın Çalışma Hızı ve Karmaşıklık</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714461807"/>
              </p:ext>
            </p:extLst>
          </p:nvPr>
        </p:nvGraphicFramePr>
        <p:xfrm>
          <a:off x="1299038" y="1688494"/>
          <a:ext cx="3530598" cy="3048000"/>
        </p:xfrm>
        <a:graphic>
          <a:graphicData uri="http://schemas.openxmlformats.org/drawingml/2006/table">
            <a:tbl>
              <a:tblPr firstRow="1" bandRow="1">
                <a:tableStyleId>{5C22544A-7EE6-4342-B048-85BDC9FD1C3A}</a:tableStyleId>
              </a:tblPr>
              <a:tblGrid>
                <a:gridCol w="1107308"/>
                <a:gridCol w="2423290"/>
              </a:tblGrid>
              <a:tr h="142482">
                <a:tc>
                  <a:txBody>
                    <a:bodyPr/>
                    <a:lstStyle/>
                    <a:p>
                      <a:r>
                        <a:rPr lang="tr-TR" sz="1400" dirty="0" smtClean="0"/>
                        <a:t>Büyük</a:t>
                      </a:r>
                      <a:r>
                        <a:rPr lang="tr-TR" sz="1400" baseline="0" dirty="0" smtClean="0"/>
                        <a:t> O</a:t>
                      </a:r>
                      <a:endParaRPr lang="tr-TR" sz="1400" dirty="0"/>
                    </a:p>
                  </a:txBody>
                  <a:tcPr/>
                </a:tc>
                <a:tc>
                  <a:txBody>
                    <a:bodyPr/>
                    <a:lstStyle/>
                    <a:p>
                      <a:r>
                        <a:rPr lang="tr-TR" sz="1400" dirty="0" smtClean="0"/>
                        <a:t>Değişim Şekli</a:t>
                      </a:r>
                      <a:endParaRPr lang="tr-TR" sz="1400" dirty="0"/>
                    </a:p>
                  </a:txBody>
                  <a:tcPr/>
                </a:tc>
              </a:tr>
              <a:tr h="142482">
                <a:tc>
                  <a:txBody>
                    <a:bodyPr/>
                    <a:lstStyle/>
                    <a:p>
                      <a:r>
                        <a:rPr lang="tr-TR" sz="1400" dirty="0" smtClean="0"/>
                        <a:t>O(1)</a:t>
                      </a:r>
                      <a:endParaRPr lang="tr-TR" sz="1400" dirty="0"/>
                    </a:p>
                  </a:txBody>
                  <a:tcPr/>
                </a:tc>
                <a:tc>
                  <a:txBody>
                    <a:bodyPr/>
                    <a:lstStyle/>
                    <a:p>
                      <a:r>
                        <a:rPr lang="tr-TR" sz="1400" dirty="0" smtClean="0"/>
                        <a:t>Sabit</a:t>
                      </a:r>
                      <a:endParaRPr lang="tr-TR" sz="1400" dirty="0"/>
                    </a:p>
                  </a:txBody>
                  <a:tcPr/>
                </a:tc>
              </a:tr>
              <a:tr h="142482">
                <a:tc>
                  <a:txBody>
                    <a:bodyPr/>
                    <a:lstStyle/>
                    <a:p>
                      <a:r>
                        <a:rPr lang="tr-TR" sz="1400" dirty="0" smtClean="0"/>
                        <a:t>O(</a:t>
                      </a:r>
                      <a:r>
                        <a:rPr lang="tr-TR" sz="1400" dirty="0" err="1" smtClean="0"/>
                        <a:t>log</a:t>
                      </a:r>
                      <a:r>
                        <a:rPr lang="tr-TR" sz="1400" dirty="0" smtClean="0"/>
                        <a:t> n)</a:t>
                      </a:r>
                      <a:endParaRPr lang="tr-TR" sz="1400" dirty="0"/>
                    </a:p>
                  </a:txBody>
                  <a:tcPr/>
                </a:tc>
                <a:tc>
                  <a:txBody>
                    <a:bodyPr/>
                    <a:lstStyle/>
                    <a:p>
                      <a:r>
                        <a:rPr lang="tr-TR" sz="1400" dirty="0" smtClean="0"/>
                        <a:t>Logaritmik</a:t>
                      </a:r>
                      <a:endParaRPr lang="tr-TR" sz="1400" dirty="0"/>
                    </a:p>
                  </a:txBody>
                  <a:tcPr/>
                </a:tc>
              </a:tr>
              <a:tr h="142482">
                <a:tc>
                  <a:txBody>
                    <a:bodyPr/>
                    <a:lstStyle/>
                    <a:p>
                      <a:r>
                        <a:rPr lang="tr-TR" sz="1400" dirty="0" smtClean="0"/>
                        <a:t>O(n)</a:t>
                      </a:r>
                      <a:endParaRPr lang="tr-TR" sz="1400" dirty="0"/>
                    </a:p>
                  </a:txBody>
                  <a:tcPr/>
                </a:tc>
                <a:tc>
                  <a:txBody>
                    <a:bodyPr/>
                    <a:lstStyle/>
                    <a:p>
                      <a:r>
                        <a:rPr lang="tr-TR" sz="1400" dirty="0" smtClean="0"/>
                        <a:t>Doğrusal</a:t>
                      </a:r>
                      <a:endParaRPr lang="tr-TR" sz="1400" dirty="0"/>
                    </a:p>
                  </a:txBody>
                  <a:tcPr/>
                </a:tc>
              </a:tr>
              <a:tr h="142482">
                <a:tc>
                  <a:txBody>
                    <a:bodyPr/>
                    <a:lstStyle/>
                    <a:p>
                      <a:r>
                        <a:rPr lang="tr-TR" sz="1400" dirty="0" smtClean="0"/>
                        <a:t>O(n </a:t>
                      </a:r>
                      <a:r>
                        <a:rPr lang="tr-TR" sz="1400" dirty="0" err="1" smtClean="0"/>
                        <a:t>log</a:t>
                      </a:r>
                      <a:r>
                        <a:rPr lang="tr-TR" sz="1400" dirty="0" smtClean="0"/>
                        <a:t> n)</a:t>
                      </a:r>
                      <a:endParaRPr lang="tr-TR" sz="1400" dirty="0"/>
                    </a:p>
                  </a:txBody>
                  <a:tcPr/>
                </a:tc>
                <a:tc>
                  <a:txBody>
                    <a:bodyPr/>
                    <a:lstStyle/>
                    <a:p>
                      <a:r>
                        <a:rPr lang="tr-TR" sz="1400" dirty="0" smtClean="0"/>
                        <a:t>Doğrusal </a:t>
                      </a:r>
                      <a:r>
                        <a:rPr lang="tr-TR" sz="1400" dirty="0" err="1" smtClean="0"/>
                        <a:t>çarpanlı</a:t>
                      </a:r>
                      <a:r>
                        <a:rPr lang="tr-TR" sz="1400" dirty="0" smtClean="0"/>
                        <a:t> </a:t>
                      </a:r>
                      <a:r>
                        <a:rPr lang="tr-TR" sz="1400" dirty="0" err="1" smtClean="0"/>
                        <a:t>logaritimik</a:t>
                      </a:r>
                      <a:endParaRPr lang="tr-TR" sz="1400" dirty="0"/>
                    </a:p>
                  </a:txBody>
                  <a:tcPr/>
                </a:tc>
              </a:tr>
              <a:tr h="142482">
                <a:tc>
                  <a:txBody>
                    <a:bodyPr/>
                    <a:lstStyle/>
                    <a:p>
                      <a:r>
                        <a:rPr lang="tr-TR" sz="1400" dirty="0" smtClean="0"/>
                        <a:t>O(n</a:t>
                      </a:r>
                      <a:r>
                        <a:rPr lang="tr-TR" sz="1400" dirty="0" smtClean="0">
                          <a:latin typeface="Adobe Caslon Pro"/>
                        </a:rPr>
                        <a:t>²</a:t>
                      </a:r>
                      <a:r>
                        <a:rPr lang="tr-TR" sz="1400" dirty="0" smtClean="0"/>
                        <a:t>)</a:t>
                      </a:r>
                      <a:endParaRPr lang="tr-TR" sz="1400" dirty="0"/>
                    </a:p>
                  </a:txBody>
                  <a:tcPr/>
                </a:tc>
                <a:tc>
                  <a:txBody>
                    <a:bodyPr/>
                    <a:lstStyle/>
                    <a:p>
                      <a:r>
                        <a:rPr lang="tr-TR" sz="1400" dirty="0" err="1" smtClean="0"/>
                        <a:t>Karesel</a:t>
                      </a:r>
                      <a:endParaRPr lang="tr-TR" sz="1400" dirty="0"/>
                    </a:p>
                  </a:txBody>
                  <a:tcPr/>
                </a:tc>
              </a:tr>
              <a:tr h="142482">
                <a:tc>
                  <a:txBody>
                    <a:bodyPr/>
                    <a:lstStyle/>
                    <a:p>
                      <a:r>
                        <a:rPr lang="tr-TR" sz="1400" dirty="0" smtClean="0"/>
                        <a:t>O(n³)</a:t>
                      </a:r>
                      <a:endParaRPr lang="tr-TR" sz="1400" dirty="0"/>
                    </a:p>
                  </a:txBody>
                  <a:tcPr/>
                </a:tc>
                <a:tc>
                  <a:txBody>
                    <a:bodyPr/>
                    <a:lstStyle/>
                    <a:p>
                      <a:r>
                        <a:rPr lang="tr-TR" sz="1400" dirty="0" smtClean="0"/>
                        <a:t>Kübik</a:t>
                      </a:r>
                      <a:endParaRPr lang="tr-TR" sz="1400" dirty="0"/>
                    </a:p>
                  </a:txBody>
                  <a:tcPr/>
                </a:tc>
              </a:tr>
              <a:tr h="142482">
                <a:tc>
                  <a:txBody>
                    <a:bodyPr/>
                    <a:lstStyle/>
                    <a:p>
                      <a:r>
                        <a:rPr lang="tr-TR" sz="1400" dirty="0" smtClean="0"/>
                        <a:t>O(2</a:t>
                      </a:r>
                      <a:r>
                        <a:rPr lang="tr-TR" sz="1400" dirty="0" smtClean="0">
                          <a:latin typeface="Adobe Caslon Pro"/>
                        </a:rPr>
                        <a:t>ⁿ</a:t>
                      </a:r>
                      <a:r>
                        <a:rPr lang="tr-TR" sz="1400" dirty="0" smtClean="0"/>
                        <a:t>)</a:t>
                      </a:r>
                      <a:endParaRPr lang="tr-TR" sz="1400" dirty="0"/>
                    </a:p>
                  </a:txBody>
                  <a:tcPr/>
                </a:tc>
                <a:tc>
                  <a:txBody>
                    <a:bodyPr/>
                    <a:lstStyle/>
                    <a:p>
                      <a:r>
                        <a:rPr lang="tr-TR" sz="1400" dirty="0" smtClean="0"/>
                        <a:t>İki tabanında </a:t>
                      </a:r>
                      <a:r>
                        <a:rPr lang="tr-TR" sz="1400" dirty="0" err="1" smtClean="0"/>
                        <a:t>üssel</a:t>
                      </a:r>
                      <a:endParaRPr lang="tr-TR" sz="1400" dirty="0"/>
                    </a:p>
                  </a:txBody>
                  <a:tcPr/>
                </a:tc>
              </a:tr>
              <a:tr h="0">
                <a:tc>
                  <a:txBody>
                    <a:bodyPr/>
                    <a:lstStyle/>
                    <a:p>
                      <a:r>
                        <a:rPr lang="tr-TR" sz="1400" dirty="0" smtClean="0"/>
                        <a:t>O(10</a:t>
                      </a:r>
                      <a:r>
                        <a:rPr lang="tr-TR" sz="1400" dirty="0" smtClean="0">
                          <a:latin typeface="Adobe Caslon Pro"/>
                        </a:rPr>
                        <a:t>ⁿ</a:t>
                      </a:r>
                      <a:r>
                        <a:rPr lang="tr-TR" sz="1400" dirty="0" smtClean="0"/>
                        <a:t>)</a:t>
                      </a:r>
                      <a:endParaRPr lang="tr-TR" sz="1400" dirty="0"/>
                    </a:p>
                  </a:txBody>
                  <a:tcPr/>
                </a:tc>
                <a:tc>
                  <a:txBody>
                    <a:bodyPr/>
                    <a:lstStyle/>
                    <a:p>
                      <a:r>
                        <a:rPr lang="tr-TR" sz="1400" dirty="0" smtClean="0"/>
                        <a:t>On tabanında </a:t>
                      </a:r>
                      <a:r>
                        <a:rPr lang="tr-TR" sz="1400" dirty="0" err="1" smtClean="0"/>
                        <a:t>üssel</a:t>
                      </a:r>
                      <a:endParaRPr lang="tr-TR" sz="1400" dirty="0"/>
                    </a:p>
                  </a:txBody>
                  <a:tcPr/>
                </a:tc>
              </a:tr>
              <a:tr h="142482">
                <a:tc>
                  <a:txBody>
                    <a:bodyPr/>
                    <a:lstStyle/>
                    <a:p>
                      <a:r>
                        <a:rPr lang="tr-TR" sz="1400" dirty="0" smtClean="0"/>
                        <a:t>O(n!)</a:t>
                      </a:r>
                      <a:endParaRPr lang="tr-TR" sz="1400" dirty="0"/>
                    </a:p>
                  </a:txBody>
                  <a:tcPr/>
                </a:tc>
                <a:tc>
                  <a:txBody>
                    <a:bodyPr/>
                    <a:lstStyle/>
                    <a:p>
                      <a:r>
                        <a:rPr lang="tr-TR" sz="1400" dirty="0" smtClean="0"/>
                        <a:t>Faktöriyel</a:t>
                      </a:r>
                      <a:endParaRPr lang="tr-TR" sz="1400" dirty="0"/>
                    </a:p>
                  </a:txBody>
                  <a:tcPr/>
                </a:tc>
              </a:tr>
            </a:tbl>
          </a:graphicData>
        </a:graphic>
      </p:graphicFrame>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t="2351"/>
          <a:stretch/>
        </p:blipFill>
        <p:spPr>
          <a:xfrm>
            <a:off x="4931228" y="1687293"/>
            <a:ext cx="7209973" cy="3722428"/>
          </a:xfrm>
          <a:prstGeom prst="rect">
            <a:avLst/>
          </a:prstGeom>
          <a:ln w="3175">
            <a:solidFill>
              <a:schemeClr val="tx1"/>
            </a:solidFill>
          </a:ln>
        </p:spPr>
      </p:pic>
    </p:spTree>
    <p:extLst>
      <p:ext uri="{BB962C8B-B14F-4D97-AF65-F5344CB8AC3E}">
        <p14:creationId xmlns:p14="http://schemas.microsoft.com/office/powerpoint/2010/main" val="1866491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Veri Yapısı ?</a:t>
            </a:r>
            <a:endParaRPr lang="tr-TR" dirty="0"/>
          </a:p>
        </p:txBody>
      </p:sp>
      <p:sp>
        <p:nvSpPr>
          <p:cNvPr id="6" name="Text Placeholder 5"/>
          <p:cNvSpPr>
            <a:spLocks noGrp="1"/>
          </p:cNvSpPr>
          <p:nvPr>
            <p:ph type="body" sz="quarter" idx="3"/>
          </p:nvPr>
        </p:nvSpPr>
        <p:spPr>
          <a:xfrm>
            <a:off x="2020825" y="1007533"/>
            <a:ext cx="9209680" cy="696006"/>
          </a:xfrm>
        </p:spPr>
        <p:txBody>
          <a:bodyPr/>
          <a:lstStyle/>
          <a:p>
            <a:r>
              <a:rPr lang="tr-TR" sz="2000" dirty="0" smtClean="0">
                <a:solidFill>
                  <a:schemeClr val="tx1">
                    <a:lumMod val="85000"/>
                    <a:lumOff val="15000"/>
                  </a:schemeClr>
                </a:solidFill>
              </a:rPr>
              <a:t>Verilerin birbiriyle ilişkisel veya </a:t>
            </a:r>
            <a:r>
              <a:rPr lang="tr-TR" sz="2000" dirty="0" err="1" smtClean="0">
                <a:solidFill>
                  <a:schemeClr val="tx1">
                    <a:lumMod val="85000"/>
                    <a:lumOff val="15000"/>
                  </a:schemeClr>
                </a:solidFill>
              </a:rPr>
              <a:t>sırasal</a:t>
            </a:r>
            <a:r>
              <a:rPr lang="tr-TR" sz="2000" dirty="0" smtClean="0">
                <a:solidFill>
                  <a:schemeClr val="tx1">
                    <a:lumMod val="85000"/>
                    <a:lumOff val="15000"/>
                  </a:schemeClr>
                </a:solidFill>
              </a:rPr>
              <a:t> durumunu gösterir</a:t>
            </a:r>
            <a:endParaRPr lang="tr-TR" sz="2000" dirty="0">
              <a:solidFill>
                <a:schemeClr val="tx1">
                  <a:lumMod val="85000"/>
                  <a:lumOff val="15000"/>
                </a:schemeClr>
              </a:solidFill>
            </a:endParaRPr>
          </a:p>
        </p:txBody>
      </p:sp>
      <p:sp>
        <p:nvSpPr>
          <p:cNvPr id="4" name="Content Placeholder 3"/>
          <p:cNvSpPr>
            <a:spLocks noGrp="1"/>
          </p:cNvSpPr>
          <p:nvPr>
            <p:ph sz="quarter" idx="4"/>
          </p:nvPr>
        </p:nvSpPr>
        <p:spPr>
          <a:xfrm>
            <a:off x="3118105" y="1766255"/>
            <a:ext cx="4517136" cy="2193097"/>
          </a:xfrm>
        </p:spPr>
        <p:txBody>
          <a:bodyPr>
            <a:normAutofit/>
          </a:bodyPr>
          <a:lstStyle/>
          <a:p>
            <a:r>
              <a:rPr lang="tr-TR" dirty="0" smtClean="0"/>
              <a:t>Veri Modelleri</a:t>
            </a:r>
          </a:p>
          <a:p>
            <a:pPr lvl="1">
              <a:spcBef>
                <a:spcPts val="0"/>
              </a:spcBef>
              <a:spcAft>
                <a:spcPts val="0"/>
              </a:spcAft>
              <a:buFont typeface="Wingdings" panose="05000000000000000000" pitchFamily="2" charset="2"/>
              <a:buChar char="§"/>
            </a:pPr>
            <a:r>
              <a:rPr lang="tr-TR" sz="1500" dirty="0" smtClean="0"/>
              <a:t>Liste ve bağlantılı liste</a:t>
            </a:r>
          </a:p>
          <a:p>
            <a:pPr lvl="1">
              <a:spcBef>
                <a:spcPts val="0"/>
              </a:spcBef>
              <a:spcAft>
                <a:spcPts val="0"/>
              </a:spcAft>
              <a:buFont typeface="Wingdings" panose="05000000000000000000" pitchFamily="2" charset="2"/>
              <a:buChar char="§"/>
            </a:pPr>
            <a:r>
              <a:rPr lang="tr-TR" sz="1500" dirty="0" smtClean="0"/>
              <a:t>Ağaç</a:t>
            </a:r>
          </a:p>
          <a:p>
            <a:pPr lvl="1">
              <a:spcBef>
                <a:spcPts val="0"/>
              </a:spcBef>
              <a:spcAft>
                <a:spcPts val="0"/>
              </a:spcAft>
              <a:buFont typeface="Wingdings" panose="05000000000000000000" pitchFamily="2" charset="2"/>
              <a:buChar char="§"/>
            </a:pPr>
            <a:r>
              <a:rPr lang="tr-TR" sz="1500" dirty="0" err="1" smtClean="0"/>
              <a:t>Graf</a:t>
            </a:r>
            <a:endParaRPr lang="tr-TR" sz="1500" dirty="0" smtClean="0"/>
          </a:p>
          <a:p>
            <a:pPr lvl="1">
              <a:spcBef>
                <a:spcPts val="0"/>
              </a:spcBef>
              <a:spcAft>
                <a:spcPts val="0"/>
              </a:spcAft>
              <a:buFont typeface="Wingdings" panose="05000000000000000000" pitchFamily="2" charset="2"/>
              <a:buChar char="§"/>
            </a:pPr>
            <a:r>
              <a:rPr lang="tr-TR" sz="1500" dirty="0" smtClean="0"/>
              <a:t>Yığın</a:t>
            </a:r>
          </a:p>
          <a:p>
            <a:pPr lvl="1">
              <a:spcBef>
                <a:spcPts val="0"/>
              </a:spcBef>
              <a:spcAft>
                <a:spcPts val="0"/>
              </a:spcAft>
              <a:buFont typeface="Wingdings" panose="05000000000000000000" pitchFamily="2" charset="2"/>
              <a:buChar char="§"/>
            </a:pPr>
            <a:r>
              <a:rPr lang="tr-TR" sz="1500" dirty="0" smtClean="0"/>
              <a:t>Kuyruk</a:t>
            </a:r>
          </a:p>
          <a:p>
            <a:pPr lvl="1">
              <a:spcBef>
                <a:spcPts val="0"/>
              </a:spcBef>
              <a:spcAft>
                <a:spcPts val="0"/>
              </a:spcAft>
              <a:buFont typeface="Wingdings" panose="05000000000000000000" pitchFamily="2" charset="2"/>
              <a:buChar char="§"/>
            </a:pPr>
            <a:r>
              <a:rPr lang="tr-TR" sz="1500" dirty="0" smtClean="0"/>
              <a:t>…</a:t>
            </a:r>
          </a:p>
          <a:p>
            <a:endParaRPr lang="tr-TR" dirty="0"/>
          </a:p>
        </p:txBody>
      </p:sp>
    </p:spTree>
    <p:extLst>
      <p:ext uri="{BB962C8B-B14F-4D97-AF65-F5344CB8AC3E}">
        <p14:creationId xmlns:p14="http://schemas.microsoft.com/office/powerpoint/2010/main" val="280984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r-TR" dirty="0" smtClean="0"/>
              <a:t>Veri Modelleri</a:t>
            </a:r>
            <a:endParaRPr lang="tr-TR" dirty="0"/>
          </a:p>
        </p:txBody>
      </p:sp>
      <p:sp>
        <p:nvSpPr>
          <p:cNvPr id="8" name="Content Placeholder 7"/>
          <p:cNvSpPr>
            <a:spLocks noGrp="1"/>
          </p:cNvSpPr>
          <p:nvPr>
            <p:ph idx="1"/>
          </p:nvPr>
        </p:nvSpPr>
        <p:spPr>
          <a:xfrm>
            <a:off x="1611188" y="1118585"/>
            <a:ext cx="10018713" cy="4240847"/>
          </a:xfrm>
        </p:spPr>
        <p:txBody>
          <a:bodyPr/>
          <a:lstStyle/>
          <a:p>
            <a:pPr>
              <a:lnSpc>
                <a:spcPct val="150000"/>
              </a:lnSpc>
            </a:pPr>
            <a:r>
              <a:rPr lang="tr-TR" b="1" i="1" dirty="0" smtClean="0">
                <a:solidFill>
                  <a:schemeClr val="accent1">
                    <a:lumMod val="75000"/>
                  </a:schemeClr>
                </a:solidFill>
              </a:rPr>
              <a:t>Liste: </a:t>
            </a:r>
            <a:r>
              <a:rPr lang="tr-TR" dirty="0" smtClean="0"/>
              <a:t>Aynı kümeye ait verilerin bellekte art arda tutulması ile oluşur. Verilerin bir düzen içinde olması önemli değildir. Önemli olan verilerin art arda sırada tutulmasıdır. </a:t>
            </a:r>
            <a:endParaRPr lang="tr-TR" dirty="0"/>
          </a:p>
          <a:p>
            <a:pPr>
              <a:lnSpc>
                <a:spcPct val="150000"/>
              </a:lnSpc>
            </a:pPr>
            <a:r>
              <a:rPr lang="tr-TR" dirty="0" smtClean="0"/>
              <a:t>En yalın liste modeli bir boyutlu dizi üzerinde tutulanıdır. Dizinin bir gözü kümeye ait bir elemanı tutar ve aksi belirtilmediği süre listeye geldiği sırada eklenir. Genellikle yeni gelen elemanlar listenin sonuna eklenir.</a:t>
            </a:r>
          </a:p>
          <a:p>
            <a:pPr>
              <a:lnSpc>
                <a:spcPct val="150000"/>
              </a:lnSpc>
            </a:pPr>
            <a:endParaRPr lang="tr-TR" b="1" i="1" dirty="0">
              <a:solidFill>
                <a:schemeClr val="accent1">
                  <a:lumMod val="75000"/>
                </a:schemeClr>
              </a:solidFill>
            </a:endParaRPr>
          </a:p>
          <a:p>
            <a:pPr>
              <a:lnSpc>
                <a:spcPct val="150000"/>
              </a:lnSpc>
            </a:pPr>
            <a:endParaRPr lang="tr-TR" b="1" i="1" dirty="0" smtClean="0">
              <a:solidFill>
                <a:schemeClr val="accent1">
                  <a:lumMod val="75000"/>
                </a:schemeClr>
              </a:solidFill>
            </a:endParaRPr>
          </a:p>
          <a:p>
            <a:pPr marL="0" indent="0">
              <a:lnSpc>
                <a:spcPct val="150000"/>
              </a:lnSpc>
              <a:buNone/>
            </a:pPr>
            <a:endParaRPr lang="tr-TR" b="1" i="1" dirty="0">
              <a:solidFill>
                <a:schemeClr val="accent1">
                  <a:lumMod val="75000"/>
                </a:schemeClr>
              </a:solidFill>
            </a:endParaRPr>
          </a:p>
        </p:txBody>
      </p:sp>
      <p:grpSp>
        <p:nvGrpSpPr>
          <p:cNvPr id="32" name="Group 31"/>
          <p:cNvGrpSpPr/>
          <p:nvPr/>
        </p:nvGrpSpPr>
        <p:grpSpPr>
          <a:xfrm>
            <a:off x="4957126" y="3967833"/>
            <a:ext cx="1689991" cy="1184435"/>
            <a:chOff x="4101209" y="1441065"/>
            <a:chExt cx="1689991" cy="1184435"/>
          </a:xfrm>
        </p:grpSpPr>
        <p:grpSp>
          <p:nvGrpSpPr>
            <p:cNvPr id="23" name="Group 22"/>
            <p:cNvGrpSpPr/>
            <p:nvPr/>
          </p:nvGrpSpPr>
          <p:grpSpPr>
            <a:xfrm>
              <a:off x="4680858" y="1447801"/>
              <a:ext cx="1110342" cy="1153886"/>
              <a:chOff x="4169229" y="1447801"/>
              <a:chExt cx="1110342" cy="1153886"/>
            </a:xfrm>
          </p:grpSpPr>
          <p:sp>
            <p:nvSpPr>
              <p:cNvPr id="10" name="Rectangle 9"/>
              <p:cNvSpPr/>
              <p:nvPr/>
            </p:nvSpPr>
            <p:spPr>
              <a:xfrm>
                <a:off x="4169229" y="1447801"/>
                <a:ext cx="1110342" cy="11538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21" name="Rectangle 20"/>
              <p:cNvSpPr/>
              <p:nvPr/>
            </p:nvSpPr>
            <p:spPr>
              <a:xfrm>
                <a:off x="4169229" y="1687286"/>
                <a:ext cx="1110342"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22" name="Rectangle 21"/>
              <p:cNvSpPr/>
              <p:nvPr/>
            </p:nvSpPr>
            <p:spPr>
              <a:xfrm>
                <a:off x="4169229" y="2140857"/>
                <a:ext cx="1110342"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grpSp>
        <p:sp>
          <p:nvSpPr>
            <p:cNvPr id="24" name="TextBox 23"/>
            <p:cNvSpPr txBox="1"/>
            <p:nvPr/>
          </p:nvSpPr>
          <p:spPr>
            <a:xfrm>
              <a:off x="5103596" y="1441065"/>
              <a:ext cx="576943" cy="246221"/>
            </a:xfrm>
            <a:prstGeom prst="rect">
              <a:avLst/>
            </a:prstGeom>
            <a:noFill/>
          </p:spPr>
          <p:txBody>
            <a:bodyPr wrap="square" rtlCol="0">
              <a:spAutoFit/>
            </a:bodyPr>
            <a:lstStyle/>
            <a:p>
              <a:r>
                <a:rPr lang="tr-TR" sz="1000" b="1" dirty="0" smtClean="0"/>
                <a:t>…</a:t>
              </a:r>
              <a:endParaRPr lang="tr-TR" sz="1000" b="1" dirty="0"/>
            </a:p>
          </p:txBody>
        </p:sp>
        <p:sp>
          <p:nvSpPr>
            <p:cNvPr id="25" name="TextBox 24"/>
            <p:cNvSpPr txBox="1"/>
            <p:nvPr/>
          </p:nvSpPr>
          <p:spPr>
            <a:xfrm>
              <a:off x="4951196" y="1677638"/>
              <a:ext cx="576943" cy="246221"/>
            </a:xfrm>
            <a:prstGeom prst="rect">
              <a:avLst/>
            </a:prstGeom>
            <a:noFill/>
          </p:spPr>
          <p:txBody>
            <a:bodyPr wrap="square" rtlCol="0">
              <a:spAutoFit/>
            </a:bodyPr>
            <a:lstStyle/>
            <a:p>
              <a:r>
                <a:rPr lang="tr-TR" sz="1000" b="1" dirty="0" err="1" smtClean="0"/>
                <a:t>ahmet</a:t>
              </a:r>
              <a:endParaRPr lang="tr-TR" sz="1000" b="1" dirty="0"/>
            </a:p>
          </p:txBody>
        </p:sp>
        <p:sp>
          <p:nvSpPr>
            <p:cNvPr id="26" name="TextBox 25"/>
            <p:cNvSpPr txBox="1"/>
            <p:nvPr/>
          </p:nvSpPr>
          <p:spPr>
            <a:xfrm>
              <a:off x="5027395" y="1924588"/>
              <a:ext cx="729343" cy="246221"/>
            </a:xfrm>
            <a:prstGeom prst="rect">
              <a:avLst/>
            </a:prstGeom>
            <a:noFill/>
          </p:spPr>
          <p:txBody>
            <a:bodyPr wrap="square" rtlCol="0">
              <a:spAutoFit/>
            </a:bodyPr>
            <a:lstStyle/>
            <a:p>
              <a:r>
                <a:rPr lang="tr-TR" sz="1000" b="1" dirty="0" smtClean="0"/>
                <a:t>50</a:t>
              </a:r>
              <a:endParaRPr lang="tr-TR" sz="1000" b="1" dirty="0"/>
            </a:p>
          </p:txBody>
        </p:sp>
        <p:sp>
          <p:nvSpPr>
            <p:cNvPr id="27" name="TextBox 26"/>
            <p:cNvSpPr txBox="1"/>
            <p:nvPr/>
          </p:nvSpPr>
          <p:spPr>
            <a:xfrm>
              <a:off x="4974769" y="2119542"/>
              <a:ext cx="729343" cy="246221"/>
            </a:xfrm>
            <a:prstGeom prst="rect">
              <a:avLst/>
            </a:prstGeom>
            <a:noFill/>
          </p:spPr>
          <p:txBody>
            <a:bodyPr wrap="square" rtlCol="0">
              <a:spAutoFit/>
            </a:bodyPr>
            <a:lstStyle/>
            <a:p>
              <a:r>
                <a:rPr lang="tr-TR" sz="1000" b="1" dirty="0" err="1" smtClean="0"/>
                <a:t>fatma</a:t>
              </a:r>
              <a:endParaRPr lang="tr-TR" sz="1000" b="1" dirty="0"/>
            </a:p>
          </p:txBody>
        </p:sp>
        <p:sp>
          <p:nvSpPr>
            <p:cNvPr id="28" name="TextBox 27"/>
            <p:cNvSpPr txBox="1"/>
            <p:nvPr/>
          </p:nvSpPr>
          <p:spPr>
            <a:xfrm>
              <a:off x="5060052" y="2379279"/>
              <a:ext cx="729343" cy="246221"/>
            </a:xfrm>
            <a:prstGeom prst="rect">
              <a:avLst/>
            </a:prstGeom>
            <a:noFill/>
          </p:spPr>
          <p:txBody>
            <a:bodyPr wrap="square" rtlCol="0">
              <a:spAutoFit/>
            </a:bodyPr>
            <a:lstStyle/>
            <a:p>
              <a:r>
                <a:rPr lang="tr-TR" sz="1000" b="1" dirty="0" smtClean="0"/>
                <a:t>…</a:t>
              </a:r>
              <a:endParaRPr lang="tr-TR" sz="1000" b="1" dirty="0"/>
            </a:p>
          </p:txBody>
        </p:sp>
        <p:sp>
          <p:nvSpPr>
            <p:cNvPr id="29" name="TextBox 28"/>
            <p:cNvSpPr txBox="1"/>
            <p:nvPr/>
          </p:nvSpPr>
          <p:spPr>
            <a:xfrm>
              <a:off x="4101209" y="1673382"/>
              <a:ext cx="729343" cy="246221"/>
            </a:xfrm>
            <a:prstGeom prst="rect">
              <a:avLst/>
            </a:prstGeom>
            <a:noFill/>
          </p:spPr>
          <p:txBody>
            <a:bodyPr wrap="square" rtlCol="0">
              <a:spAutoFit/>
            </a:bodyPr>
            <a:lstStyle/>
            <a:p>
              <a:r>
                <a:rPr lang="tr-TR" sz="1000" b="1" dirty="0" smtClean="0"/>
                <a:t>Veri[0]</a:t>
              </a:r>
              <a:endParaRPr lang="tr-TR" sz="1000" b="1" dirty="0"/>
            </a:p>
          </p:txBody>
        </p:sp>
        <p:sp>
          <p:nvSpPr>
            <p:cNvPr id="30" name="TextBox 29"/>
            <p:cNvSpPr txBox="1"/>
            <p:nvPr/>
          </p:nvSpPr>
          <p:spPr>
            <a:xfrm>
              <a:off x="4111640" y="1912780"/>
              <a:ext cx="729343" cy="246221"/>
            </a:xfrm>
            <a:prstGeom prst="rect">
              <a:avLst/>
            </a:prstGeom>
            <a:noFill/>
          </p:spPr>
          <p:txBody>
            <a:bodyPr wrap="square" rtlCol="0">
              <a:spAutoFit/>
            </a:bodyPr>
            <a:lstStyle/>
            <a:p>
              <a:r>
                <a:rPr lang="tr-TR" sz="1000" b="1" dirty="0" smtClean="0"/>
                <a:t>Veri[1]</a:t>
              </a:r>
              <a:endParaRPr lang="tr-TR" sz="1000" b="1" dirty="0"/>
            </a:p>
          </p:txBody>
        </p:sp>
        <p:sp>
          <p:nvSpPr>
            <p:cNvPr id="31" name="TextBox 30"/>
            <p:cNvSpPr txBox="1"/>
            <p:nvPr/>
          </p:nvSpPr>
          <p:spPr>
            <a:xfrm>
              <a:off x="4122072" y="2152178"/>
              <a:ext cx="729343" cy="246221"/>
            </a:xfrm>
            <a:prstGeom prst="rect">
              <a:avLst/>
            </a:prstGeom>
            <a:noFill/>
          </p:spPr>
          <p:txBody>
            <a:bodyPr wrap="square" rtlCol="0">
              <a:spAutoFit/>
            </a:bodyPr>
            <a:lstStyle/>
            <a:p>
              <a:r>
                <a:rPr lang="tr-TR" sz="1000" b="1" dirty="0" smtClean="0"/>
                <a:t>Veri[2]</a:t>
              </a:r>
              <a:endParaRPr lang="tr-TR" sz="1000" b="1" dirty="0"/>
            </a:p>
          </p:txBody>
        </p:sp>
      </p:grpSp>
    </p:spTree>
    <p:extLst>
      <p:ext uri="{BB962C8B-B14F-4D97-AF65-F5344CB8AC3E}">
        <p14:creationId xmlns:p14="http://schemas.microsoft.com/office/powerpoint/2010/main" val="2544642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r-TR" dirty="0" smtClean="0"/>
              <a:t>Veri Modelleri</a:t>
            </a:r>
            <a:endParaRPr lang="tr-TR" dirty="0"/>
          </a:p>
        </p:txBody>
      </p:sp>
      <p:sp>
        <p:nvSpPr>
          <p:cNvPr id="8" name="Content Placeholder 7"/>
          <p:cNvSpPr>
            <a:spLocks noGrp="1"/>
          </p:cNvSpPr>
          <p:nvPr>
            <p:ph idx="1"/>
          </p:nvPr>
        </p:nvSpPr>
        <p:spPr>
          <a:xfrm>
            <a:off x="1611188" y="1016001"/>
            <a:ext cx="10018713" cy="2375269"/>
          </a:xfrm>
        </p:spPr>
        <p:txBody>
          <a:bodyPr>
            <a:normAutofit/>
          </a:bodyPr>
          <a:lstStyle/>
          <a:p>
            <a:pPr algn="just">
              <a:lnSpc>
                <a:spcPct val="150000"/>
              </a:lnSpc>
            </a:pPr>
            <a:r>
              <a:rPr lang="tr-TR" b="1" i="1" dirty="0" smtClean="0">
                <a:solidFill>
                  <a:schemeClr val="accent1">
                    <a:lumMod val="75000"/>
                  </a:schemeClr>
                </a:solidFill>
              </a:rPr>
              <a:t>Bağlı </a:t>
            </a:r>
            <a:r>
              <a:rPr lang="tr-TR" b="1" i="1" dirty="0" smtClean="0">
                <a:solidFill>
                  <a:schemeClr val="accent1">
                    <a:lumMod val="75000"/>
                  </a:schemeClr>
                </a:solidFill>
              </a:rPr>
              <a:t>liste: </a:t>
            </a:r>
            <a:r>
              <a:rPr lang="tr-TR" dirty="0" smtClean="0"/>
              <a:t>Elemanlar verilere ek olarak kendi bağlantı bilgisini de bulundurur. Bağlantı bilgisi bir sonraki elemanın adresi niteliğindedir.</a:t>
            </a:r>
          </a:p>
          <a:p>
            <a:pPr algn="just">
              <a:lnSpc>
                <a:spcPct val="150000"/>
              </a:lnSpc>
            </a:pPr>
            <a:r>
              <a:rPr lang="tr-TR" dirty="0" smtClean="0"/>
              <a:t>Bağlantılı listede elemanlar bellekte art arda bulunmak zorunda değildir. Bir düğüme ulaşmak için o düğüme kadar olan bütün düğümler üzerinden geçilmesi gerekir.</a:t>
            </a:r>
            <a:endParaRPr lang="tr-TR"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399" y="3651805"/>
            <a:ext cx="4151064" cy="2204777"/>
          </a:xfrm>
          <a:prstGeom prst="rect">
            <a:avLst/>
          </a:prstGeom>
        </p:spPr>
      </p:pic>
    </p:spTree>
    <p:extLst>
      <p:ext uri="{BB962C8B-B14F-4D97-AF65-F5344CB8AC3E}">
        <p14:creationId xmlns:p14="http://schemas.microsoft.com/office/powerpoint/2010/main" val="1812625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r-TR" dirty="0" smtClean="0"/>
              <a:t>Veri Modelleri</a:t>
            </a:r>
            <a:endParaRPr lang="tr-TR" dirty="0"/>
          </a:p>
        </p:txBody>
      </p:sp>
      <p:sp>
        <p:nvSpPr>
          <p:cNvPr id="8" name="Content Placeholder 7"/>
          <p:cNvSpPr>
            <a:spLocks noGrp="1"/>
          </p:cNvSpPr>
          <p:nvPr>
            <p:ph idx="1"/>
          </p:nvPr>
        </p:nvSpPr>
        <p:spPr/>
        <p:txBody>
          <a:bodyPr/>
          <a:lstStyle/>
          <a:p>
            <a:pPr algn="just">
              <a:lnSpc>
                <a:spcPct val="150000"/>
              </a:lnSpc>
              <a:spcBef>
                <a:spcPts val="0"/>
              </a:spcBef>
            </a:pPr>
            <a:r>
              <a:rPr lang="tr-TR" b="1" i="1" dirty="0" smtClean="0">
                <a:solidFill>
                  <a:schemeClr val="accent1">
                    <a:lumMod val="75000"/>
                  </a:schemeClr>
                </a:solidFill>
              </a:rPr>
              <a:t>Ağaç:</a:t>
            </a:r>
            <a:r>
              <a:rPr lang="tr-TR" i="1" dirty="0" smtClean="0"/>
              <a:t> </a:t>
            </a:r>
            <a:r>
              <a:rPr lang="tr-TR" dirty="0"/>
              <a:t>Ağaçlar hiyerarşik ilişkileri göstermek için </a:t>
            </a:r>
            <a:r>
              <a:rPr lang="tr-TR" dirty="0" smtClean="0"/>
              <a:t>kullanılır</a:t>
            </a:r>
            <a:r>
              <a:rPr lang="tr-TR" dirty="0"/>
              <a:t>. </a:t>
            </a:r>
            <a:r>
              <a:rPr lang="tr-TR" dirty="0" smtClean="0"/>
              <a:t>Düğümlerden ve dallardan oluşur. </a:t>
            </a:r>
          </a:p>
          <a:p>
            <a:pPr algn="just">
              <a:lnSpc>
                <a:spcPct val="150000"/>
              </a:lnSpc>
              <a:spcBef>
                <a:spcPts val="0"/>
              </a:spcBef>
            </a:pPr>
            <a:r>
              <a:rPr lang="tr-TR" dirty="0" smtClean="0"/>
              <a:t>Düğümlerde veriler bulunur, dallar diğer düğümlerle olan bağlantı ilişkilerini gösterir.</a:t>
            </a:r>
          </a:p>
          <a:p>
            <a:pPr algn="just">
              <a:lnSpc>
                <a:spcPct val="150000"/>
              </a:lnSpc>
              <a:spcBef>
                <a:spcPts val="0"/>
              </a:spcBef>
            </a:pPr>
            <a:r>
              <a:rPr lang="tr-TR" dirty="0" smtClean="0"/>
              <a:t>En üstteki düğüm kök (</a:t>
            </a:r>
            <a:r>
              <a:rPr lang="tr-TR" dirty="0" err="1" smtClean="0"/>
              <a:t>root</a:t>
            </a:r>
            <a:r>
              <a:rPr lang="tr-TR" dirty="0" smtClean="0"/>
              <a:t>), kendisine alttan hiçbir bağlantının olmadığı düğüm yaprak (</a:t>
            </a:r>
            <a:r>
              <a:rPr lang="tr-TR" dirty="0" err="1" smtClean="0"/>
              <a:t>leaf</a:t>
            </a:r>
            <a:r>
              <a:rPr lang="tr-TR" dirty="0" smtClean="0"/>
              <a:t>), diğerleri de ara düğüm (</a:t>
            </a:r>
            <a:r>
              <a:rPr lang="tr-TR" dirty="0" err="1" smtClean="0"/>
              <a:t>child</a:t>
            </a:r>
            <a:r>
              <a:rPr lang="tr-TR" dirty="0" smtClean="0"/>
              <a:t>) olarak adlandırılır.</a:t>
            </a:r>
          </a:p>
          <a:p>
            <a:pPr algn="just">
              <a:lnSpc>
                <a:spcPct val="150000"/>
              </a:lnSpc>
              <a:spcBef>
                <a:spcPts val="0"/>
              </a:spcBef>
            </a:pPr>
            <a:endParaRPr lang="tr-T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501" y="3356509"/>
            <a:ext cx="2797630" cy="2320761"/>
          </a:xfrm>
          <a:prstGeom prst="rect">
            <a:avLst/>
          </a:prstGeom>
        </p:spPr>
      </p:pic>
    </p:spTree>
    <p:extLst>
      <p:ext uri="{BB962C8B-B14F-4D97-AF65-F5344CB8AC3E}">
        <p14:creationId xmlns:p14="http://schemas.microsoft.com/office/powerpoint/2010/main" val="3132471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r-TR" dirty="0" smtClean="0"/>
              <a:t>Veri Modelleri</a:t>
            </a:r>
            <a:endParaRPr lang="tr-TR" dirty="0"/>
          </a:p>
        </p:txBody>
      </p:sp>
      <p:sp>
        <p:nvSpPr>
          <p:cNvPr id="8" name="Content Placeholder 7"/>
          <p:cNvSpPr>
            <a:spLocks noGrp="1"/>
          </p:cNvSpPr>
          <p:nvPr>
            <p:ph idx="1"/>
          </p:nvPr>
        </p:nvSpPr>
        <p:spPr>
          <a:xfrm>
            <a:off x="1484310" y="1063627"/>
            <a:ext cx="10018713" cy="5692280"/>
          </a:xfrm>
        </p:spPr>
        <p:txBody>
          <a:bodyPr>
            <a:normAutofit/>
          </a:bodyPr>
          <a:lstStyle/>
          <a:p>
            <a:pPr algn="just">
              <a:lnSpc>
                <a:spcPct val="150000"/>
              </a:lnSpc>
            </a:pPr>
            <a:r>
              <a:rPr lang="tr-TR" b="1" i="1" dirty="0">
                <a:solidFill>
                  <a:schemeClr val="accent1">
                    <a:lumMod val="75000"/>
                  </a:schemeClr>
                </a:solidFill>
              </a:rPr>
              <a:t>Ağaç </a:t>
            </a:r>
            <a:r>
              <a:rPr lang="tr-TR" b="1" i="1" dirty="0" smtClean="0">
                <a:solidFill>
                  <a:schemeClr val="accent1">
                    <a:lumMod val="75000"/>
                  </a:schemeClr>
                </a:solidFill>
              </a:rPr>
              <a:t>Türleri</a:t>
            </a:r>
          </a:p>
          <a:p>
            <a:pPr algn="just">
              <a:lnSpc>
                <a:spcPct val="150000"/>
              </a:lnSpc>
            </a:pPr>
            <a:r>
              <a:rPr lang="tr-TR" b="1" i="1" dirty="0" smtClean="0"/>
              <a:t>İkili </a:t>
            </a:r>
            <a:r>
              <a:rPr lang="tr-TR" b="1" i="1" dirty="0"/>
              <a:t>Arama Ağacı (</a:t>
            </a:r>
            <a:r>
              <a:rPr lang="tr-TR" b="1" i="1" dirty="0" err="1"/>
              <a:t>Binary</a:t>
            </a:r>
            <a:r>
              <a:rPr lang="tr-TR" b="1" i="1" dirty="0"/>
              <a:t> </a:t>
            </a:r>
            <a:r>
              <a:rPr lang="tr-TR" b="1" i="1" dirty="0" err="1"/>
              <a:t>Search</a:t>
            </a:r>
            <a:r>
              <a:rPr lang="tr-TR" b="1" i="1" dirty="0"/>
              <a:t> </a:t>
            </a:r>
            <a:r>
              <a:rPr lang="tr-TR" b="1" i="1" dirty="0" err="1"/>
              <a:t>Tree</a:t>
            </a:r>
            <a:r>
              <a:rPr lang="tr-TR" b="1" i="1" dirty="0"/>
              <a:t>)</a:t>
            </a:r>
            <a:r>
              <a:rPr lang="tr-TR" dirty="0"/>
              <a:t>: </a:t>
            </a:r>
            <a:r>
              <a:rPr lang="tr-TR" dirty="0" smtClean="0"/>
              <a:t>İkili </a:t>
            </a:r>
            <a:r>
              <a:rPr lang="tr-TR" dirty="0"/>
              <a:t>arama ağacında bir düğüm en fazla iki tane çocuğa sahip olabilir ve </a:t>
            </a:r>
            <a:r>
              <a:rPr lang="tr-TR" dirty="0" smtClean="0"/>
              <a:t>alt/çocuk </a:t>
            </a:r>
            <a:r>
              <a:rPr lang="tr-TR" dirty="0"/>
              <a:t>bağlantıları belirli bir sırada yapılır. </a:t>
            </a:r>
          </a:p>
          <a:p>
            <a:pPr algn="just">
              <a:lnSpc>
                <a:spcPct val="150000"/>
              </a:lnSpc>
            </a:pPr>
            <a:r>
              <a:rPr lang="tr-TR" b="1" i="1" dirty="0" smtClean="0"/>
              <a:t>Kodlama </a:t>
            </a:r>
            <a:r>
              <a:rPr lang="tr-TR" b="1" i="1" dirty="0"/>
              <a:t>Ağacı (</a:t>
            </a:r>
            <a:r>
              <a:rPr lang="tr-TR" b="1" i="1" dirty="0" err="1"/>
              <a:t>Coding</a:t>
            </a:r>
            <a:r>
              <a:rPr lang="tr-TR" b="1" i="1" dirty="0"/>
              <a:t> </a:t>
            </a:r>
            <a:r>
              <a:rPr lang="tr-TR" b="1" i="1" dirty="0" err="1"/>
              <a:t>Tree</a:t>
            </a:r>
            <a:r>
              <a:rPr lang="tr-TR" b="1" i="1" dirty="0"/>
              <a:t>):</a:t>
            </a:r>
            <a:r>
              <a:rPr lang="tr-TR" dirty="0"/>
              <a:t> </a:t>
            </a:r>
            <a:r>
              <a:rPr lang="tr-TR" dirty="0" smtClean="0"/>
              <a:t>Bir </a:t>
            </a:r>
            <a:r>
              <a:rPr lang="tr-TR" dirty="0"/>
              <a:t>kümedeki karakterlere kod ataması için kurulan ağaç şeklidir. Bu tür </a:t>
            </a:r>
            <a:r>
              <a:rPr lang="tr-TR" dirty="0" smtClean="0"/>
              <a:t>ağaçlarda </a:t>
            </a:r>
            <a:r>
              <a:rPr lang="tr-TR" dirty="0"/>
              <a:t>kökten başlayıp yapraklara kadar olan yol üzerindeki bağlantı </a:t>
            </a:r>
            <a:r>
              <a:rPr lang="tr-TR" dirty="0" smtClean="0"/>
              <a:t>değerleri </a:t>
            </a:r>
            <a:r>
              <a:rPr lang="tr-TR" dirty="0"/>
              <a:t>kodu verir. </a:t>
            </a:r>
          </a:p>
          <a:p>
            <a:pPr algn="just">
              <a:lnSpc>
                <a:spcPct val="150000"/>
              </a:lnSpc>
            </a:pPr>
            <a:r>
              <a:rPr lang="tr-TR" b="1" i="1" dirty="0" smtClean="0"/>
              <a:t>Sözlük </a:t>
            </a:r>
            <a:r>
              <a:rPr lang="tr-TR" b="1" i="1" dirty="0"/>
              <a:t>Ağacı(</a:t>
            </a:r>
            <a:r>
              <a:rPr lang="tr-TR" b="1" i="1" dirty="0" err="1"/>
              <a:t>Dictonary</a:t>
            </a:r>
            <a:r>
              <a:rPr lang="tr-TR" b="1" i="1" dirty="0"/>
              <a:t> </a:t>
            </a:r>
            <a:r>
              <a:rPr lang="tr-TR" b="1" i="1" dirty="0" err="1"/>
              <a:t>Tree</a:t>
            </a:r>
            <a:r>
              <a:rPr lang="tr-TR" b="1" i="1" dirty="0"/>
              <a:t>):</a:t>
            </a:r>
            <a:r>
              <a:rPr lang="tr-TR" dirty="0"/>
              <a:t> </a:t>
            </a:r>
            <a:r>
              <a:rPr lang="tr-TR" dirty="0" smtClean="0"/>
              <a:t>Bir </a:t>
            </a:r>
            <a:r>
              <a:rPr lang="tr-TR" dirty="0"/>
              <a:t>sözlükte bulunan sözcüklerin tutulması için kurulan bir ağaç şeklidir. Amaç </a:t>
            </a:r>
            <a:r>
              <a:rPr lang="tr-TR" dirty="0" smtClean="0"/>
              <a:t>arama </a:t>
            </a:r>
            <a:r>
              <a:rPr lang="tr-TR" dirty="0"/>
              <a:t>işlemini en performanslı bir şekilde yapılması ve belleğin optimum </a:t>
            </a:r>
            <a:r>
              <a:rPr lang="tr-TR" dirty="0" smtClean="0"/>
              <a:t>kullanılmasıdır</a:t>
            </a:r>
            <a:r>
              <a:rPr lang="tr-TR" dirty="0"/>
              <a:t>. </a:t>
            </a:r>
          </a:p>
          <a:p>
            <a:pPr algn="just">
              <a:lnSpc>
                <a:spcPct val="150000"/>
              </a:lnSpc>
            </a:pPr>
            <a:r>
              <a:rPr lang="tr-TR" b="1" i="1" dirty="0" smtClean="0"/>
              <a:t>Kümeleme </a:t>
            </a:r>
            <a:r>
              <a:rPr lang="tr-TR" b="1" i="1" dirty="0"/>
              <a:t>Ağacı (</a:t>
            </a:r>
            <a:r>
              <a:rPr lang="tr-TR" b="1" i="1" dirty="0" err="1"/>
              <a:t>Heap</a:t>
            </a:r>
            <a:r>
              <a:rPr lang="tr-TR" b="1" i="1" dirty="0"/>
              <a:t> </a:t>
            </a:r>
            <a:r>
              <a:rPr lang="tr-TR" b="1" i="1" dirty="0" err="1"/>
              <a:t>Tree</a:t>
            </a:r>
            <a:r>
              <a:rPr lang="tr-TR" b="1" i="1" dirty="0"/>
              <a:t>): </a:t>
            </a:r>
            <a:r>
              <a:rPr lang="tr-TR" dirty="0" smtClean="0"/>
              <a:t>Bir </a:t>
            </a:r>
            <a:r>
              <a:rPr lang="tr-TR" dirty="0"/>
              <a:t>çeşit sıralama ağacıdır. Çocuk düğümler her zaman aile düğümlerinden </a:t>
            </a:r>
            <a:r>
              <a:rPr lang="tr-TR" dirty="0" smtClean="0"/>
              <a:t>daha </a:t>
            </a:r>
            <a:r>
              <a:rPr lang="tr-TR" dirty="0"/>
              <a:t>küçük değerlere sahip olur. </a:t>
            </a:r>
          </a:p>
          <a:p>
            <a:pPr algn="just">
              <a:lnSpc>
                <a:spcPct val="150000"/>
              </a:lnSpc>
            </a:pPr>
            <a:endParaRPr lang="tr-TR" dirty="0"/>
          </a:p>
        </p:txBody>
      </p:sp>
    </p:spTree>
    <p:extLst>
      <p:ext uri="{BB962C8B-B14F-4D97-AF65-F5344CB8AC3E}">
        <p14:creationId xmlns:p14="http://schemas.microsoft.com/office/powerpoint/2010/main" val="94728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r-TR" dirty="0" smtClean="0"/>
              <a:t>Veri Modelleri</a:t>
            </a:r>
            <a:endParaRPr lang="tr-TR" dirty="0"/>
          </a:p>
        </p:txBody>
      </p:sp>
      <p:sp>
        <p:nvSpPr>
          <p:cNvPr id="8" name="Content Placeholder 7"/>
          <p:cNvSpPr>
            <a:spLocks noGrp="1"/>
          </p:cNvSpPr>
          <p:nvPr>
            <p:ph idx="1"/>
          </p:nvPr>
        </p:nvSpPr>
        <p:spPr>
          <a:xfrm>
            <a:off x="1484310" y="2219417"/>
            <a:ext cx="10018713" cy="4492100"/>
          </a:xfrm>
        </p:spPr>
        <p:txBody>
          <a:bodyPr>
            <a:normAutofit lnSpcReduction="10000"/>
          </a:bodyPr>
          <a:lstStyle/>
          <a:p>
            <a:pPr algn="just">
              <a:lnSpc>
                <a:spcPct val="150000"/>
              </a:lnSpc>
            </a:pPr>
            <a:r>
              <a:rPr lang="tr-TR" b="1" i="1" dirty="0" err="1" smtClean="0">
                <a:solidFill>
                  <a:schemeClr val="accent1">
                    <a:lumMod val="75000"/>
                  </a:schemeClr>
                </a:solidFill>
              </a:rPr>
              <a:t>Graf</a:t>
            </a:r>
            <a:r>
              <a:rPr lang="tr-TR" b="1" i="1" dirty="0" smtClean="0">
                <a:solidFill>
                  <a:schemeClr val="accent1">
                    <a:lumMod val="75000"/>
                  </a:schemeClr>
                </a:solidFill>
              </a:rPr>
              <a:t>:</a:t>
            </a:r>
            <a:r>
              <a:rPr lang="tr-TR" i="1" dirty="0" smtClean="0"/>
              <a:t> A</a:t>
            </a:r>
            <a:r>
              <a:rPr lang="tr-TR" dirty="0" smtClean="0"/>
              <a:t>ynı </a:t>
            </a:r>
            <a:r>
              <a:rPr lang="tr-TR" dirty="0"/>
              <a:t>kümeye ait olan verilerin </a:t>
            </a:r>
            <a:r>
              <a:rPr lang="tr-TR" dirty="0" smtClean="0"/>
              <a:t>düğümler, ayrıtlar </a:t>
            </a:r>
            <a:r>
              <a:rPr lang="tr-TR" dirty="0"/>
              <a:t>ve bunların birleştirilmesinden </a:t>
            </a:r>
            <a:r>
              <a:rPr lang="tr-TR" dirty="0" smtClean="0"/>
              <a:t>oluşan veri modelidir. </a:t>
            </a:r>
          </a:p>
          <a:p>
            <a:pPr algn="just">
              <a:lnSpc>
                <a:spcPct val="150000"/>
              </a:lnSpc>
            </a:pPr>
            <a:r>
              <a:rPr lang="tr-TR" dirty="0" smtClean="0"/>
              <a:t>Mantıksal </a:t>
            </a:r>
            <a:r>
              <a:rPr lang="tr-TR" dirty="0"/>
              <a:t>ilişki, düğüm ile düğüm veya düğüm ile kenar arasında kurulur. </a:t>
            </a:r>
            <a:endParaRPr lang="tr-TR" dirty="0" smtClean="0"/>
          </a:p>
          <a:p>
            <a:pPr algn="just">
              <a:lnSpc>
                <a:spcPct val="150000"/>
              </a:lnSpc>
            </a:pPr>
            <a:r>
              <a:rPr lang="tr-TR" smtClean="0"/>
              <a:t>Bağlı </a:t>
            </a:r>
            <a:r>
              <a:rPr lang="tr-TR" dirty="0"/>
              <a:t>listeler ve ağaçlar </a:t>
            </a:r>
            <a:r>
              <a:rPr lang="tr-TR" dirty="0" err="1"/>
              <a:t>grafların</a:t>
            </a:r>
            <a:r>
              <a:rPr lang="tr-TR" dirty="0"/>
              <a:t> özel örneklerindendir. </a:t>
            </a:r>
            <a:endParaRPr lang="tr-TR" dirty="0" smtClean="0"/>
          </a:p>
          <a:p>
            <a:pPr algn="just">
              <a:lnSpc>
                <a:spcPct val="150000"/>
              </a:lnSpc>
            </a:pPr>
            <a:r>
              <a:rPr lang="tr-TR" dirty="0" err="1" smtClean="0"/>
              <a:t>Grafta</a:t>
            </a:r>
            <a:r>
              <a:rPr lang="tr-TR" dirty="0" smtClean="0"/>
              <a:t> ağaçta olduğu gibi hiyerarşik bir durum yoktur ve her düğüm eşit hiyerarşidedir. Aksi söylenmediği sürece bir ayrıt iki yönlü bağlantıyı gösterir.</a:t>
            </a:r>
          </a:p>
          <a:p>
            <a:pPr algn="just">
              <a:lnSpc>
                <a:spcPct val="150000"/>
              </a:lnSpc>
            </a:pPr>
            <a:r>
              <a:rPr lang="tr-TR" dirty="0" smtClean="0"/>
              <a:t>Yönlendirilmiş, maliyetli, Hamilton vb. birçok özel </a:t>
            </a:r>
            <a:r>
              <a:rPr lang="tr-TR" dirty="0" err="1" smtClean="0"/>
              <a:t>graf</a:t>
            </a:r>
            <a:r>
              <a:rPr lang="tr-TR" dirty="0" smtClean="0"/>
              <a:t> tanımı vardır.</a:t>
            </a:r>
          </a:p>
          <a:p>
            <a:pPr algn="just">
              <a:lnSpc>
                <a:spcPct val="150000"/>
              </a:lnSpc>
            </a:pPr>
            <a:r>
              <a:rPr lang="tr-TR" dirty="0" smtClean="0"/>
              <a:t>Network bağlantılarında yüksek başarım elde edilmesi gibi problemler doğası gereği </a:t>
            </a:r>
            <a:r>
              <a:rPr lang="tr-TR" dirty="0" err="1" smtClean="0"/>
              <a:t>graf</a:t>
            </a:r>
            <a:r>
              <a:rPr lang="tr-TR" dirty="0" smtClean="0"/>
              <a:t> veri modeline yatkındır.</a:t>
            </a:r>
            <a:endParaRPr lang="tr-TR" dirty="0"/>
          </a:p>
          <a:p>
            <a:pPr algn="just">
              <a:lnSpc>
                <a:spcPct val="150000"/>
              </a:lnSpc>
            </a:pPr>
            <a:endParaRPr lang="tr-TR" dirty="0"/>
          </a:p>
          <a:p>
            <a:pPr algn="just">
              <a:lnSpc>
                <a:spcPct val="150000"/>
              </a:lnSpc>
            </a:pP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6239" y="254001"/>
            <a:ext cx="2466975" cy="1847850"/>
          </a:xfrm>
          <a:prstGeom prst="rect">
            <a:avLst/>
          </a:prstGeom>
        </p:spPr>
      </p:pic>
    </p:spTree>
    <p:extLst>
      <p:ext uri="{BB962C8B-B14F-4D97-AF65-F5344CB8AC3E}">
        <p14:creationId xmlns:p14="http://schemas.microsoft.com/office/powerpoint/2010/main" val="1083695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Programın Çalışma Hızı ve Karmaşıklık</a:t>
            </a:r>
            <a:endParaRPr lang="tr-TR" dirty="0"/>
          </a:p>
        </p:txBody>
      </p:sp>
      <p:sp>
        <p:nvSpPr>
          <p:cNvPr id="3" name="Content Placeholder 2"/>
          <p:cNvSpPr>
            <a:spLocks noGrp="1"/>
          </p:cNvSpPr>
          <p:nvPr>
            <p:ph idx="1"/>
          </p:nvPr>
        </p:nvSpPr>
        <p:spPr/>
        <p:txBody>
          <a:bodyPr/>
          <a:lstStyle/>
          <a:p>
            <a:r>
              <a:rPr lang="tr-TR" dirty="0" smtClean="0"/>
              <a:t>Algoritma Analizi: </a:t>
            </a:r>
          </a:p>
          <a:p>
            <a:pPr lvl="1"/>
            <a:r>
              <a:rPr lang="tr-TR" dirty="0" smtClean="0"/>
              <a:t>Tasarlanan program veya fonksiyonun belirli bir işleme göre matematiksel ifadesini bulmaya dayanır. </a:t>
            </a:r>
          </a:p>
          <a:p>
            <a:pPr lvl="1"/>
            <a:r>
              <a:rPr lang="tr-TR" dirty="0" smtClean="0"/>
              <a:t>Temel bir hesap birimi seçilerek programın bu işlemden kaç adet yapması gerektiğini hesaplayan bir bağlantı yazılır. </a:t>
            </a:r>
          </a:p>
          <a:p>
            <a:pPr lvl="1"/>
            <a:r>
              <a:rPr lang="tr-TR" dirty="0" smtClean="0"/>
              <a:t>Bu bağlantı zamanla ilgiliyse çalışma hızını, bellekle ilgiliyse bellek gereksinimini gösterir.</a:t>
            </a:r>
          </a:p>
          <a:p>
            <a:pPr lvl="1"/>
            <a:r>
              <a:rPr lang="tr-TR" dirty="0"/>
              <a:t>n</a:t>
            </a:r>
            <a:r>
              <a:rPr lang="tr-TR" dirty="0" smtClean="0"/>
              <a:t> bağımsız değişken olmak üzere T(n) yürütme zamanını, S(n) bellek gereksinimini gösteren bağlantılardır. Programın karmaşıklığı büyük O </a:t>
            </a:r>
            <a:r>
              <a:rPr lang="tr-TR" dirty="0" err="1" smtClean="0"/>
              <a:t>notasyonuyla</a:t>
            </a:r>
            <a:r>
              <a:rPr lang="tr-TR" dirty="0" smtClean="0"/>
              <a:t> gösterilir.</a:t>
            </a:r>
          </a:p>
          <a:p>
            <a:pPr lvl="1"/>
            <a:endParaRPr lang="tr-TR" dirty="0"/>
          </a:p>
        </p:txBody>
      </p:sp>
    </p:spTree>
    <p:extLst>
      <p:ext uri="{BB962C8B-B14F-4D97-AF65-F5344CB8AC3E}">
        <p14:creationId xmlns:p14="http://schemas.microsoft.com/office/powerpoint/2010/main" val="90592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Programın Çalışma Hızı ve Karmaşıklık</a:t>
            </a:r>
            <a:endParaRPr lang="tr-TR" dirty="0"/>
          </a:p>
        </p:txBody>
      </p:sp>
      <p:sp>
        <p:nvSpPr>
          <p:cNvPr id="3" name="Content Placeholder 2"/>
          <p:cNvSpPr>
            <a:spLocks noGrp="1"/>
          </p:cNvSpPr>
          <p:nvPr>
            <p:ph idx="1"/>
          </p:nvPr>
        </p:nvSpPr>
        <p:spPr>
          <a:xfrm>
            <a:off x="1484311" y="1063627"/>
            <a:ext cx="5227208" cy="4727574"/>
          </a:xfrm>
        </p:spPr>
        <p:txBody>
          <a:bodyPr>
            <a:normAutofit/>
          </a:bodyPr>
          <a:lstStyle/>
          <a:p>
            <a:r>
              <a:rPr lang="tr-TR" dirty="0" smtClean="0"/>
              <a:t>Bir dizinin en büyük  elemanını bulan program	</a:t>
            </a:r>
            <a:endParaRPr lang="tr-TR" sz="1600" dirty="0" smtClean="0"/>
          </a:p>
          <a:p>
            <a:pPr marL="800100" lvl="1" indent="-342900">
              <a:buSzPct val="100000"/>
              <a:buFont typeface="+mj-lt"/>
              <a:buAutoNum type="arabicPeriod"/>
            </a:pPr>
            <a:r>
              <a:rPr lang="tr-TR" sz="1600" dirty="0" err="1" smtClean="0">
                <a:solidFill>
                  <a:srgbClr val="0070C0"/>
                </a:solidFill>
                <a:latin typeface="Consolas" panose="020B0609020204030204" pitchFamily="49" charset="0"/>
              </a:rPr>
              <a:t>int</a:t>
            </a:r>
            <a:r>
              <a:rPr lang="tr-TR" sz="1600" dirty="0" smtClean="0">
                <a:latin typeface="Consolas" panose="020B0609020204030204" pitchFamily="49" charset="0"/>
              </a:rPr>
              <a:t> </a:t>
            </a:r>
            <a:r>
              <a:rPr lang="tr-TR" sz="1600" dirty="0" err="1" smtClean="0">
                <a:latin typeface="Consolas" panose="020B0609020204030204" pitchFamily="49" charset="0"/>
              </a:rPr>
              <a:t>enbuyukbul</a:t>
            </a:r>
            <a:r>
              <a:rPr lang="tr-TR" sz="1600" dirty="0" smtClean="0">
                <a:latin typeface="Consolas" panose="020B0609020204030204" pitchFamily="49" charset="0"/>
              </a:rPr>
              <a:t> (</a:t>
            </a:r>
            <a:r>
              <a:rPr lang="tr-TR" sz="1600" dirty="0" err="1" smtClean="0">
                <a:solidFill>
                  <a:srgbClr val="0070C0"/>
                </a:solidFill>
                <a:latin typeface="Consolas" panose="020B0609020204030204" pitchFamily="49" charset="0"/>
              </a:rPr>
              <a:t>int</a:t>
            </a:r>
            <a:r>
              <a:rPr lang="tr-TR" sz="1600" dirty="0" smtClean="0">
                <a:latin typeface="Consolas" panose="020B0609020204030204" pitchFamily="49" charset="0"/>
              </a:rPr>
              <a:t> [] dizi){			</a:t>
            </a:r>
          </a:p>
          <a:p>
            <a:pPr marL="800100" lvl="1" indent="-342900">
              <a:buSzPct val="100000"/>
              <a:buFont typeface="+mj-lt"/>
              <a:buAutoNum type="arabicPeriod"/>
            </a:pPr>
            <a:r>
              <a:rPr lang="tr-TR" sz="1600" dirty="0" err="1" smtClean="0">
                <a:solidFill>
                  <a:srgbClr val="0070C0"/>
                </a:solidFill>
                <a:latin typeface="Consolas" panose="020B0609020204030204" pitchFamily="49" charset="0"/>
              </a:rPr>
              <a:t>int</a:t>
            </a:r>
            <a:r>
              <a:rPr lang="tr-TR" sz="1600" dirty="0" smtClean="0">
                <a:latin typeface="Consolas" panose="020B0609020204030204" pitchFamily="49" charset="0"/>
              </a:rPr>
              <a:t> i, </a:t>
            </a:r>
            <a:r>
              <a:rPr lang="tr-TR" sz="1600" dirty="0" err="1" smtClean="0">
                <a:latin typeface="Consolas" panose="020B0609020204030204" pitchFamily="49" charset="0"/>
              </a:rPr>
              <a:t>enbuyuk</a:t>
            </a:r>
            <a:r>
              <a:rPr lang="tr-TR" sz="1600" dirty="0" smtClean="0">
                <a:latin typeface="Consolas" panose="020B0609020204030204" pitchFamily="49" charset="0"/>
              </a:rPr>
              <a:t>;</a:t>
            </a:r>
          </a:p>
          <a:p>
            <a:pPr marL="800100" lvl="1" indent="-342900">
              <a:buSzPct val="100000"/>
              <a:buFont typeface="+mj-lt"/>
              <a:buAutoNum type="arabicPeriod"/>
            </a:pPr>
            <a:r>
              <a:rPr lang="tr-TR" sz="1600" dirty="0" err="1">
                <a:latin typeface="Consolas" panose="020B0609020204030204" pitchFamily="49" charset="0"/>
              </a:rPr>
              <a:t>e</a:t>
            </a:r>
            <a:r>
              <a:rPr lang="tr-TR" sz="1600" dirty="0" err="1" smtClean="0">
                <a:latin typeface="Consolas" panose="020B0609020204030204" pitchFamily="49" charset="0"/>
              </a:rPr>
              <a:t>nbuyuk</a:t>
            </a:r>
            <a:r>
              <a:rPr lang="tr-TR" sz="1600" dirty="0" smtClean="0">
                <a:latin typeface="Consolas" panose="020B0609020204030204" pitchFamily="49" charset="0"/>
              </a:rPr>
              <a:t>=dizi[0];</a:t>
            </a:r>
          </a:p>
          <a:p>
            <a:pPr marL="800100" lvl="1" indent="-342900">
              <a:buSzPct val="100000"/>
              <a:buFont typeface="+mj-lt"/>
              <a:buAutoNum type="arabicPeriod"/>
            </a:pPr>
            <a:r>
              <a:rPr lang="tr-TR" sz="1600" dirty="0" err="1" smtClean="0">
                <a:solidFill>
                  <a:srgbClr val="0070C0"/>
                </a:solidFill>
                <a:latin typeface="Consolas" panose="020B0609020204030204" pitchFamily="49" charset="0"/>
              </a:rPr>
              <a:t>for</a:t>
            </a:r>
            <a:r>
              <a:rPr lang="tr-TR" sz="1600" dirty="0" smtClean="0">
                <a:latin typeface="Consolas" panose="020B0609020204030204" pitchFamily="49" charset="0"/>
              </a:rPr>
              <a:t>(i=1; i&lt;</a:t>
            </a:r>
            <a:r>
              <a:rPr lang="tr-TR" sz="1600" dirty="0" err="1" smtClean="0">
                <a:latin typeface="Consolas" panose="020B0609020204030204" pitchFamily="49" charset="0"/>
              </a:rPr>
              <a:t>dizi.lenght</a:t>
            </a:r>
            <a:r>
              <a:rPr lang="tr-TR" sz="1600" dirty="0" smtClean="0">
                <a:latin typeface="Consolas" panose="020B0609020204030204" pitchFamily="49" charset="0"/>
              </a:rPr>
              <a:t>; i++){</a:t>
            </a:r>
          </a:p>
          <a:p>
            <a:pPr marL="800100" lvl="1" indent="-342900">
              <a:buSzPct val="100000"/>
              <a:buFont typeface="+mj-lt"/>
              <a:buAutoNum type="arabicPeriod"/>
            </a:pPr>
            <a:r>
              <a:rPr lang="tr-TR" sz="1600" dirty="0" smtClean="0">
                <a:solidFill>
                  <a:srgbClr val="0070C0"/>
                </a:solidFill>
                <a:latin typeface="Consolas" panose="020B0609020204030204" pitchFamily="49" charset="0"/>
              </a:rPr>
              <a:t>    </a:t>
            </a:r>
            <a:r>
              <a:rPr lang="tr-TR" sz="1600" dirty="0" err="1" smtClean="0">
                <a:solidFill>
                  <a:srgbClr val="0070C0"/>
                </a:solidFill>
                <a:latin typeface="Consolas" panose="020B0609020204030204" pitchFamily="49" charset="0"/>
              </a:rPr>
              <a:t>if</a:t>
            </a:r>
            <a:r>
              <a:rPr lang="tr-TR" sz="1600" dirty="0" smtClean="0">
                <a:latin typeface="Consolas" panose="020B0609020204030204" pitchFamily="49" charset="0"/>
              </a:rPr>
              <a:t>(dizi[i]&gt;</a:t>
            </a:r>
            <a:r>
              <a:rPr lang="tr-TR" sz="1600" dirty="0" err="1" smtClean="0">
                <a:latin typeface="Consolas" panose="020B0609020204030204" pitchFamily="49" charset="0"/>
              </a:rPr>
              <a:t>enbuyuk</a:t>
            </a:r>
            <a:r>
              <a:rPr lang="tr-TR" sz="1600" dirty="0" smtClean="0">
                <a:latin typeface="Consolas" panose="020B0609020204030204" pitchFamily="49" charset="0"/>
              </a:rPr>
              <a:t>)</a:t>
            </a:r>
          </a:p>
          <a:p>
            <a:pPr marL="800100" lvl="1" indent="-342900">
              <a:buSzPct val="100000"/>
              <a:buFont typeface="+mj-lt"/>
              <a:buAutoNum type="arabicPeriod"/>
            </a:pPr>
            <a:r>
              <a:rPr lang="tr-TR" sz="1600" dirty="0" smtClean="0">
                <a:latin typeface="Consolas" panose="020B0609020204030204" pitchFamily="49" charset="0"/>
              </a:rPr>
              <a:t>    </a:t>
            </a:r>
            <a:r>
              <a:rPr lang="tr-TR" sz="1600" dirty="0" err="1" smtClean="0">
                <a:latin typeface="Consolas" panose="020B0609020204030204" pitchFamily="49" charset="0"/>
              </a:rPr>
              <a:t>enbuyuk</a:t>
            </a:r>
            <a:r>
              <a:rPr lang="tr-TR" sz="1600" dirty="0" smtClean="0">
                <a:latin typeface="Consolas" panose="020B0609020204030204" pitchFamily="49" charset="0"/>
              </a:rPr>
              <a:t>= dizi[i];</a:t>
            </a:r>
            <a:endParaRPr lang="tr-TR" sz="1600" dirty="0">
              <a:latin typeface="Consolas" panose="020B0609020204030204" pitchFamily="49" charset="0"/>
            </a:endParaRPr>
          </a:p>
          <a:p>
            <a:pPr marL="800100" lvl="1" indent="-342900">
              <a:buSzPct val="100000"/>
              <a:buFont typeface="+mj-lt"/>
              <a:buAutoNum type="arabicPeriod" startAt="7"/>
            </a:pPr>
            <a:r>
              <a:rPr lang="tr-TR" sz="1600" dirty="0" smtClean="0">
                <a:latin typeface="Consolas" panose="020B0609020204030204" pitchFamily="49" charset="0"/>
              </a:rPr>
              <a:t>}</a:t>
            </a:r>
          </a:p>
          <a:p>
            <a:pPr marL="800100" lvl="1" indent="-342900">
              <a:buSzPct val="100000"/>
              <a:buFont typeface="+mj-lt"/>
              <a:buAutoNum type="arabicPeriod" startAt="7"/>
            </a:pPr>
            <a:r>
              <a:rPr lang="tr-TR" sz="1600" dirty="0" err="1">
                <a:solidFill>
                  <a:srgbClr val="0070C0"/>
                </a:solidFill>
                <a:latin typeface="Consolas" panose="020B0609020204030204" pitchFamily="49" charset="0"/>
              </a:rPr>
              <a:t>r</a:t>
            </a:r>
            <a:r>
              <a:rPr lang="tr-TR" sz="1600" dirty="0" err="1" smtClean="0">
                <a:solidFill>
                  <a:srgbClr val="0070C0"/>
                </a:solidFill>
                <a:latin typeface="Consolas" panose="020B0609020204030204" pitchFamily="49" charset="0"/>
              </a:rPr>
              <a:t>eturn</a:t>
            </a:r>
            <a:r>
              <a:rPr lang="tr-TR" sz="1600" dirty="0" smtClean="0">
                <a:latin typeface="Consolas" panose="020B0609020204030204" pitchFamily="49" charset="0"/>
              </a:rPr>
              <a:t> </a:t>
            </a:r>
            <a:r>
              <a:rPr lang="tr-TR" sz="1600" dirty="0" err="1" smtClean="0">
                <a:latin typeface="Consolas" panose="020B0609020204030204" pitchFamily="49" charset="0"/>
              </a:rPr>
              <a:t>enbuyuk</a:t>
            </a:r>
            <a:r>
              <a:rPr lang="tr-TR" sz="1600" dirty="0" smtClean="0">
                <a:latin typeface="Consolas" panose="020B0609020204030204" pitchFamily="49" charset="0"/>
              </a:rPr>
              <a:t>;</a:t>
            </a:r>
          </a:p>
          <a:p>
            <a:pPr marL="800100" lvl="1" indent="-342900">
              <a:buSzPct val="100000"/>
              <a:buFont typeface="+mj-lt"/>
              <a:buAutoNum type="arabicPeriod" startAt="7"/>
            </a:pPr>
            <a:r>
              <a:rPr lang="tr-TR" sz="1600" dirty="0" smtClean="0">
                <a:latin typeface="Consolas" panose="020B0609020204030204" pitchFamily="49" charset="0"/>
              </a:rPr>
              <a:t>}</a:t>
            </a:r>
          </a:p>
          <a:p>
            <a:pPr lvl="1"/>
            <a:endParaRPr lang="tr-TR" dirty="0"/>
          </a:p>
        </p:txBody>
      </p:sp>
      <p:sp>
        <p:nvSpPr>
          <p:cNvPr id="4" name="Content Placeholder 2"/>
          <p:cNvSpPr txBox="1">
            <a:spLocks/>
          </p:cNvSpPr>
          <p:nvPr/>
        </p:nvSpPr>
        <p:spPr>
          <a:xfrm>
            <a:off x="6316720" y="1049104"/>
            <a:ext cx="5271597" cy="528067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j-lt"/>
                <a:ea typeface="+mn-ea"/>
                <a:cs typeface="Consolas" panose="020B0609020204030204" pitchFamily="49"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tr-TR" dirty="0" smtClean="0"/>
          </a:p>
          <a:p>
            <a:endParaRPr lang="tr-TR" sz="1600" dirty="0" smtClean="0"/>
          </a:p>
          <a:p>
            <a:endParaRPr lang="tr-TR" sz="1600" dirty="0" smtClean="0"/>
          </a:p>
          <a:p>
            <a:r>
              <a:rPr lang="tr-TR" sz="1600" dirty="0" smtClean="0">
                <a:latin typeface="Consolas" panose="020B0609020204030204" pitchFamily="49" charset="0"/>
              </a:rPr>
              <a:t>1 </a:t>
            </a:r>
            <a:r>
              <a:rPr lang="tr-TR" sz="1600" dirty="0" smtClean="0">
                <a:solidFill>
                  <a:srgbClr val="FF0000"/>
                </a:solidFill>
                <a:latin typeface="Consolas" panose="020B0609020204030204" pitchFamily="49" charset="0"/>
              </a:rPr>
              <a:t>atama</a:t>
            </a:r>
          </a:p>
          <a:p>
            <a:r>
              <a:rPr lang="tr-TR" sz="1600" dirty="0" smtClean="0">
                <a:latin typeface="Consolas" panose="020B0609020204030204" pitchFamily="49" charset="0"/>
              </a:rPr>
              <a:t>1 </a:t>
            </a:r>
            <a:r>
              <a:rPr lang="tr-TR" sz="1600" dirty="0" smtClean="0">
                <a:solidFill>
                  <a:srgbClr val="FF0000"/>
                </a:solidFill>
                <a:latin typeface="Consolas" panose="020B0609020204030204" pitchFamily="49" charset="0"/>
              </a:rPr>
              <a:t>(i=1) </a:t>
            </a:r>
            <a:r>
              <a:rPr lang="tr-TR" sz="1600" dirty="0" smtClean="0">
                <a:latin typeface="Consolas" panose="020B0609020204030204" pitchFamily="49" charset="0"/>
              </a:rPr>
              <a:t>,n </a:t>
            </a:r>
            <a:r>
              <a:rPr lang="tr-TR" sz="1600" dirty="0" smtClean="0">
                <a:solidFill>
                  <a:srgbClr val="FF0000"/>
                </a:solidFill>
                <a:latin typeface="Consolas" panose="020B0609020204030204" pitchFamily="49" charset="0"/>
              </a:rPr>
              <a:t>(i&lt;n) </a:t>
            </a:r>
            <a:r>
              <a:rPr lang="tr-TR" sz="1600" dirty="0" smtClean="0">
                <a:latin typeface="Consolas" panose="020B0609020204030204" pitchFamily="49" charset="0"/>
              </a:rPr>
              <a:t>, n-1 </a:t>
            </a:r>
            <a:r>
              <a:rPr lang="tr-TR" sz="1600" dirty="0" smtClean="0">
                <a:solidFill>
                  <a:srgbClr val="FF0000"/>
                </a:solidFill>
                <a:latin typeface="Consolas" panose="020B0609020204030204" pitchFamily="49" charset="0"/>
              </a:rPr>
              <a:t>(i++)</a:t>
            </a:r>
          </a:p>
          <a:p>
            <a:r>
              <a:rPr lang="tr-TR" sz="1600" dirty="0" smtClean="0">
                <a:latin typeface="Consolas" panose="020B0609020204030204" pitchFamily="49" charset="0"/>
              </a:rPr>
              <a:t>n-1 </a:t>
            </a:r>
            <a:r>
              <a:rPr lang="tr-TR" sz="1600" dirty="0" smtClean="0">
                <a:solidFill>
                  <a:srgbClr val="FF0000"/>
                </a:solidFill>
                <a:latin typeface="Consolas" panose="020B0609020204030204" pitchFamily="49" charset="0"/>
              </a:rPr>
              <a:t>(dizi[i]&gt;</a:t>
            </a:r>
            <a:r>
              <a:rPr lang="tr-TR" sz="1600" dirty="0" err="1" smtClean="0">
                <a:solidFill>
                  <a:srgbClr val="FF0000"/>
                </a:solidFill>
                <a:latin typeface="Consolas" panose="020B0609020204030204" pitchFamily="49" charset="0"/>
              </a:rPr>
              <a:t>enbuyuk</a:t>
            </a:r>
            <a:r>
              <a:rPr lang="tr-TR" sz="1600" dirty="0" smtClean="0">
                <a:solidFill>
                  <a:srgbClr val="FF0000"/>
                </a:solidFill>
                <a:latin typeface="Consolas" panose="020B0609020204030204" pitchFamily="49" charset="0"/>
              </a:rPr>
              <a:t>)</a:t>
            </a:r>
          </a:p>
          <a:p>
            <a:r>
              <a:rPr lang="tr-TR" sz="1600" dirty="0" smtClean="0">
                <a:latin typeface="Consolas" panose="020B0609020204030204" pitchFamily="49" charset="0"/>
              </a:rPr>
              <a:t>n-1 </a:t>
            </a:r>
            <a:r>
              <a:rPr lang="tr-TR" sz="1600" dirty="0" smtClean="0">
                <a:solidFill>
                  <a:srgbClr val="FF0000"/>
                </a:solidFill>
                <a:latin typeface="Consolas" panose="020B0609020204030204" pitchFamily="49" charset="0"/>
              </a:rPr>
              <a:t>atama</a:t>
            </a:r>
          </a:p>
          <a:p>
            <a:endParaRPr lang="tr-TR" sz="1600" dirty="0">
              <a:solidFill>
                <a:srgbClr val="FF0000"/>
              </a:solidFill>
              <a:latin typeface="Consolas" panose="020B0609020204030204" pitchFamily="49" charset="0"/>
            </a:endParaRPr>
          </a:p>
          <a:p>
            <a:r>
              <a:rPr lang="tr-TR" sz="1600" dirty="0" smtClean="0">
                <a:latin typeface="Consolas" panose="020B0609020204030204" pitchFamily="49" charset="0"/>
              </a:rPr>
              <a:t>1</a:t>
            </a:r>
          </a:p>
          <a:p>
            <a:endParaRPr lang="tr-TR" sz="1600" dirty="0">
              <a:latin typeface="Consolas" panose="020B0609020204030204" pitchFamily="49" charset="0"/>
            </a:endParaRPr>
          </a:p>
          <a:p>
            <a:r>
              <a:rPr lang="tr-TR" sz="1600" dirty="0" smtClean="0">
                <a:latin typeface="Consolas" panose="020B0609020204030204" pitchFamily="49" charset="0"/>
              </a:rPr>
              <a:t>Toplam=1+1+n+(n-1)+(n-1)+(n-1)+1</a:t>
            </a:r>
          </a:p>
          <a:p>
            <a:r>
              <a:rPr lang="tr-TR" sz="1600" dirty="0">
                <a:latin typeface="Consolas" panose="020B0609020204030204" pitchFamily="49" charset="0"/>
              </a:rPr>
              <a:t> </a:t>
            </a:r>
            <a:r>
              <a:rPr lang="tr-TR" sz="1600" dirty="0" smtClean="0">
                <a:latin typeface="Consolas" panose="020B0609020204030204" pitchFamily="49" charset="0"/>
              </a:rPr>
              <a:t>     =4n</a:t>
            </a:r>
          </a:p>
          <a:p>
            <a:r>
              <a:rPr lang="tr-TR" sz="1600" dirty="0" smtClean="0">
                <a:latin typeface="Consolas" panose="020B0609020204030204" pitchFamily="49" charset="0"/>
              </a:rPr>
              <a:t>T(n)=4n</a:t>
            </a:r>
          </a:p>
        </p:txBody>
      </p:sp>
      <p:cxnSp>
        <p:nvCxnSpPr>
          <p:cNvPr id="6" name="Straight Arrow Connector 5"/>
          <p:cNvCxnSpPr/>
          <p:nvPr/>
        </p:nvCxnSpPr>
        <p:spPr>
          <a:xfrm flipV="1">
            <a:off x="4367814" y="2396970"/>
            <a:ext cx="1948906" cy="8879"/>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626963" y="2771312"/>
            <a:ext cx="689757" cy="7398"/>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13538" y="3144173"/>
            <a:ext cx="1203182"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112927" y="3509637"/>
            <a:ext cx="1203182"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112927" y="4239086"/>
            <a:ext cx="1203182"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0040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1209</TotalTime>
  <Words>867</Words>
  <Application>Microsoft Office PowerPoint</Application>
  <PresentationFormat>Geniş ekran</PresentationFormat>
  <Paragraphs>112</Paragraphs>
  <Slides>12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Adobe Caslon Pro</vt:lpstr>
      <vt:lpstr>Arial</vt:lpstr>
      <vt:lpstr>Calibri</vt:lpstr>
      <vt:lpstr>Consolas</vt:lpstr>
      <vt:lpstr>Corbel</vt:lpstr>
      <vt:lpstr>Garamond</vt:lpstr>
      <vt:lpstr>Wingdings</vt:lpstr>
      <vt:lpstr>Parallax</vt:lpstr>
      <vt:lpstr>VERİ YAPILARI</vt:lpstr>
      <vt:lpstr>Veri Yapısı ?</vt:lpstr>
      <vt:lpstr>Veri Modelleri</vt:lpstr>
      <vt:lpstr>Veri Modelleri</vt:lpstr>
      <vt:lpstr>Veri Modelleri</vt:lpstr>
      <vt:lpstr>Veri Modelleri</vt:lpstr>
      <vt:lpstr>Veri Modelleri</vt:lpstr>
      <vt:lpstr>Programın Çalışma Hızı ve Karmaşıklık</vt:lpstr>
      <vt:lpstr>Programın Çalışma Hızı ve Karmaşıklık</vt:lpstr>
      <vt:lpstr>Programın Çalışma Hızı ve Karmaşıklık</vt:lpstr>
      <vt:lpstr>Programın Çalışma Hızı ve Karmaşıklık</vt:lpstr>
      <vt:lpstr>Programın Çalışma Hızı ve Karmaşıklık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YAPILARI</dc:title>
  <dc:creator>Hacer</dc:creator>
  <cp:lastModifiedBy>Hacer Özyurt</cp:lastModifiedBy>
  <cp:revision>114</cp:revision>
  <dcterms:created xsi:type="dcterms:W3CDTF">2013-12-26T09:39:57Z</dcterms:created>
  <dcterms:modified xsi:type="dcterms:W3CDTF">2016-02-15T14:46:04Z</dcterms:modified>
</cp:coreProperties>
</file>