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2"/>
  </p:notesMasterIdLst>
  <p:sldIdLst>
    <p:sldId id="258" r:id="rId2"/>
    <p:sldId id="259" r:id="rId3"/>
    <p:sldId id="260" r:id="rId4"/>
    <p:sldId id="261" r:id="rId5"/>
    <p:sldId id="262" r:id="rId6"/>
    <p:sldId id="295" r:id="rId7"/>
    <p:sldId id="297" r:id="rId8"/>
    <p:sldId id="264" r:id="rId9"/>
    <p:sldId id="263" r:id="rId10"/>
    <p:sldId id="265" r:id="rId11"/>
    <p:sldId id="266" r:id="rId12"/>
    <p:sldId id="29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7DA9"/>
    <a:srgbClr val="F4DFCE"/>
    <a:srgbClr val="E29D3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83" d="100"/>
          <a:sy n="83" d="100"/>
        </p:scale>
        <p:origin x="-667"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3E7A1-3F56-4108-A9CC-E4FB410AA29E}" type="datetimeFigureOut">
              <a:rPr lang="tr-TR" smtClean="0"/>
              <a:pPr/>
              <a:t>9.04.2017</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9A1E50-29D5-4060-8FE5-8379B612EDD3}" type="slidenum">
              <a:rPr lang="tr-TR" smtClean="0"/>
              <a:pPr/>
              <a:t>‹#›</a:t>
            </a:fld>
            <a:endParaRPr lang="tr-TR"/>
          </a:p>
        </p:txBody>
      </p:sp>
    </p:spTree>
    <p:extLst>
      <p:ext uri="{BB962C8B-B14F-4D97-AF65-F5344CB8AC3E}">
        <p14:creationId xmlns:p14="http://schemas.microsoft.com/office/powerpoint/2010/main" xmlns="" val="342431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408833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F29-B626-4B6E-A260-A108FA74F3E7}" type="datetimeFigureOut">
              <a:rPr lang="tr-TR" smtClean="0"/>
              <a:pPr/>
              <a:t>9.04.2017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38809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326175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11578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2461752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3425932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232177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3523215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22158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152401"/>
            <a:ext cx="10018713" cy="955040"/>
          </a:xfrm>
        </p:spPr>
        <p:txBody>
          <a:bodyPr>
            <a:normAutofit/>
          </a:bodyPr>
          <a:lstStyle>
            <a:lvl1pPr>
              <a:defRPr sz="3200">
                <a:latin typeface="Garamond" panose="02020404030301010803"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1484310" y="1107441"/>
            <a:ext cx="10018713" cy="4683759"/>
          </a:xfrm>
        </p:spPr>
        <p:txBody>
          <a:bodyPr anchor="ctr">
            <a:normAutofit/>
          </a:bodyPr>
          <a:lstStyle>
            <a:lvl1pPr>
              <a:defRPr sz="1800"/>
            </a:lvl1pPr>
            <a:lvl2pPr>
              <a:defRPr sz="18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86064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F29-B626-4B6E-A260-A108FA74F3E7}" type="datetimeFigureOut">
              <a:rPr lang="tr-TR" smtClean="0"/>
              <a:pPr/>
              <a:t>9.04.2017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427740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415F29-B626-4B6E-A260-A108FA74F3E7}" type="datetimeFigureOut">
              <a:rPr lang="tr-TR" smtClean="0"/>
              <a:pPr/>
              <a:t>9.04.2017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5558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415F29-B626-4B6E-A260-A108FA74F3E7}" type="datetimeFigureOut">
              <a:rPr lang="tr-TR" smtClean="0"/>
              <a:pPr/>
              <a:t>9.04.2017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16755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415F29-B626-4B6E-A260-A108FA74F3E7}" type="datetimeFigureOut">
              <a:rPr lang="tr-TR" smtClean="0"/>
              <a:pPr/>
              <a:t>9.04.2017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149572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15F29-B626-4B6E-A260-A108FA74F3E7}" type="datetimeFigureOut">
              <a:rPr lang="tr-TR" smtClean="0"/>
              <a:pPr/>
              <a:t>9.04.2017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223686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F29-B626-4B6E-A260-A108FA74F3E7}" type="datetimeFigureOut">
              <a:rPr lang="tr-TR" smtClean="0"/>
              <a:pPr/>
              <a:t>9.04.2017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201094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F29-B626-4B6E-A260-A108FA74F3E7}" type="datetimeFigureOut">
              <a:rPr lang="tr-TR" smtClean="0"/>
              <a:pPr/>
              <a:t>9.04.2017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150309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415F29-B626-4B6E-A260-A108FA74F3E7}" type="datetimeFigureOut">
              <a:rPr lang="tr-TR" smtClean="0"/>
              <a:pPr/>
              <a:t>9.04.2017</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1F00B2-BA3B-4A66-844E-D33DFC129CE3}" type="slidenum">
              <a:rPr lang="tr-TR" smtClean="0"/>
              <a:pPr/>
              <a:t>‹#›</a:t>
            </a:fld>
            <a:endParaRPr lang="tr-TR"/>
          </a:p>
        </p:txBody>
      </p:sp>
    </p:spTree>
    <p:extLst>
      <p:ext uri="{BB962C8B-B14F-4D97-AF65-F5344CB8AC3E}">
        <p14:creationId xmlns:p14="http://schemas.microsoft.com/office/powerpoint/2010/main" xmlns="" val="41305637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Sıralama Algoritmaları</a:t>
            </a:r>
            <a:endParaRPr lang="tr-TR" dirty="0"/>
          </a:p>
        </p:txBody>
      </p:sp>
      <p:sp>
        <p:nvSpPr>
          <p:cNvPr id="3" name="Content Placeholder 2"/>
          <p:cNvSpPr>
            <a:spLocks noGrp="1"/>
          </p:cNvSpPr>
          <p:nvPr>
            <p:ph idx="1"/>
          </p:nvPr>
        </p:nvSpPr>
        <p:spPr/>
        <p:txBody>
          <a:bodyPr/>
          <a:lstStyle/>
          <a:p>
            <a:pPr lvl="1">
              <a:spcBef>
                <a:spcPts val="0"/>
              </a:spcBef>
            </a:pPr>
            <a:r>
              <a:rPr lang="tr-TR" dirty="0" smtClean="0"/>
              <a:t>Araya Sokma Sıralaması-</a:t>
            </a:r>
            <a:r>
              <a:rPr lang="tr-TR" b="1" dirty="0" err="1" smtClean="0"/>
              <a:t>Insertion</a:t>
            </a:r>
            <a:r>
              <a:rPr lang="tr-TR" b="1" dirty="0" smtClean="0"/>
              <a:t> </a:t>
            </a:r>
            <a:r>
              <a:rPr lang="tr-TR" b="1" dirty="0" err="1" smtClean="0"/>
              <a:t>Sort</a:t>
            </a:r>
            <a:endParaRPr lang="tr-TR" b="1" dirty="0" smtClean="0"/>
          </a:p>
          <a:p>
            <a:pPr lvl="1">
              <a:spcBef>
                <a:spcPts val="0"/>
              </a:spcBef>
            </a:pPr>
            <a:r>
              <a:rPr lang="tr-TR" dirty="0" smtClean="0"/>
              <a:t>Seçmeli Sıralama-</a:t>
            </a:r>
            <a:r>
              <a:rPr lang="tr-TR" b="1" dirty="0" err="1" smtClean="0"/>
              <a:t>Selection</a:t>
            </a:r>
            <a:r>
              <a:rPr lang="tr-TR" b="1" dirty="0" smtClean="0"/>
              <a:t> </a:t>
            </a:r>
            <a:r>
              <a:rPr lang="tr-TR" b="1" dirty="0" err="1" smtClean="0"/>
              <a:t>Sort</a:t>
            </a:r>
            <a:endParaRPr lang="tr-TR" b="1" dirty="0" smtClean="0"/>
          </a:p>
          <a:p>
            <a:pPr lvl="1">
              <a:spcBef>
                <a:spcPts val="0"/>
              </a:spcBef>
            </a:pPr>
            <a:r>
              <a:rPr lang="tr-TR" dirty="0"/>
              <a:t>Buket Sıralaması-</a:t>
            </a:r>
            <a:r>
              <a:rPr lang="tr-TR" b="1" dirty="0"/>
              <a:t> </a:t>
            </a:r>
            <a:r>
              <a:rPr lang="tr-TR" b="1" dirty="0" err="1"/>
              <a:t>Radix</a:t>
            </a:r>
            <a:r>
              <a:rPr lang="tr-TR" b="1" dirty="0"/>
              <a:t> </a:t>
            </a:r>
            <a:r>
              <a:rPr lang="tr-TR" b="1" dirty="0" err="1"/>
              <a:t>Sort</a:t>
            </a:r>
            <a:r>
              <a:rPr lang="tr-TR" b="1" dirty="0"/>
              <a:t> </a:t>
            </a:r>
            <a:endParaRPr lang="tr-TR" b="1" dirty="0" smtClean="0"/>
          </a:p>
          <a:p>
            <a:pPr lvl="1">
              <a:spcBef>
                <a:spcPts val="0"/>
              </a:spcBef>
            </a:pPr>
            <a:r>
              <a:rPr lang="tr-TR" dirty="0" smtClean="0"/>
              <a:t>Kabarcık Sıralaması-</a:t>
            </a:r>
            <a:r>
              <a:rPr lang="tr-TR" b="1" dirty="0" err="1" smtClean="0"/>
              <a:t>Bubble</a:t>
            </a:r>
            <a:r>
              <a:rPr lang="tr-TR" b="1" dirty="0" smtClean="0"/>
              <a:t> </a:t>
            </a:r>
            <a:r>
              <a:rPr lang="tr-TR" b="1" dirty="0" err="1" smtClean="0"/>
              <a:t>Sort</a:t>
            </a:r>
            <a:endParaRPr lang="tr-TR" b="1" dirty="0" smtClean="0"/>
          </a:p>
          <a:p>
            <a:pPr lvl="1">
              <a:spcBef>
                <a:spcPts val="0"/>
              </a:spcBef>
            </a:pPr>
            <a:r>
              <a:rPr lang="tr-TR" dirty="0" smtClean="0"/>
              <a:t>Birleşmeli Sıralama- </a:t>
            </a:r>
            <a:r>
              <a:rPr lang="tr-TR" b="1" dirty="0" err="1" smtClean="0"/>
              <a:t>Merge</a:t>
            </a:r>
            <a:r>
              <a:rPr lang="tr-TR" b="1" dirty="0" smtClean="0"/>
              <a:t> </a:t>
            </a:r>
            <a:r>
              <a:rPr lang="tr-TR" b="1" dirty="0" err="1" smtClean="0"/>
              <a:t>Sort</a:t>
            </a:r>
            <a:endParaRPr lang="tr-TR" b="1" dirty="0" smtClean="0"/>
          </a:p>
          <a:p>
            <a:pPr lvl="1">
              <a:spcBef>
                <a:spcPts val="0"/>
              </a:spcBef>
            </a:pPr>
            <a:r>
              <a:rPr lang="tr-TR" dirty="0" smtClean="0"/>
              <a:t>Kümeleme/</a:t>
            </a:r>
            <a:r>
              <a:rPr lang="tr-TR" dirty="0" err="1" smtClean="0"/>
              <a:t>Yığınlama</a:t>
            </a:r>
            <a:r>
              <a:rPr lang="tr-TR" dirty="0" smtClean="0"/>
              <a:t> Sıralaması- </a:t>
            </a:r>
            <a:r>
              <a:rPr lang="tr-TR" b="1" dirty="0" err="1" smtClean="0"/>
              <a:t>Heap</a:t>
            </a:r>
            <a:r>
              <a:rPr lang="tr-TR" b="1" dirty="0" smtClean="0"/>
              <a:t> </a:t>
            </a:r>
            <a:r>
              <a:rPr lang="tr-TR" b="1" dirty="0" err="1" smtClean="0"/>
              <a:t>Sort</a:t>
            </a:r>
            <a:endParaRPr lang="tr-TR" b="1" dirty="0" smtClean="0"/>
          </a:p>
          <a:p>
            <a:pPr lvl="1">
              <a:spcBef>
                <a:spcPts val="0"/>
              </a:spcBef>
            </a:pPr>
            <a:r>
              <a:rPr lang="tr-TR" dirty="0" smtClean="0"/>
              <a:t>Hızlı Sıralama- </a:t>
            </a:r>
            <a:r>
              <a:rPr lang="tr-TR" b="1" dirty="0" err="1" smtClean="0"/>
              <a:t>Quick</a:t>
            </a:r>
            <a:r>
              <a:rPr lang="tr-TR" b="1" dirty="0" smtClean="0"/>
              <a:t> </a:t>
            </a:r>
            <a:r>
              <a:rPr lang="tr-TR" b="1" dirty="0" err="1" smtClean="0"/>
              <a:t>Sort</a:t>
            </a:r>
            <a:endParaRPr lang="tr-TR" b="1" dirty="0" smtClean="0"/>
          </a:p>
        </p:txBody>
      </p:sp>
    </p:spTree>
    <p:extLst>
      <p:ext uri="{BB962C8B-B14F-4D97-AF65-F5344CB8AC3E}">
        <p14:creationId xmlns:p14="http://schemas.microsoft.com/office/powerpoint/2010/main" xmlns="" val="3106077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Merge</a:t>
            </a:r>
            <a:r>
              <a:rPr lang="tr-TR" dirty="0" smtClean="0"/>
              <a:t> </a:t>
            </a:r>
            <a:r>
              <a:rPr lang="tr-TR" dirty="0" err="1" smtClean="0"/>
              <a:t>Sort</a:t>
            </a:r>
            <a:endParaRPr lang="tr-TR" dirty="0"/>
          </a:p>
        </p:txBody>
      </p:sp>
      <p:sp>
        <p:nvSpPr>
          <p:cNvPr id="3" name="Content Placeholder 2"/>
          <p:cNvSpPr>
            <a:spLocks noGrp="1"/>
          </p:cNvSpPr>
          <p:nvPr>
            <p:ph idx="1"/>
          </p:nvPr>
        </p:nvSpPr>
        <p:spPr>
          <a:xfrm>
            <a:off x="1484310" y="1107442"/>
            <a:ext cx="10018713" cy="2452188"/>
          </a:xfrm>
        </p:spPr>
        <p:txBody>
          <a:bodyPr/>
          <a:lstStyle/>
          <a:p>
            <a:r>
              <a:rPr lang="tr-TR" dirty="0" smtClean="0"/>
              <a:t>Parçala </a:t>
            </a:r>
            <a:r>
              <a:rPr lang="tr-TR" dirty="0"/>
              <a:t>yönet mantığıyla geliştirilmiş özyinelemeli (</a:t>
            </a:r>
            <a:r>
              <a:rPr lang="tr-TR" dirty="0" err="1"/>
              <a:t>recursive</a:t>
            </a:r>
            <a:r>
              <a:rPr lang="tr-TR" dirty="0"/>
              <a:t>) sıralama algoritmasıdır. Temel olarak üç aşamadan oluşur. </a:t>
            </a:r>
            <a:endParaRPr lang="tr-TR" dirty="0" smtClean="0"/>
          </a:p>
          <a:p>
            <a:r>
              <a:rPr lang="tr-TR" dirty="0" smtClean="0"/>
              <a:t>Algoritma </a:t>
            </a:r>
            <a:r>
              <a:rPr lang="tr-TR" dirty="0"/>
              <a:t>kendine verilen diziye ikiye böler. Birinci ve ikinci parçaların sıralanmasını sağlar. </a:t>
            </a:r>
            <a:endParaRPr lang="tr-TR" dirty="0" smtClean="0"/>
          </a:p>
          <a:p>
            <a:r>
              <a:rPr lang="tr-TR" dirty="0" smtClean="0"/>
              <a:t>Zaman karmaşıklığı O(n </a:t>
            </a:r>
            <a:r>
              <a:rPr lang="tr-TR" dirty="0" err="1" smtClean="0"/>
              <a:t>log</a:t>
            </a:r>
            <a:r>
              <a:rPr lang="tr-TR" dirty="0" smtClean="0">
                <a:latin typeface="Adobe Caslon Pro"/>
              </a:rPr>
              <a:t>₂ n</a:t>
            </a:r>
            <a:r>
              <a:rPr lang="tr-TR" dirty="0" smtClean="0"/>
              <a:t>) </a:t>
            </a:r>
            <a:r>
              <a:rPr lang="tr-TR" dirty="0" err="1" smtClean="0"/>
              <a:t>dir</a:t>
            </a:r>
            <a:r>
              <a:rPr lang="tr-TR" dirty="0" smtClean="0"/>
              <a:t>.</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09797" y="3991226"/>
            <a:ext cx="3540895" cy="2124537"/>
          </a:xfrm>
          <a:prstGeom prst="rect">
            <a:avLst/>
          </a:prstGeom>
        </p:spPr>
      </p:pic>
    </p:spTree>
    <p:extLst>
      <p:ext uri="{BB962C8B-B14F-4D97-AF65-F5344CB8AC3E}">
        <p14:creationId xmlns:p14="http://schemas.microsoft.com/office/powerpoint/2010/main" xmlns="" val="85992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noChangeArrowheads="1"/>
          </p:cNvSpPr>
          <p:nvPr>
            <p:ph idx="1"/>
          </p:nvPr>
        </p:nvSpPr>
        <p:spPr bwMode="auto">
          <a:xfrm>
            <a:off x="2219417" y="115592"/>
            <a:ext cx="7847861" cy="6571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685800" lvl="1" indent="-228600" defTabSz="914400">
              <a:spcAft>
                <a:spcPts val="600"/>
              </a:spcAft>
              <a:buClr>
                <a:srgbClr val="277DA9"/>
              </a:buClr>
              <a:buSzTx/>
              <a:buFont typeface="+mj-lt"/>
              <a:buAutoNum type="arabicPeriod"/>
            </a:pPr>
            <a:r>
              <a:rPr kumimoji="0" 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public</a:t>
            </a:r>
            <a:r>
              <a:rPr kumimoji="0" lang="en-US" sz="1400" b="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static</a:t>
            </a:r>
            <a:r>
              <a:rPr kumimoji="0" lang="en-US" sz="1400" b="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mergeSort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1"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arr</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tr-TR"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685800" lvl="1" indent="-228600" defTabSz="914400">
              <a:spcAft>
                <a:spcPts val="600"/>
              </a:spcAft>
              <a:buClr>
                <a:srgbClr val="277DA9"/>
              </a:buClr>
              <a:buSzTx/>
              <a:buFont typeface="+mj-lt"/>
              <a:buAutoNum type="arabicPeriod"/>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b="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if</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arr.length</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 </a:t>
            </a:r>
            <a:r>
              <a:rPr kumimoji="0" lang="en-US" sz="1400" i="0" u="none" strike="noStrike" cap="none" normalizeH="0" baseline="0" dirty="0" smtClean="0">
                <a:ln>
                  <a:noFill/>
                </a:ln>
                <a:effectLst/>
                <a:latin typeface="Consolas" panose="020B0609020204030204" pitchFamily="49" charset="0"/>
                <a:cs typeface="Consolas" panose="020B0609020204030204" pitchFamily="49" charset="0"/>
              </a:rPr>
              <a:t>1</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return</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arr</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685800" lvl="1" indent="-228600" defTabSz="914400">
              <a:spcAft>
                <a:spcPts val="600"/>
              </a:spcAft>
              <a:buClr>
                <a:srgbClr val="277DA9"/>
              </a:buClr>
              <a:buSzTx/>
              <a:buFont typeface="+mj-lt"/>
              <a:buAutoNum type="arabicPeriod"/>
            </a:pPr>
            <a:r>
              <a:rPr kumimoji="0" lang="tr-TR"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else</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lang="en-US" sz="1400" dirty="0" smtClean="0">
                <a:solidFill>
                  <a:srgbClr val="DD1144"/>
                </a:solidFill>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middle =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arr.length</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i="0" u="none" strike="noStrike" cap="none" normalizeH="0" baseline="0" dirty="0" smtClean="0">
                <a:ln>
                  <a:noFill/>
                </a:ln>
                <a:effectLst/>
                <a:latin typeface="Consolas" panose="020B0609020204030204" pitchFamily="49" charset="0"/>
                <a:cs typeface="Consolas" panose="020B0609020204030204" pitchFamily="49" charset="0"/>
              </a:rPr>
              <a:t>2</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left[] = </a:t>
            </a:r>
            <a:r>
              <a:rPr kumimoji="0" lang="en-US"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[middle];</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right[] = </a:t>
            </a:r>
            <a:r>
              <a:rPr kumimoji="0" lang="en-US"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new</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arr.length</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-middle];</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for</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i="0" u="none" strike="noStrike" cap="none" normalizeH="0" baseline="0" dirty="0" smtClean="0">
                <a:ln>
                  <a:noFill/>
                </a:ln>
                <a:effectLst/>
                <a:latin typeface="Consolas" panose="020B0609020204030204" pitchFamily="49" charset="0"/>
                <a:cs typeface="Consolas" panose="020B0609020204030204" pitchFamily="49" charset="0"/>
              </a:rPr>
              <a:t>0</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&lt;middle;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tr-TR"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685800" lvl="1" indent="-228600" defTabSz="914400">
              <a:spcAft>
                <a:spcPts val="600"/>
              </a:spcAft>
              <a:buClr>
                <a:srgbClr val="277DA9"/>
              </a:buClr>
              <a:buSzTx/>
              <a:buFont typeface="+mj-lt"/>
              <a:buAutoNum type="arabicPeriod"/>
            </a:pPr>
            <a:r>
              <a:rPr lang="tr-TR" sz="1400" dirty="0">
                <a:solidFill>
                  <a:srgbClr val="000000"/>
                </a:solidFill>
                <a:latin typeface="Consolas" panose="020B0609020204030204" pitchFamily="49" charset="0"/>
                <a:cs typeface="Consolas" panose="020B0609020204030204" pitchFamily="49" charset="0"/>
              </a:rPr>
              <a:t> </a:t>
            </a:r>
            <a:r>
              <a:rPr lang="tr-TR" sz="1400" dirty="0" smtClean="0">
                <a:solidFill>
                  <a:srgbClr val="000000"/>
                </a:solidFill>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tr-TR"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left[</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arr</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tr-TR"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tr-TR"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for</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=middle;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arr.length</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endParaRPr kumimoji="0" lang="tr-TR"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685800" lvl="1" indent="-228600" defTabSz="914400">
              <a:spcAft>
                <a:spcPts val="600"/>
              </a:spcAft>
              <a:buClr>
                <a:srgbClr val="277DA9"/>
              </a:buClr>
              <a:buSzTx/>
              <a:buFont typeface="+mj-lt"/>
              <a:buAutoNum type="arabicPeriod"/>
            </a:pPr>
            <a:r>
              <a:rPr lang="tr-TR" sz="1400" dirty="0">
                <a:solidFill>
                  <a:srgbClr val="000000"/>
                </a:solidFill>
                <a:latin typeface="Consolas" panose="020B0609020204030204" pitchFamily="49" charset="0"/>
                <a:cs typeface="Consolas" panose="020B0609020204030204" pitchFamily="49" charset="0"/>
              </a:rPr>
              <a:t> </a:t>
            </a:r>
            <a:r>
              <a:rPr lang="tr-TR" sz="1400" dirty="0" smtClean="0">
                <a:solidFill>
                  <a:srgbClr val="000000"/>
                </a:solidFill>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lang="tr-TR" sz="1400" dirty="0">
                <a:solidFill>
                  <a:srgbClr val="DD1144"/>
                </a:solidFill>
                <a:latin typeface="Consolas" panose="020B0609020204030204" pitchFamily="49" charset="0"/>
                <a:cs typeface="Consolas" panose="020B0609020204030204" pitchFamily="49" charset="0"/>
              </a:rPr>
              <a:t> </a:t>
            </a:r>
            <a:r>
              <a:rPr lang="tr-TR" sz="1400" dirty="0" smtClean="0">
                <a:solidFill>
                  <a:srgbClr val="DD1144"/>
                </a:solidFill>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right[</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-middle] =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arr</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tr-TR"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left =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mergeSort</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(left);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right = </a:t>
            </a:r>
            <a:r>
              <a:rPr kumimoji="0" lang="en-US" sz="140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mergeSort</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(right);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err="1" smtClean="0">
                <a:ln>
                  <a:noFill/>
                </a:ln>
                <a:solidFill>
                  <a:srgbClr val="006699"/>
                </a:solidFill>
                <a:effectLst/>
                <a:latin typeface="Consolas" panose="020B0609020204030204" pitchFamily="49" charset="0"/>
                <a:cs typeface="Consolas" panose="020B0609020204030204" pitchFamily="49" charset="0"/>
              </a:rPr>
              <a:t>int</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 = merge(left, right);</a:t>
            </a:r>
            <a:endParaRPr kumimoji="0" lang="en-US" sz="1400" i="0" u="none" strike="noStrike" cap="none" normalizeH="0" baseline="0" dirty="0" smtClean="0">
              <a:ln>
                <a:noFill/>
              </a:ln>
              <a:solidFill>
                <a:schemeClr val="tx1"/>
              </a:solidFill>
              <a:effectLst/>
            </a:endParaRPr>
          </a:p>
          <a:p>
            <a:pPr marL="685800" lvl="1" indent="-228600" defTabSz="914400">
              <a:spcAft>
                <a:spcPts val="600"/>
              </a:spcAft>
              <a:buClr>
                <a:srgbClr val="277DA9"/>
              </a:buClr>
              <a:buSzTx/>
              <a:buFont typeface="+mj-lt"/>
              <a:buAutoNum type="arabicPeriod"/>
            </a:pPr>
            <a:r>
              <a:rPr kumimoji="0" lang="en-US" sz="140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return</a:t>
            </a:r>
            <a:r>
              <a:rPr kumimoji="0" lang="en-US" sz="1400" i="0" u="none" strike="noStrike" cap="none" normalizeH="0" baseline="0" dirty="0" smtClean="0">
                <a:ln>
                  <a:noFill/>
                </a:ln>
                <a:solidFill>
                  <a:srgbClr val="555555"/>
                </a:solidFill>
                <a:effectLst/>
                <a:latin typeface="Consolas" panose="020B0609020204030204" pitchFamily="49" charset="0"/>
                <a:cs typeface="Consolas" panose="020B0609020204030204" pitchFamily="49" charset="0"/>
              </a:rPr>
              <a:t> </a:t>
            </a:r>
            <a:r>
              <a:rPr kumimoji="0" lang="en-US" sz="14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result;</a:t>
            </a:r>
            <a:endParaRPr kumimoji="0" lang="en-US" sz="1400" i="0" u="none" strike="noStrike" cap="none" normalizeH="0" baseline="0" dirty="0" smtClean="0">
              <a:ln>
                <a:noFill/>
              </a:ln>
              <a:solidFill>
                <a:schemeClr val="tx1"/>
              </a:solidFill>
              <a:effectLst/>
            </a:endParaRPr>
          </a:p>
          <a:p>
            <a:pPr marL="685800" lvl="1" indent="-228600" defTabSz="914400">
              <a:spcAft>
                <a:spcPts val="0"/>
              </a:spcAft>
              <a:buClr>
                <a:srgbClr val="277DA9"/>
              </a:buClr>
              <a:buSzTx/>
              <a:buFont typeface="+mj-lt"/>
              <a:buAutoNum type="arabicPeriod"/>
            </a:pPr>
            <a:r>
              <a:rPr kumimoji="0" lang="en-US" sz="1400" b="0" i="0" u="none" strike="noStrike" cap="none" normalizeH="0" baseline="0" dirty="0" smtClean="0">
                <a:ln>
                  <a:noFill/>
                </a:ln>
                <a:solidFill>
                  <a:srgbClr val="DD1144"/>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chemeClr val="tx1"/>
              </a:solidFill>
              <a:effectLst/>
            </a:endParaRPr>
          </a:p>
          <a:p>
            <a:pPr marL="685800" lvl="1" indent="-228600" defTabSz="914400">
              <a:spcAft>
                <a:spcPts val="0"/>
              </a:spcAft>
              <a:buClr>
                <a:srgbClr val="277DA9"/>
              </a:buClr>
              <a:buSzTx/>
              <a:buFont typeface="+mj-lt"/>
              <a:buAutoNum type="arabicPeriod"/>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1551144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61101" y="0"/>
            <a:ext cx="6443706" cy="6924973"/>
          </a:xfrm>
          <a:prstGeom prst="rect">
            <a:avLst/>
          </a:prstGeom>
          <a:noFill/>
        </p:spPr>
        <p:txBody>
          <a:bodyPr wrap="square">
            <a:spAutoFit/>
          </a:bodyPr>
          <a:lstStyle/>
          <a:p>
            <a:pPr marL="228600" lvl="0" indent="-228600" eaLnBrk="0" fontAlgn="base" hangingPunct="0">
              <a:spcBef>
                <a:spcPct val="0"/>
              </a:spcBef>
              <a:spcAft>
                <a:spcPts val="600"/>
              </a:spcAft>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b="1" dirty="0" smtClean="0">
                <a:solidFill>
                  <a:srgbClr val="006699"/>
                </a:solidFill>
                <a:latin typeface="Consolas" panose="020B0609020204030204" pitchFamily="49" charset="0"/>
                <a:cs typeface="Consolas" panose="020B0609020204030204" pitchFamily="49" charset="0"/>
              </a:rPr>
              <a:t>public</a:t>
            </a:r>
            <a:r>
              <a:rPr lang="en-US" sz="1400" dirty="0" smtClean="0">
                <a:solidFill>
                  <a:srgbClr val="555555"/>
                </a:solidFill>
                <a:latin typeface="Consolas" panose="020B0609020204030204" pitchFamily="49" charset="0"/>
                <a:cs typeface="Consolas" panose="020B0609020204030204" pitchFamily="49" charset="0"/>
              </a:rPr>
              <a:t> </a:t>
            </a:r>
            <a:r>
              <a:rPr lang="en-US" sz="1400" b="1" dirty="0" smtClean="0">
                <a:solidFill>
                  <a:srgbClr val="006699"/>
                </a:solidFill>
                <a:latin typeface="Consolas" panose="020B0609020204030204" pitchFamily="49" charset="0"/>
                <a:cs typeface="Consolas" panose="020B0609020204030204" pitchFamily="49" charset="0"/>
              </a:rPr>
              <a:t>static</a:t>
            </a:r>
            <a:r>
              <a:rPr lang="en-US" sz="1400" dirty="0" smtClean="0">
                <a:solidFill>
                  <a:srgbClr val="555555"/>
                </a:solidFill>
                <a:latin typeface="Consolas" panose="020B0609020204030204" pitchFamily="49" charset="0"/>
                <a:cs typeface="Consolas" panose="020B0609020204030204" pitchFamily="49" charset="0"/>
              </a:rPr>
              <a:t> </a:t>
            </a:r>
            <a:r>
              <a:rPr lang="en-US" sz="1400" b="1" dirty="0" err="1" smtClean="0">
                <a:solidFill>
                  <a:srgbClr val="006699"/>
                </a:solidFill>
                <a:latin typeface="Consolas" panose="020B0609020204030204" pitchFamily="49" charset="0"/>
                <a:cs typeface="Consolas" panose="020B0609020204030204" pitchFamily="49" charset="0"/>
              </a:rPr>
              <a:t>int</a:t>
            </a:r>
            <a:r>
              <a:rPr lang="en-US" sz="1400" dirty="0" smtClean="0">
                <a:solidFill>
                  <a:srgbClr val="000000"/>
                </a:solidFill>
                <a:latin typeface="Consolas" panose="020B0609020204030204" pitchFamily="49" charset="0"/>
                <a:cs typeface="Consolas" panose="020B0609020204030204" pitchFamily="49" charset="0"/>
              </a:rPr>
              <a:t>[] merge(</a:t>
            </a:r>
            <a:r>
              <a:rPr lang="en-US" sz="1400" b="1" dirty="0" err="1" smtClean="0">
                <a:solidFill>
                  <a:srgbClr val="006699"/>
                </a:solidFill>
                <a:latin typeface="Consolas" panose="020B0609020204030204" pitchFamily="49" charset="0"/>
                <a:cs typeface="Consolas" panose="020B0609020204030204" pitchFamily="49" charset="0"/>
              </a:rPr>
              <a:t>int</a:t>
            </a:r>
            <a:r>
              <a:rPr lang="en-US" sz="1400" dirty="0" smtClean="0">
                <a:solidFill>
                  <a:srgbClr val="555555"/>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left[], </a:t>
            </a:r>
            <a:r>
              <a:rPr lang="en-US" sz="1400" b="1" dirty="0" err="1" smtClean="0">
                <a:solidFill>
                  <a:srgbClr val="006699"/>
                </a:solidFill>
                <a:latin typeface="Consolas" panose="020B0609020204030204" pitchFamily="49" charset="0"/>
                <a:cs typeface="Consolas" panose="020B0609020204030204" pitchFamily="49" charset="0"/>
              </a:rPr>
              <a:t>int</a:t>
            </a:r>
            <a:r>
              <a:rPr lang="en-US" sz="1400" dirty="0" smtClean="0">
                <a:solidFill>
                  <a:srgbClr val="555555"/>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right[]) {</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b="1" dirty="0" err="1" smtClean="0">
                <a:solidFill>
                  <a:srgbClr val="006699"/>
                </a:solidFill>
                <a:latin typeface="Consolas" panose="020B0609020204030204" pitchFamily="49" charset="0"/>
                <a:cs typeface="Consolas" panose="020B0609020204030204" pitchFamily="49" charset="0"/>
              </a:rPr>
              <a:t>int</a:t>
            </a:r>
            <a:r>
              <a:rPr lang="en-US" sz="1400" dirty="0" smtClean="0">
                <a:solidFill>
                  <a:srgbClr val="555555"/>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result[] = </a:t>
            </a:r>
            <a:r>
              <a:rPr lang="en-US" sz="1400" b="1" dirty="0" smtClean="0">
                <a:solidFill>
                  <a:srgbClr val="006699"/>
                </a:solidFill>
                <a:latin typeface="Consolas" panose="020B0609020204030204" pitchFamily="49" charset="0"/>
                <a:cs typeface="Consolas" panose="020B0609020204030204" pitchFamily="49" charset="0"/>
              </a:rPr>
              <a:t>new</a:t>
            </a:r>
            <a:r>
              <a:rPr lang="en-US" sz="1400" dirty="0" smtClean="0">
                <a:solidFill>
                  <a:srgbClr val="555555"/>
                </a:solidFill>
                <a:latin typeface="Consolas" panose="020B0609020204030204" pitchFamily="49" charset="0"/>
                <a:cs typeface="Consolas" panose="020B0609020204030204" pitchFamily="49" charset="0"/>
              </a:rPr>
              <a:t> </a:t>
            </a:r>
            <a:r>
              <a:rPr lang="en-US" sz="1400" b="1" dirty="0" err="1" smtClean="0">
                <a:solidFill>
                  <a:srgbClr val="006699"/>
                </a:solidFill>
                <a:latin typeface="Consolas" panose="020B0609020204030204" pitchFamily="49" charset="0"/>
                <a:cs typeface="Consolas" panose="020B0609020204030204" pitchFamily="49" charset="0"/>
              </a:rPr>
              <a:t>int</a:t>
            </a:r>
            <a:r>
              <a:rPr lang="en-US" sz="1400" dirty="0" smtClean="0">
                <a:solidFill>
                  <a:srgbClr val="000000"/>
                </a:solidFill>
                <a:latin typeface="Consolas" panose="020B0609020204030204" pitchFamily="49" charset="0"/>
                <a:cs typeface="Consolas" panose="020B0609020204030204" pitchFamily="49" charset="0"/>
              </a:rPr>
              <a:t>[</a:t>
            </a:r>
            <a:r>
              <a:rPr lang="en-US" sz="1400" dirty="0" err="1" smtClean="0">
                <a:solidFill>
                  <a:srgbClr val="000000"/>
                </a:solidFill>
                <a:latin typeface="Consolas" panose="020B0609020204030204" pitchFamily="49" charset="0"/>
                <a:cs typeface="Consolas" panose="020B0609020204030204" pitchFamily="49" charset="0"/>
              </a:rPr>
              <a:t>left.length</a:t>
            </a:r>
            <a:r>
              <a:rPr lang="en-US" sz="1400" dirty="0" smtClean="0">
                <a:solidFill>
                  <a:srgbClr val="000000"/>
                </a:solidFill>
                <a:latin typeface="Consolas" panose="020B0609020204030204" pitchFamily="49" charset="0"/>
                <a:cs typeface="Consolas" panose="020B0609020204030204" pitchFamily="49" charset="0"/>
              </a:rPr>
              <a:t> + </a:t>
            </a:r>
            <a:r>
              <a:rPr lang="en-US" sz="1400" dirty="0" err="1" smtClean="0">
                <a:solidFill>
                  <a:srgbClr val="000000"/>
                </a:solidFill>
                <a:latin typeface="Consolas" panose="020B0609020204030204" pitchFamily="49" charset="0"/>
                <a:cs typeface="Consolas" panose="020B0609020204030204" pitchFamily="49" charset="0"/>
              </a:rPr>
              <a:t>right.length</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solidFill>
                <a:srgbClr val="DD1144"/>
              </a:solidFill>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b="1" dirty="0" smtClean="0">
                <a:solidFill>
                  <a:srgbClr val="006699"/>
                </a:solidFill>
                <a:latin typeface="Consolas" panose="020B0609020204030204" pitchFamily="49" charset="0"/>
                <a:cs typeface="Consolas" panose="020B0609020204030204" pitchFamily="49" charset="0"/>
              </a:rPr>
              <a:t>   </a:t>
            </a:r>
            <a:r>
              <a:rPr lang="en-US" sz="1400" b="1" dirty="0" err="1" smtClean="0">
                <a:solidFill>
                  <a:srgbClr val="006699"/>
                </a:solidFill>
                <a:latin typeface="Consolas" panose="020B0609020204030204" pitchFamily="49" charset="0"/>
                <a:cs typeface="Consolas" panose="020B0609020204030204" pitchFamily="49" charset="0"/>
              </a:rPr>
              <a:t>int</a:t>
            </a:r>
            <a:r>
              <a:rPr lang="en-US" sz="1400" dirty="0" smtClean="0">
                <a:solidFill>
                  <a:srgbClr val="555555"/>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i</a:t>
            </a:r>
            <a:r>
              <a:rPr lang="en-US" sz="1400" dirty="0" smtClean="0">
                <a:solidFill>
                  <a:srgbClr val="000000"/>
                </a:solidFill>
                <a:latin typeface="Consolas" panose="020B0609020204030204" pitchFamily="49" charset="0"/>
                <a:cs typeface="Consolas" panose="020B0609020204030204" pitchFamily="49" charset="0"/>
              </a:rPr>
              <a:t>=</a:t>
            </a:r>
            <a:r>
              <a:rPr lang="en-US" sz="1400" dirty="0" smtClean="0">
                <a:latin typeface="Consolas" panose="020B0609020204030204" pitchFamily="49" charset="0"/>
                <a:cs typeface="Consolas" panose="020B0609020204030204" pitchFamily="49" charset="0"/>
              </a:rPr>
              <a:t>0, </a:t>
            </a:r>
            <a:r>
              <a:rPr lang="en-US" sz="1400" dirty="0" err="1" smtClean="0">
                <a:latin typeface="Consolas" panose="020B0609020204030204" pitchFamily="49" charset="0"/>
                <a:cs typeface="Consolas" panose="020B0609020204030204" pitchFamily="49" charset="0"/>
              </a:rPr>
              <a:t>posLeft</a:t>
            </a:r>
            <a:r>
              <a:rPr lang="en-US" sz="1400" dirty="0" smtClean="0">
                <a:latin typeface="Consolas" panose="020B0609020204030204" pitchFamily="49" charset="0"/>
                <a:cs typeface="Consolas" panose="020B0609020204030204" pitchFamily="49" charset="0"/>
              </a:rPr>
              <a:t> = 0, </a:t>
            </a:r>
            <a:r>
              <a:rPr lang="en-US" sz="1400" dirty="0" err="1" smtClean="0">
                <a:latin typeface="Consolas" panose="020B0609020204030204" pitchFamily="49" charset="0"/>
                <a:cs typeface="Consolas" panose="020B0609020204030204" pitchFamily="49" charset="0"/>
              </a:rPr>
              <a:t>posRight</a:t>
            </a:r>
            <a:r>
              <a:rPr lang="en-US" sz="1400" dirty="0" smtClean="0">
                <a:latin typeface="Consolas" panose="020B0609020204030204" pitchFamily="49" charset="0"/>
                <a:cs typeface="Consolas" panose="020B0609020204030204" pitchFamily="49" charset="0"/>
              </a:rPr>
              <a:t> = 0;</a:t>
            </a:r>
          </a:p>
          <a:p>
            <a:pPr marL="228600" lvl="0" indent="-228600" eaLnBrk="0" fontAlgn="base" hangingPunct="0">
              <a:spcBef>
                <a:spcPct val="0"/>
              </a:spcBef>
              <a:spcAft>
                <a:spcPts val="600"/>
              </a:spcAft>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b="1" dirty="0" smtClean="0">
                <a:solidFill>
                  <a:srgbClr val="006699"/>
                </a:solidFill>
                <a:latin typeface="Consolas" panose="020B0609020204030204" pitchFamily="49" charset="0"/>
                <a:cs typeface="Consolas" panose="020B0609020204030204" pitchFamily="49" charset="0"/>
              </a:rPr>
              <a:t>while</a:t>
            </a:r>
            <a:r>
              <a:rPr lang="en-US" sz="1400" dirty="0" smtClean="0">
                <a:solidFill>
                  <a:srgbClr val="000000"/>
                </a:solidFill>
                <a:latin typeface="Consolas" panose="020B0609020204030204" pitchFamily="49" charset="0"/>
                <a:cs typeface="Consolas" panose="020B0609020204030204" pitchFamily="49" charset="0"/>
              </a:rPr>
              <a:t>(</a:t>
            </a:r>
            <a:r>
              <a:rPr lang="en-US" sz="1400" dirty="0" err="1" smtClean="0">
                <a:solidFill>
                  <a:srgbClr val="000000"/>
                </a:solidFill>
                <a:latin typeface="Consolas" panose="020B0609020204030204" pitchFamily="49" charset="0"/>
                <a:cs typeface="Consolas" panose="020B0609020204030204" pitchFamily="49" charset="0"/>
              </a:rPr>
              <a:t>left.length</a:t>
            </a:r>
            <a:r>
              <a:rPr lang="en-US" sz="1400" dirty="0" smtClean="0">
                <a:solidFill>
                  <a:srgbClr val="000000"/>
                </a:solidFill>
                <a:latin typeface="Consolas" panose="020B0609020204030204" pitchFamily="49" charset="0"/>
                <a:cs typeface="Consolas" panose="020B0609020204030204" pitchFamily="49" charset="0"/>
              </a:rPr>
              <a:t> &gt; </a:t>
            </a:r>
            <a:r>
              <a:rPr lang="en-US" sz="1400" dirty="0" err="1" smtClean="0">
                <a:solidFill>
                  <a:srgbClr val="000000"/>
                </a:solidFill>
                <a:latin typeface="Consolas" panose="020B0609020204030204" pitchFamily="49" charset="0"/>
                <a:cs typeface="Consolas" panose="020B0609020204030204" pitchFamily="49" charset="0"/>
              </a:rPr>
              <a:t>posLeft</a:t>
            </a:r>
            <a:r>
              <a:rPr lang="en-US" sz="1400" dirty="0" smtClean="0">
                <a:solidFill>
                  <a:srgbClr val="000000"/>
                </a:solidFill>
                <a:latin typeface="Consolas" panose="020B0609020204030204" pitchFamily="49" charset="0"/>
                <a:cs typeface="Consolas" panose="020B0609020204030204" pitchFamily="49" charset="0"/>
              </a:rPr>
              <a:t> &amp;&amp; </a:t>
            </a:r>
            <a:r>
              <a:rPr lang="en-US" sz="1400" dirty="0" err="1" smtClean="0">
                <a:solidFill>
                  <a:srgbClr val="000000"/>
                </a:solidFill>
                <a:latin typeface="Consolas" panose="020B0609020204030204" pitchFamily="49" charset="0"/>
                <a:cs typeface="Consolas" panose="020B0609020204030204" pitchFamily="49" charset="0"/>
              </a:rPr>
              <a:t>right.length</a:t>
            </a:r>
            <a:r>
              <a:rPr lang="en-US" sz="1400" dirty="0" smtClean="0">
                <a:solidFill>
                  <a:srgbClr val="000000"/>
                </a:solidFill>
                <a:latin typeface="Consolas" panose="020B0609020204030204" pitchFamily="49" charset="0"/>
                <a:cs typeface="Consolas" panose="020B0609020204030204" pitchFamily="49" charset="0"/>
              </a:rPr>
              <a:t> &gt; </a:t>
            </a:r>
            <a:r>
              <a:rPr lang="en-US" sz="1400" dirty="0" err="1" smtClean="0">
                <a:solidFill>
                  <a:srgbClr val="000000"/>
                </a:solidFill>
                <a:latin typeface="Consolas" panose="020B0609020204030204" pitchFamily="49" charset="0"/>
                <a:cs typeface="Consolas" panose="020B0609020204030204" pitchFamily="49" charset="0"/>
              </a:rPr>
              <a:t>posRight</a:t>
            </a:r>
            <a:r>
              <a:rPr lang="en-US" sz="1400" dirty="0" smtClean="0">
                <a:solidFill>
                  <a:srgbClr val="000000"/>
                </a:solidFill>
                <a:latin typeface="Consolas" panose="020B0609020204030204" pitchFamily="49" charset="0"/>
                <a:cs typeface="Consolas" panose="020B0609020204030204" pitchFamily="49" charset="0"/>
              </a:rPr>
              <a:t> ) {</a:t>
            </a:r>
            <a:endParaRPr lang="en-US" sz="1400" dirty="0" smtClean="0">
              <a:solidFill>
                <a:srgbClr val="DD1144"/>
              </a:solidFill>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b="1" dirty="0" smtClean="0">
                <a:solidFill>
                  <a:srgbClr val="DD1144"/>
                </a:solidFill>
                <a:latin typeface="Consolas" panose="020B0609020204030204" pitchFamily="49" charset="0"/>
                <a:cs typeface="Consolas" panose="020B0609020204030204" pitchFamily="49" charset="0"/>
              </a:rPr>
              <a:t>        </a:t>
            </a:r>
            <a:r>
              <a:rPr lang="en-US" sz="1400" b="1" dirty="0" smtClean="0">
                <a:solidFill>
                  <a:srgbClr val="006699"/>
                </a:solidFill>
                <a:latin typeface="Consolas" panose="020B0609020204030204" pitchFamily="49" charset="0"/>
                <a:cs typeface="Consolas" panose="020B0609020204030204" pitchFamily="49" charset="0"/>
              </a:rPr>
              <a:t>if</a:t>
            </a:r>
            <a:r>
              <a:rPr lang="en-US" sz="1400" dirty="0" smtClean="0">
                <a:solidFill>
                  <a:srgbClr val="000000"/>
                </a:solidFill>
                <a:latin typeface="Consolas" panose="020B0609020204030204" pitchFamily="49" charset="0"/>
                <a:cs typeface="Consolas" panose="020B0609020204030204" pitchFamily="49" charset="0"/>
              </a:rPr>
              <a:t>( left[</a:t>
            </a:r>
            <a:r>
              <a:rPr lang="en-US" sz="1400" dirty="0" err="1" smtClean="0">
                <a:solidFill>
                  <a:srgbClr val="000000"/>
                </a:solidFill>
                <a:latin typeface="Consolas" panose="020B0609020204030204" pitchFamily="49" charset="0"/>
                <a:cs typeface="Consolas" panose="020B0609020204030204" pitchFamily="49" charset="0"/>
              </a:rPr>
              <a:t>posLeft</a:t>
            </a:r>
            <a:r>
              <a:rPr lang="en-US" sz="1400" dirty="0" smtClean="0">
                <a:solidFill>
                  <a:srgbClr val="000000"/>
                </a:solidFill>
                <a:latin typeface="Consolas" panose="020B0609020204030204" pitchFamily="49" charset="0"/>
                <a:cs typeface="Consolas" panose="020B0609020204030204" pitchFamily="49" charset="0"/>
              </a:rPr>
              <a:t>] &lt;= right[</a:t>
            </a:r>
            <a:r>
              <a:rPr lang="en-US" sz="1400" dirty="0" err="1" smtClean="0">
                <a:solidFill>
                  <a:srgbClr val="000000"/>
                </a:solidFill>
                <a:latin typeface="Consolas" panose="020B0609020204030204" pitchFamily="49" charset="0"/>
                <a:cs typeface="Consolas" panose="020B0609020204030204" pitchFamily="49" charset="0"/>
              </a:rPr>
              <a:t>posRight</a:t>
            </a:r>
            <a:r>
              <a:rPr lang="en-US" sz="1400" dirty="0" smtClean="0">
                <a:solidFill>
                  <a:srgbClr val="000000"/>
                </a:solidFill>
                <a:latin typeface="Consolas" panose="020B0609020204030204" pitchFamily="49" charset="0"/>
                <a:cs typeface="Consolas" panose="020B0609020204030204" pitchFamily="49" charset="0"/>
              </a:rPr>
              <a:t>] ) {</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result[</a:t>
            </a:r>
            <a:r>
              <a:rPr lang="en-US" sz="1400" dirty="0" err="1" smtClean="0">
                <a:solidFill>
                  <a:srgbClr val="000000"/>
                </a:solidFill>
                <a:latin typeface="Consolas" panose="020B0609020204030204" pitchFamily="49" charset="0"/>
                <a:cs typeface="Consolas" panose="020B0609020204030204" pitchFamily="49" charset="0"/>
              </a:rPr>
              <a:t>i</a:t>
            </a:r>
            <a:r>
              <a:rPr lang="en-US" sz="1400" dirty="0" smtClean="0">
                <a:solidFill>
                  <a:srgbClr val="000000"/>
                </a:solidFill>
                <a:latin typeface="Consolas" panose="020B0609020204030204" pitchFamily="49" charset="0"/>
                <a:cs typeface="Consolas" panose="020B0609020204030204" pitchFamily="49" charset="0"/>
              </a:rPr>
              <a:t>] = left[</a:t>
            </a:r>
            <a:r>
              <a:rPr lang="en-US" sz="1400" dirty="0" err="1" smtClean="0">
                <a:solidFill>
                  <a:srgbClr val="000000"/>
                </a:solidFill>
                <a:latin typeface="Consolas" panose="020B0609020204030204" pitchFamily="49" charset="0"/>
                <a:cs typeface="Consolas" panose="020B0609020204030204" pitchFamily="49" charset="0"/>
              </a:rPr>
              <a:t>posLeft</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posLeft</a:t>
            </a:r>
            <a:r>
              <a:rPr lang="en-US" sz="1400" dirty="0" smtClean="0">
                <a:solidFill>
                  <a:srgbClr val="000000"/>
                </a:solidFill>
                <a:latin typeface="Consolas" panose="020B0609020204030204" pitchFamily="49" charset="0"/>
                <a:cs typeface="Consolas" panose="020B0609020204030204" pitchFamily="49" charset="0"/>
              </a:rPr>
              <a:t>++;</a:t>
            </a:r>
            <a:r>
              <a:rPr lang="tr-TR" sz="1400" smtClean="0">
                <a:solidFill>
                  <a:srgbClr val="000000"/>
                </a:solidFill>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b="1" dirty="0" smtClean="0">
                <a:solidFill>
                  <a:srgbClr val="000000"/>
                </a:solidFill>
                <a:latin typeface="Consolas" panose="020B0609020204030204" pitchFamily="49" charset="0"/>
                <a:cs typeface="Consolas" panose="020B0609020204030204" pitchFamily="49" charset="0"/>
              </a:rPr>
              <a:t>        </a:t>
            </a:r>
            <a:r>
              <a:rPr lang="en-US" sz="1400" b="1" dirty="0" smtClean="0">
                <a:solidFill>
                  <a:srgbClr val="006699"/>
                </a:solidFill>
                <a:latin typeface="Consolas" panose="020B0609020204030204" pitchFamily="49" charset="0"/>
                <a:cs typeface="Consolas" panose="020B0609020204030204" pitchFamily="49" charset="0"/>
              </a:rPr>
              <a:t>else</a:t>
            </a:r>
            <a:r>
              <a:rPr lang="en-US" sz="1400" dirty="0" smtClean="0">
                <a:solidFill>
                  <a:srgbClr val="555555"/>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result[</a:t>
            </a:r>
            <a:r>
              <a:rPr lang="en-US" sz="1400" dirty="0" err="1" smtClean="0">
                <a:solidFill>
                  <a:srgbClr val="000000"/>
                </a:solidFill>
                <a:latin typeface="Consolas" panose="020B0609020204030204" pitchFamily="49" charset="0"/>
                <a:cs typeface="Consolas" panose="020B0609020204030204" pitchFamily="49" charset="0"/>
              </a:rPr>
              <a:t>i</a:t>
            </a:r>
            <a:r>
              <a:rPr lang="en-US" sz="1400" dirty="0" smtClean="0">
                <a:solidFill>
                  <a:srgbClr val="000000"/>
                </a:solidFill>
                <a:latin typeface="Consolas" panose="020B0609020204030204" pitchFamily="49" charset="0"/>
                <a:cs typeface="Consolas" panose="020B0609020204030204" pitchFamily="49" charset="0"/>
              </a:rPr>
              <a:t>] = right[</a:t>
            </a:r>
            <a:r>
              <a:rPr lang="en-US" sz="1400" dirty="0" err="1" smtClean="0">
                <a:solidFill>
                  <a:srgbClr val="000000"/>
                </a:solidFill>
                <a:latin typeface="Consolas" panose="020B0609020204030204" pitchFamily="49" charset="0"/>
                <a:cs typeface="Consolas" panose="020B0609020204030204" pitchFamily="49" charset="0"/>
              </a:rPr>
              <a:t>posRight</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tr-TR" sz="1400" dirty="0">
                <a:solidFill>
                  <a:srgbClr val="DD1144"/>
                </a:solidFill>
                <a:latin typeface="Consolas" panose="020B0609020204030204" pitchFamily="49" charset="0"/>
                <a:cs typeface="Consolas" panose="020B0609020204030204" pitchFamily="49" charset="0"/>
              </a:rPr>
              <a:t> </a:t>
            </a:r>
            <a:r>
              <a:rPr lang="tr-TR" sz="1400" dirty="0" smtClean="0">
                <a:solidFill>
                  <a:srgbClr val="DD1144"/>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posRight</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i</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smtClean="0">
                <a:solidFill>
                  <a:srgbClr val="DD1144"/>
                </a:solidFill>
                <a:latin typeface="Consolas" panose="020B0609020204030204" pitchFamily="49" charset="0"/>
                <a:cs typeface="Consolas" panose="020B0609020204030204" pitchFamily="49" charset="0"/>
              </a:rPr>
              <a:t>   </a:t>
            </a:r>
            <a:r>
              <a:rPr lang="en-US" sz="1400" dirty="0" smtClean="0">
                <a:solidFill>
                  <a:srgbClr val="000000"/>
                </a:solidFill>
                <a:latin typeface="Consolas" panose="020B0609020204030204" pitchFamily="49" charset="0"/>
                <a:cs typeface="Consolas" panose="020B0609020204030204" pitchFamily="49" charset="0"/>
              </a:rPr>
              <a:t>}</a:t>
            </a:r>
            <a:endParaRPr lang="tr-TR" sz="1400" dirty="0" smtClean="0">
              <a:solidFill>
                <a:srgbClr val="000000"/>
              </a:solidFill>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tr-TR" sz="1400" b="1" dirty="0" smtClean="0">
                <a:solidFill>
                  <a:srgbClr val="006699"/>
                </a:solidFill>
                <a:latin typeface="Consolas" panose="020B0609020204030204" pitchFamily="49" charset="0"/>
                <a:cs typeface="Consolas" panose="020B0609020204030204" pitchFamily="49" charset="0"/>
              </a:rPr>
              <a:t>   </a:t>
            </a:r>
            <a:r>
              <a:rPr lang="en-US" sz="1400" b="1" dirty="0" smtClean="0">
                <a:solidFill>
                  <a:srgbClr val="006699"/>
                </a:solidFill>
                <a:latin typeface="Consolas" panose="020B0609020204030204" pitchFamily="49" charset="0"/>
                <a:cs typeface="Consolas" panose="020B0609020204030204" pitchFamily="49" charset="0"/>
              </a:rPr>
              <a:t>if</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left.length</a:t>
            </a:r>
            <a:r>
              <a:rPr lang="en-US" sz="1400" dirty="0">
                <a:solidFill>
                  <a:srgbClr val="000000"/>
                </a:solidFill>
                <a:latin typeface="Consolas" panose="020B0609020204030204" pitchFamily="49" charset="0"/>
                <a:cs typeface="Consolas" panose="020B0609020204030204" pitchFamily="49" charset="0"/>
              </a:rPr>
              <a:t> &gt; </a:t>
            </a:r>
            <a:r>
              <a:rPr lang="en-US" sz="1400" dirty="0" err="1">
                <a:solidFill>
                  <a:srgbClr val="000000"/>
                </a:solidFill>
                <a:latin typeface="Consolas" panose="020B0609020204030204" pitchFamily="49" charset="0"/>
                <a:cs typeface="Consolas" panose="020B0609020204030204" pitchFamily="49" charset="0"/>
              </a:rPr>
              <a:t>posLeft</a:t>
            </a:r>
            <a:r>
              <a:rPr lang="en-US" sz="1400" dirty="0">
                <a:solidFill>
                  <a:srgbClr val="000000"/>
                </a:solidFill>
                <a:latin typeface="Consolas" panose="020B0609020204030204" pitchFamily="49" charset="0"/>
                <a:cs typeface="Consolas" panose="020B0609020204030204" pitchFamily="49" charset="0"/>
              </a:rPr>
              <a:t> ) {</a:t>
            </a:r>
            <a:endParaRPr lang="en-US" sz="1400" dirty="0">
              <a:solidFill>
                <a:srgbClr val="DD1144"/>
              </a:solidFill>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b="1" dirty="0">
                <a:solidFill>
                  <a:srgbClr val="DD1144"/>
                </a:solidFill>
                <a:latin typeface="Consolas" panose="020B0609020204030204" pitchFamily="49" charset="0"/>
                <a:cs typeface="Consolas" panose="020B0609020204030204" pitchFamily="49" charset="0"/>
              </a:rPr>
              <a:t>      </a:t>
            </a:r>
            <a:r>
              <a:rPr lang="en-US" sz="1400" b="1" dirty="0" smtClean="0">
                <a:solidFill>
                  <a:srgbClr val="006699"/>
                </a:solidFill>
                <a:latin typeface="Consolas" panose="020B0609020204030204" pitchFamily="49" charset="0"/>
                <a:cs typeface="Consolas" panose="020B0609020204030204" pitchFamily="49" charset="0"/>
              </a:rPr>
              <a:t>for</a:t>
            </a:r>
            <a:r>
              <a:rPr lang="en-US" sz="1400" dirty="0" smtClean="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posLeft</a:t>
            </a:r>
            <a:r>
              <a:rPr lang="en-US" sz="1400" dirty="0">
                <a:solidFill>
                  <a:srgbClr val="000000"/>
                </a:solidFill>
                <a:latin typeface="Consolas" panose="020B0609020204030204" pitchFamily="49" charset="0"/>
                <a:cs typeface="Consolas" panose="020B0609020204030204" pitchFamily="49" charset="0"/>
              </a:rPr>
              <a:t>&lt;</a:t>
            </a:r>
            <a:r>
              <a:rPr lang="en-US" sz="1400" dirty="0" err="1">
                <a:solidFill>
                  <a:srgbClr val="000000"/>
                </a:solidFill>
                <a:latin typeface="Consolas" panose="020B0609020204030204" pitchFamily="49" charset="0"/>
                <a:cs typeface="Consolas" panose="020B0609020204030204" pitchFamily="49" charset="0"/>
              </a:rPr>
              <a:t>left.length</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posLeft</a:t>
            </a:r>
            <a:r>
              <a:rPr lang="en-US" sz="1400" dirty="0">
                <a:solidFill>
                  <a:srgbClr val="00000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result[</a:t>
            </a:r>
            <a:r>
              <a:rPr lang="en-US" sz="1400" dirty="0" err="1">
                <a:solidFill>
                  <a:srgbClr val="000000"/>
                </a:solidFill>
                <a:latin typeface="Consolas" panose="020B0609020204030204" pitchFamily="49" charset="0"/>
                <a:cs typeface="Consolas" panose="020B0609020204030204" pitchFamily="49" charset="0"/>
              </a:rPr>
              <a:t>i</a:t>
            </a:r>
            <a:r>
              <a:rPr lang="en-US" sz="1400" dirty="0">
                <a:solidFill>
                  <a:srgbClr val="000000"/>
                </a:solidFill>
                <a:latin typeface="Consolas" panose="020B0609020204030204" pitchFamily="49" charset="0"/>
                <a:cs typeface="Consolas" panose="020B0609020204030204" pitchFamily="49" charset="0"/>
              </a:rPr>
              <a:t>] = left[</a:t>
            </a:r>
            <a:r>
              <a:rPr lang="en-US" sz="1400" dirty="0" err="1">
                <a:solidFill>
                  <a:srgbClr val="000000"/>
                </a:solidFill>
                <a:latin typeface="Consolas" panose="020B0609020204030204" pitchFamily="49" charset="0"/>
                <a:cs typeface="Consolas" panose="020B0609020204030204" pitchFamily="49" charset="0"/>
              </a:rPr>
              <a:t>posLeft</a:t>
            </a:r>
            <a:r>
              <a:rPr lang="en-US" sz="1400" dirty="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i</a:t>
            </a:r>
            <a:r>
              <a:rPr lang="en-US" sz="1400" dirty="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b="1" dirty="0">
                <a:solidFill>
                  <a:srgbClr val="006699"/>
                </a:solidFill>
                <a:latin typeface="Consolas" panose="020B0609020204030204" pitchFamily="49" charset="0"/>
                <a:cs typeface="Consolas" panose="020B0609020204030204" pitchFamily="49" charset="0"/>
              </a:rPr>
              <a:t>if</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right.length</a:t>
            </a:r>
            <a:r>
              <a:rPr lang="en-US" sz="1400" dirty="0">
                <a:solidFill>
                  <a:srgbClr val="000000"/>
                </a:solidFill>
                <a:latin typeface="Consolas" panose="020B0609020204030204" pitchFamily="49" charset="0"/>
                <a:cs typeface="Consolas" panose="020B0609020204030204" pitchFamily="49" charset="0"/>
              </a:rPr>
              <a:t> &gt; </a:t>
            </a:r>
            <a:r>
              <a:rPr lang="en-US" sz="1400" dirty="0" err="1">
                <a:solidFill>
                  <a:srgbClr val="000000"/>
                </a:solidFill>
                <a:latin typeface="Consolas" panose="020B0609020204030204" pitchFamily="49" charset="0"/>
                <a:cs typeface="Consolas" panose="020B0609020204030204" pitchFamily="49" charset="0"/>
              </a:rPr>
              <a:t>posRight</a:t>
            </a:r>
            <a:r>
              <a:rPr lang="en-US" sz="1400" dirty="0">
                <a:solidFill>
                  <a:srgbClr val="000000"/>
                </a:solidFill>
                <a:latin typeface="Consolas" panose="020B0609020204030204" pitchFamily="49" charset="0"/>
                <a:cs typeface="Consolas" panose="020B0609020204030204" pitchFamily="49" charset="0"/>
              </a:rPr>
              <a:t> ) {</a:t>
            </a:r>
            <a:endParaRPr lang="en-US" sz="1400" dirty="0">
              <a:solidFill>
                <a:srgbClr val="DD1144"/>
              </a:solidFill>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b="1" dirty="0">
                <a:solidFill>
                  <a:srgbClr val="DD1144"/>
                </a:solidFill>
                <a:latin typeface="Consolas" panose="020B0609020204030204" pitchFamily="49" charset="0"/>
                <a:cs typeface="Consolas" panose="020B0609020204030204" pitchFamily="49" charset="0"/>
              </a:rPr>
              <a:t>      </a:t>
            </a:r>
            <a:r>
              <a:rPr lang="en-US" sz="1400" b="1" dirty="0" smtClean="0">
                <a:solidFill>
                  <a:srgbClr val="006699"/>
                </a:solidFill>
                <a:latin typeface="Consolas" panose="020B0609020204030204" pitchFamily="49" charset="0"/>
                <a:cs typeface="Consolas" panose="020B0609020204030204" pitchFamily="49" charset="0"/>
              </a:rPr>
              <a:t>for</a:t>
            </a:r>
            <a:r>
              <a:rPr lang="en-US" sz="1400" dirty="0" smtClean="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posRight</a:t>
            </a:r>
            <a:r>
              <a:rPr lang="en-US" sz="1400" dirty="0">
                <a:solidFill>
                  <a:srgbClr val="000000"/>
                </a:solidFill>
                <a:latin typeface="Consolas" panose="020B0609020204030204" pitchFamily="49" charset="0"/>
                <a:cs typeface="Consolas" panose="020B0609020204030204" pitchFamily="49" charset="0"/>
              </a:rPr>
              <a:t>&lt;</a:t>
            </a:r>
            <a:r>
              <a:rPr lang="en-US" sz="1400" dirty="0" err="1">
                <a:solidFill>
                  <a:srgbClr val="000000"/>
                </a:solidFill>
                <a:latin typeface="Consolas" panose="020B0609020204030204" pitchFamily="49" charset="0"/>
                <a:cs typeface="Consolas" panose="020B0609020204030204" pitchFamily="49" charset="0"/>
              </a:rPr>
              <a:t>right.length</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posRight</a:t>
            </a:r>
            <a:r>
              <a:rPr lang="en-US" sz="1400" dirty="0">
                <a:solidFill>
                  <a:srgbClr val="00000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result[</a:t>
            </a:r>
            <a:r>
              <a:rPr lang="en-US" sz="1400" dirty="0" err="1">
                <a:solidFill>
                  <a:srgbClr val="000000"/>
                </a:solidFill>
                <a:latin typeface="Consolas" panose="020B0609020204030204" pitchFamily="49" charset="0"/>
                <a:cs typeface="Consolas" panose="020B0609020204030204" pitchFamily="49" charset="0"/>
              </a:rPr>
              <a:t>i</a:t>
            </a:r>
            <a:r>
              <a:rPr lang="en-US" sz="1400" dirty="0">
                <a:solidFill>
                  <a:srgbClr val="000000"/>
                </a:solidFill>
                <a:latin typeface="Consolas" panose="020B0609020204030204" pitchFamily="49" charset="0"/>
                <a:cs typeface="Consolas" panose="020B0609020204030204" pitchFamily="49" charset="0"/>
              </a:rPr>
              <a:t>] = right[</a:t>
            </a:r>
            <a:r>
              <a:rPr lang="en-US" sz="1400" dirty="0" err="1">
                <a:solidFill>
                  <a:srgbClr val="000000"/>
                </a:solidFill>
                <a:latin typeface="Consolas" panose="020B0609020204030204" pitchFamily="49" charset="0"/>
                <a:cs typeface="Consolas" panose="020B0609020204030204" pitchFamily="49" charset="0"/>
              </a:rPr>
              <a:t>posRight</a:t>
            </a:r>
            <a:r>
              <a:rPr lang="en-US" sz="1400" dirty="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i</a:t>
            </a:r>
            <a:r>
              <a:rPr lang="en-US" sz="1400" dirty="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228600" lvl="0" indent="-228600" eaLnBrk="0" fontAlgn="base" hangingPunct="0">
              <a:spcBef>
                <a:spcPct val="0"/>
              </a:spcBef>
              <a:spcAft>
                <a:spcPts val="600"/>
              </a:spcAft>
              <a:buClr>
                <a:srgbClr val="277DA9"/>
              </a:buClr>
              <a:buFont typeface="+mj-lt"/>
              <a:buAutoNum type="arabicPeriod"/>
            </a:pPr>
            <a:r>
              <a:rPr lang="en-US" sz="1400" dirty="0">
                <a:solidFill>
                  <a:srgbClr val="DD1144"/>
                </a:solidFill>
                <a:latin typeface="Consolas" panose="020B0609020204030204" pitchFamily="49" charset="0"/>
                <a:cs typeface="Consolas" panose="020B0609020204030204" pitchFamily="49" charset="0"/>
              </a:rPr>
              <a:t>   </a:t>
            </a:r>
            <a:r>
              <a:rPr lang="en-US" sz="1400" b="1" dirty="0">
                <a:solidFill>
                  <a:srgbClr val="006699"/>
                </a:solidFill>
                <a:latin typeface="Consolas" panose="020B0609020204030204" pitchFamily="49" charset="0"/>
                <a:cs typeface="Consolas" panose="020B0609020204030204" pitchFamily="49" charset="0"/>
              </a:rPr>
              <a:t>return</a:t>
            </a:r>
            <a:r>
              <a:rPr lang="en-US" sz="1400" dirty="0">
                <a:solidFill>
                  <a:srgbClr val="555555"/>
                </a:solidFill>
                <a:latin typeface="Consolas" panose="020B0609020204030204" pitchFamily="49" charset="0"/>
                <a:cs typeface="Consolas" panose="020B0609020204030204" pitchFamily="49" charset="0"/>
              </a:rPr>
              <a:t> </a:t>
            </a:r>
            <a:r>
              <a:rPr lang="en-US" sz="1400" dirty="0">
                <a:solidFill>
                  <a:srgbClr val="000000"/>
                </a:solidFill>
                <a:latin typeface="Consolas" panose="020B0609020204030204" pitchFamily="49" charset="0"/>
                <a:cs typeface="Consolas" panose="020B0609020204030204" pitchFamily="49" charset="0"/>
              </a:rPr>
              <a:t>result</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1572682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Heap</a:t>
            </a:r>
            <a:r>
              <a:rPr lang="tr-TR" dirty="0" smtClean="0"/>
              <a:t> </a:t>
            </a:r>
            <a:r>
              <a:rPr lang="tr-TR" dirty="0" err="1" smtClean="0"/>
              <a:t>Sort</a:t>
            </a:r>
            <a:endParaRPr lang="tr-TR" dirty="0"/>
          </a:p>
        </p:txBody>
      </p:sp>
      <p:sp>
        <p:nvSpPr>
          <p:cNvPr id="3" name="Content Placeholder 2"/>
          <p:cNvSpPr>
            <a:spLocks noGrp="1"/>
          </p:cNvSpPr>
          <p:nvPr>
            <p:ph idx="1"/>
          </p:nvPr>
        </p:nvSpPr>
        <p:spPr>
          <a:xfrm>
            <a:off x="1484310" y="1107441"/>
            <a:ext cx="10018713" cy="1962329"/>
          </a:xfrm>
        </p:spPr>
        <p:txBody>
          <a:bodyPr/>
          <a:lstStyle/>
          <a:p>
            <a:r>
              <a:rPr lang="tr-TR" dirty="0" err="1"/>
              <a:t>Heap</a:t>
            </a:r>
            <a:r>
              <a:rPr lang="tr-TR" dirty="0"/>
              <a:t> </a:t>
            </a:r>
            <a:r>
              <a:rPr lang="tr-TR" dirty="0" err="1"/>
              <a:t>Sort</a:t>
            </a:r>
            <a:r>
              <a:rPr lang="tr-TR" dirty="0"/>
              <a:t>, özel ağaç yapısı ile eleman kümesindeki değerlerin kümeleme işlemi yapılmasıyla ortaya çıkan sıralama algoritmasıdır. </a:t>
            </a:r>
            <a:endParaRPr lang="tr-TR" dirty="0" smtClean="0"/>
          </a:p>
          <a:p>
            <a:r>
              <a:rPr lang="tr-TR" dirty="0" smtClean="0"/>
              <a:t>Bu </a:t>
            </a:r>
            <a:r>
              <a:rPr lang="tr-TR" dirty="0"/>
              <a:t>algoritmada büyük olan sayı daima ağacın üst bölümünde yer alır. Kendinden küçük sayılar bu ağacın dallarını oluşturmaktadırlar</a:t>
            </a:r>
            <a:r>
              <a:rPr lang="tr-TR" dirty="0" smtClean="0"/>
              <a:t>.</a:t>
            </a:r>
          </a:p>
          <a:p>
            <a:r>
              <a:rPr lang="tr-TR" dirty="0" smtClean="0"/>
              <a:t>Bu algoritmanın karmaşıklığı O(n </a:t>
            </a:r>
            <a:r>
              <a:rPr lang="tr-TR" dirty="0" err="1" smtClean="0"/>
              <a:t>log</a:t>
            </a:r>
            <a:r>
              <a:rPr lang="tr-TR" dirty="0" smtClean="0">
                <a:latin typeface="Adobe Caslon Pro"/>
              </a:rPr>
              <a:t>₂ n</a:t>
            </a:r>
            <a:r>
              <a:rPr lang="tr-TR" dirty="0" smtClean="0"/>
              <a:t>) </a:t>
            </a:r>
            <a:r>
              <a:rPr lang="tr-TR" dirty="0" err="1" smtClean="0"/>
              <a:t>dir</a:t>
            </a:r>
            <a:r>
              <a:rPr lang="tr-TR" dirty="0" smtClean="0"/>
              <a:t>.</a:t>
            </a:r>
            <a:endParaRPr lang="tr-T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42693" y="3934315"/>
            <a:ext cx="3333750" cy="2667000"/>
          </a:xfrm>
          <a:prstGeom prst="rect">
            <a:avLst/>
          </a:prstGeom>
        </p:spPr>
      </p:pic>
    </p:spTree>
    <p:extLst>
      <p:ext uri="{BB962C8B-B14F-4D97-AF65-F5344CB8AC3E}">
        <p14:creationId xmlns:p14="http://schemas.microsoft.com/office/powerpoint/2010/main" xmlns="" val="970971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Quick</a:t>
            </a:r>
            <a:r>
              <a:rPr lang="tr-TR" dirty="0" smtClean="0"/>
              <a:t> </a:t>
            </a:r>
            <a:r>
              <a:rPr lang="tr-TR" dirty="0" err="1" smtClean="0"/>
              <a:t>Sort</a:t>
            </a:r>
            <a:endParaRPr lang="tr-TR" dirty="0"/>
          </a:p>
        </p:txBody>
      </p:sp>
      <p:sp>
        <p:nvSpPr>
          <p:cNvPr id="3" name="Content Placeholder 2"/>
          <p:cNvSpPr>
            <a:spLocks noGrp="1"/>
          </p:cNvSpPr>
          <p:nvPr>
            <p:ph idx="1"/>
          </p:nvPr>
        </p:nvSpPr>
        <p:spPr/>
        <p:txBody>
          <a:bodyPr>
            <a:normAutofit/>
          </a:bodyPr>
          <a:lstStyle/>
          <a:p>
            <a:r>
              <a:rPr lang="tr-TR" dirty="0" smtClean="0"/>
              <a:t>“Böl </a:t>
            </a:r>
            <a:r>
              <a:rPr lang="tr-TR" dirty="0"/>
              <a:t>ve yönet” stratejisine dayanan basit ve hızlı bir </a:t>
            </a:r>
            <a:r>
              <a:rPr lang="tr-TR" dirty="0" smtClean="0"/>
              <a:t>sıralama </a:t>
            </a:r>
            <a:r>
              <a:rPr lang="tr-TR" dirty="0"/>
              <a:t>yöntemi kullanır. Bu algoritma, başlarken dizinin terimleri arasından bir terimi mihenk (pivot) olarak seçer. </a:t>
            </a:r>
            <a:endParaRPr lang="tr-TR" dirty="0" smtClean="0"/>
          </a:p>
          <a:p>
            <a:r>
              <a:rPr lang="tr-TR" dirty="0" smtClean="0"/>
              <a:t>Pivottan küçük değerler solda büyük değerler sağda alt dizilere ayrılır. Pivot bu iki alt diziden birine yerleştirilebilir. </a:t>
            </a:r>
          </a:p>
          <a:p>
            <a:r>
              <a:rPr lang="tr-TR" dirty="0" smtClean="0"/>
              <a:t>Daha sonra bu alt dizilerde kendi içlerinde pivot değerlere göre yeniden alt dizilere ayrılır. </a:t>
            </a:r>
          </a:p>
          <a:p>
            <a:r>
              <a:rPr lang="tr-TR" dirty="0" smtClean="0"/>
              <a:t>Bu işlem diziler parçalanamayacak duruma gelene kadar tekrarlanır. Bu algoritma özyinelemeli (</a:t>
            </a:r>
            <a:r>
              <a:rPr lang="tr-TR" dirty="0" err="1" smtClean="0"/>
              <a:t>recursive</a:t>
            </a:r>
            <a:r>
              <a:rPr lang="tr-TR" dirty="0" smtClean="0"/>
              <a:t>) doğaya sahiptir.</a:t>
            </a:r>
          </a:p>
          <a:p>
            <a:r>
              <a:rPr lang="tr-TR" dirty="0" smtClean="0"/>
              <a:t>Bu algoritmanın karmaşıklığı O(n </a:t>
            </a:r>
            <a:r>
              <a:rPr lang="tr-TR" dirty="0" err="1" smtClean="0"/>
              <a:t>log</a:t>
            </a:r>
            <a:r>
              <a:rPr lang="tr-TR" dirty="0" smtClean="0">
                <a:latin typeface="Adobe Caslon Pro"/>
              </a:rPr>
              <a:t>₂ n</a:t>
            </a:r>
            <a:r>
              <a:rPr lang="tr-TR" dirty="0" smtClean="0"/>
              <a:t>) </a:t>
            </a:r>
            <a:r>
              <a:rPr lang="tr-TR" dirty="0" err="1" smtClean="0"/>
              <a:t>dir</a:t>
            </a:r>
            <a:r>
              <a:rPr lang="tr-TR" dirty="0" smtClean="0"/>
              <a:t>.</a:t>
            </a:r>
            <a:endParaRPr lang="tr-TR" dirty="0"/>
          </a:p>
          <a:p>
            <a:endParaRPr lang="tr-TR" dirty="0"/>
          </a:p>
        </p:txBody>
      </p:sp>
    </p:spTree>
    <p:extLst>
      <p:ext uri="{BB962C8B-B14F-4D97-AF65-F5344CB8AC3E}">
        <p14:creationId xmlns:p14="http://schemas.microsoft.com/office/powerpoint/2010/main" xmlns="" val="2253901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1" y="152401"/>
            <a:ext cx="3556453" cy="955040"/>
          </a:xfrm>
        </p:spPr>
        <p:txBody>
          <a:bodyPr>
            <a:normAutofit/>
          </a:bodyPr>
          <a:lstStyle/>
          <a:p>
            <a:r>
              <a:rPr lang="tr-TR" dirty="0" err="1" smtClean="0"/>
              <a:t>Quick</a:t>
            </a:r>
            <a:r>
              <a:rPr lang="tr-TR" dirty="0" smtClean="0"/>
              <a:t> </a:t>
            </a:r>
            <a:r>
              <a:rPr lang="tr-TR" dirty="0" err="1" smtClean="0"/>
              <a:t>Sort</a:t>
            </a:r>
            <a:endParaRPr lang="tr-TR" dirty="0"/>
          </a:p>
        </p:txBody>
      </p:sp>
      <p:pic>
        <p:nvPicPr>
          <p:cNvPr id="4" name="Content Placeholder 3"/>
          <p:cNvPicPr>
            <a:picLocks noGrp="1" noChangeAspect="1"/>
          </p:cNvPicPr>
          <p:nvPr>
            <p:ph idx="1"/>
          </p:nvPr>
        </p:nvPicPr>
        <p:blipFill>
          <a:blip r:embed="rId2" cstate="print">
            <a:extLst>
              <a:ext uri="{BEBA8EAE-BF5A-486C-A8C5-ECC9F3942E4B}">
                <a14:imgProps xmlns:a14="http://schemas.microsoft.com/office/drawing/2010/main" xmlns="">
                  <a14:imgLayer r:embed="rId3">
                    <a14:imgEffect>
                      <a14:brightnessContrast contrast="100000"/>
                    </a14:imgEffect>
                  </a14:imgLayer>
                </a14:imgProps>
              </a:ext>
              <a:ext uri="{28A0092B-C50C-407E-A947-70E740481C1C}">
                <a14:useLocalDpi xmlns:a14="http://schemas.microsoft.com/office/drawing/2010/main" xmlns="" val="0"/>
              </a:ext>
            </a:extLst>
          </a:blip>
          <a:stretch>
            <a:fillRect/>
          </a:stretch>
        </p:blipFill>
        <p:spPr>
          <a:xfrm>
            <a:off x="2580458" y="54430"/>
            <a:ext cx="4057650" cy="6727371"/>
          </a:xfrm>
          <a:solidFill>
            <a:schemeClr val="bg1"/>
          </a:solidFill>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645524" y="2189662"/>
            <a:ext cx="2857500" cy="1714500"/>
          </a:xfrm>
          <a:prstGeom prst="rect">
            <a:avLst/>
          </a:prstGeom>
        </p:spPr>
      </p:pic>
    </p:spTree>
    <p:extLst>
      <p:ext uri="{BB962C8B-B14F-4D97-AF65-F5344CB8AC3E}">
        <p14:creationId xmlns:p14="http://schemas.microsoft.com/office/powerpoint/2010/main" xmlns="" val="1904284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13895" y="152400"/>
            <a:ext cx="10758375" cy="6705599"/>
          </a:xfrm>
          <a:noFill/>
        </p:spPr>
        <p:txBody>
          <a:bodyPr anchor="t">
            <a:noAutofit/>
          </a:bodyPr>
          <a:lstStyle/>
          <a:p>
            <a:pPr fontAlgn="base">
              <a:lnSpc>
                <a:spcPct val="80000"/>
              </a:lnSpc>
              <a:spcBef>
                <a:spcPts val="0"/>
              </a:spcBef>
              <a:buClrTx/>
              <a:buSzPct val="100000"/>
              <a:buFont typeface="+mj-lt"/>
              <a:buAutoNum type="arabicPeriod"/>
            </a:pPr>
            <a:r>
              <a:rPr lang="tr-TR" sz="1400" dirty="0" err="1" smtClean="0">
                <a:solidFill>
                  <a:srgbClr val="277DA9"/>
                </a:solidFill>
                <a:latin typeface="Consolas" panose="020B0609020204030204" pitchFamily="49" charset="0"/>
                <a:cs typeface="Consolas" panose="020B0609020204030204" pitchFamily="49" charset="0"/>
              </a:rPr>
              <a:t>void</a:t>
            </a:r>
            <a:r>
              <a:rPr lang="tr-TR" sz="1400" dirty="0" smtClean="0">
                <a:latin typeface="Consolas" panose="020B0609020204030204" pitchFamily="49" charset="0"/>
                <a:cs typeface="Consolas" panose="020B0609020204030204" pitchFamily="49" charset="0"/>
              </a:rPr>
              <a:t> </a:t>
            </a:r>
            <a:r>
              <a:rPr lang="tr-TR" sz="1400" dirty="0" err="1">
                <a:latin typeface="Consolas" panose="020B0609020204030204" pitchFamily="49" charset="0"/>
                <a:cs typeface="Consolas" panose="020B0609020204030204" pitchFamily="49" charset="0"/>
              </a:rPr>
              <a:t>quickSort</a:t>
            </a:r>
            <a:r>
              <a:rPr lang="tr-TR" sz="1400" dirty="0">
                <a:latin typeface="Consolas" panose="020B0609020204030204" pitchFamily="49" charset="0"/>
                <a:cs typeface="Consolas" panose="020B0609020204030204" pitchFamily="49" charset="0"/>
              </a:rPr>
              <a:t>(</a:t>
            </a:r>
            <a:r>
              <a:rPr lang="tr-TR" sz="1400" dirty="0" err="1">
                <a:latin typeface="Consolas" panose="020B0609020204030204" pitchFamily="49" charset="0"/>
                <a:cs typeface="Consolas" panose="020B0609020204030204" pitchFamily="49" charset="0"/>
              </a:rPr>
              <a:t>int</a:t>
            </a:r>
            <a:r>
              <a:rPr lang="tr-TR" sz="1400" dirty="0">
                <a:latin typeface="Consolas" panose="020B0609020204030204" pitchFamily="49" charset="0"/>
                <a:cs typeface="Consolas" panose="020B0609020204030204" pitchFamily="49" charset="0"/>
              </a:rPr>
              <a:t>[] a, </a:t>
            </a:r>
            <a:r>
              <a:rPr lang="tr-TR" sz="1400" dirty="0" err="1">
                <a:solidFill>
                  <a:srgbClr val="277DA9"/>
                </a:solidFill>
                <a:latin typeface="Consolas" panose="020B0609020204030204" pitchFamily="49" charset="0"/>
                <a:cs typeface="Consolas" panose="020B0609020204030204" pitchFamily="49" charset="0"/>
              </a:rPr>
              <a:t>int</a:t>
            </a:r>
            <a:r>
              <a:rPr lang="tr-TR" sz="1400" dirty="0">
                <a:latin typeface="Consolas" panose="020B0609020204030204" pitchFamily="49" charset="0"/>
                <a:cs typeface="Consolas" panose="020B0609020204030204" pitchFamily="49" charset="0"/>
              </a:rPr>
              <a:t> </a:t>
            </a:r>
            <a:r>
              <a:rPr lang="tr-TR" sz="1400" dirty="0" err="1">
                <a:latin typeface="Consolas" panose="020B0609020204030204" pitchFamily="49" charset="0"/>
                <a:cs typeface="Consolas" panose="020B0609020204030204" pitchFamily="49" charset="0"/>
              </a:rPr>
              <a:t>altindis</a:t>
            </a:r>
            <a:r>
              <a:rPr lang="tr-TR" sz="1400" dirty="0">
                <a:latin typeface="Consolas" panose="020B0609020204030204" pitchFamily="49" charset="0"/>
                <a:cs typeface="Consolas" panose="020B0609020204030204" pitchFamily="49" charset="0"/>
              </a:rPr>
              <a:t>, </a:t>
            </a:r>
            <a:r>
              <a:rPr lang="tr-TR" sz="1400" dirty="0" err="1">
                <a:solidFill>
                  <a:srgbClr val="277DA9"/>
                </a:solidFill>
                <a:latin typeface="Consolas" panose="020B0609020204030204" pitchFamily="49" charset="0"/>
                <a:cs typeface="Consolas" panose="020B0609020204030204" pitchFamily="49" charset="0"/>
              </a:rPr>
              <a:t>int</a:t>
            </a:r>
            <a:r>
              <a:rPr lang="tr-TR" sz="1400" dirty="0">
                <a:latin typeface="Consolas" panose="020B0609020204030204" pitchFamily="49" charset="0"/>
                <a:cs typeface="Consolas" panose="020B0609020204030204" pitchFamily="49" charset="0"/>
              </a:rPr>
              <a:t> </a:t>
            </a:r>
            <a:r>
              <a:rPr lang="tr-TR" sz="1400" dirty="0" err="1">
                <a:latin typeface="Consolas" panose="020B0609020204030204" pitchFamily="49" charset="0"/>
                <a:cs typeface="Consolas" panose="020B0609020204030204" pitchFamily="49" charset="0"/>
              </a:rPr>
              <a:t>üstindis</a:t>
            </a: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a:t>
            </a:r>
            <a:r>
              <a:rPr lang="tr-TR" sz="1400" dirty="0">
                <a:solidFill>
                  <a:schemeClr val="accent4">
                    <a:lumMod val="60000"/>
                    <a:lumOff val="40000"/>
                  </a:schemeClr>
                </a:solidFill>
                <a:latin typeface="Consolas" panose="020B0609020204030204" pitchFamily="49" charset="0"/>
                <a:cs typeface="Consolas" panose="020B0609020204030204" pitchFamily="49" charset="0"/>
              </a:rPr>
              <a:t>// </a:t>
            </a:r>
            <a:r>
              <a:rPr lang="tr-TR" sz="1400" dirty="0" smtClean="0">
                <a:solidFill>
                  <a:schemeClr val="accent4">
                    <a:lumMod val="60000"/>
                    <a:lumOff val="40000"/>
                  </a:schemeClr>
                </a:solidFill>
                <a:latin typeface="Consolas" panose="020B0609020204030204" pitchFamily="49" charset="0"/>
                <a:cs typeface="Consolas" panose="020B0609020204030204" pitchFamily="49" charset="0"/>
              </a:rPr>
              <a:t>altdizinin </a:t>
            </a:r>
            <a:r>
              <a:rPr lang="tr-TR" sz="1400" dirty="0">
                <a:solidFill>
                  <a:schemeClr val="accent4">
                    <a:lumMod val="60000"/>
                    <a:lumOff val="40000"/>
                  </a:schemeClr>
                </a:solidFill>
                <a:latin typeface="Consolas" panose="020B0609020204030204" pitchFamily="49" charset="0"/>
                <a:cs typeface="Consolas" panose="020B0609020204030204" pitchFamily="49" charset="0"/>
              </a:rPr>
              <a:t>ek küçük indisidir </a:t>
            </a:r>
            <a:endParaRPr lang="tr-TR" sz="1400" dirty="0">
              <a:latin typeface="Consolas" panose="020B0609020204030204" pitchFamily="49" charset="0"/>
              <a:cs typeface="Consolas" panose="020B0609020204030204" pitchFamily="49" charset="0"/>
            </a:endParaRPr>
          </a:p>
          <a:p>
            <a:pPr fontAlgn="base">
              <a:lnSpc>
                <a:spcPct val="80000"/>
              </a:lnSpc>
              <a:buClrTx/>
              <a:buSzPct val="100000"/>
              <a:buFont typeface="+mj-lt"/>
              <a:buAutoNum type="arabicPeriod"/>
            </a:pPr>
            <a:r>
              <a:rPr lang="tr-TR" sz="1400" dirty="0" smtClean="0">
                <a:solidFill>
                  <a:srgbClr val="277DA9"/>
                </a:solidFill>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int</a:t>
            </a:r>
            <a:r>
              <a:rPr lang="tr-TR" sz="1400" dirty="0" smtClean="0">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i = </a:t>
            </a:r>
            <a:r>
              <a:rPr lang="tr-TR" sz="1400" dirty="0" err="1">
                <a:latin typeface="Consolas" panose="020B0609020204030204" pitchFamily="49" charset="0"/>
                <a:cs typeface="Consolas" panose="020B0609020204030204" pitchFamily="49" charset="0"/>
              </a:rPr>
              <a:t>altindis</a:t>
            </a:r>
            <a:r>
              <a:rPr lang="tr-TR" sz="1400" dirty="0">
                <a:latin typeface="Consolas" panose="020B0609020204030204" pitchFamily="49" charset="0"/>
                <a:cs typeface="Consolas" panose="020B0609020204030204" pitchFamily="49" charset="0"/>
              </a:rPr>
              <a:t>, j = </a:t>
            </a:r>
            <a:r>
              <a:rPr lang="tr-TR" sz="1400" dirty="0" err="1">
                <a:latin typeface="Consolas" panose="020B0609020204030204" pitchFamily="49" charset="0"/>
                <a:cs typeface="Consolas" panose="020B0609020204030204" pitchFamily="49" charset="0"/>
              </a:rPr>
              <a:t>üstindis</a:t>
            </a:r>
            <a:r>
              <a:rPr lang="tr-TR" sz="1400" dirty="0">
                <a:latin typeface="Consolas" panose="020B0609020204030204" pitchFamily="49" charset="0"/>
                <a:cs typeface="Consolas" panose="020B0609020204030204" pitchFamily="49" charset="0"/>
              </a:rPr>
              <a:t>, h; </a:t>
            </a:r>
            <a:r>
              <a:rPr lang="tr-TR" sz="1400" dirty="0" smtClean="0">
                <a:latin typeface="Consolas" panose="020B0609020204030204" pitchFamily="49" charset="0"/>
                <a:cs typeface="Consolas" panose="020B0609020204030204" pitchFamily="49" charset="0"/>
              </a:rPr>
              <a:t>              </a:t>
            </a:r>
            <a:r>
              <a:rPr lang="tr-TR" sz="1400" smtClean="0">
                <a:solidFill>
                  <a:schemeClr val="accent4">
                    <a:lumMod val="60000"/>
                    <a:lumOff val="40000"/>
                  </a:schemeClr>
                </a:solidFill>
                <a:latin typeface="Consolas" panose="020B0609020204030204" pitchFamily="49" charset="0"/>
                <a:cs typeface="Consolas" panose="020B0609020204030204" pitchFamily="49" charset="0"/>
              </a:rPr>
              <a:t>// altdizinin </a:t>
            </a:r>
            <a:r>
              <a:rPr lang="tr-TR" sz="1400" dirty="0">
                <a:solidFill>
                  <a:schemeClr val="accent4">
                    <a:lumMod val="60000"/>
                    <a:lumOff val="40000"/>
                  </a:schemeClr>
                </a:solidFill>
                <a:latin typeface="Consolas" panose="020B0609020204030204" pitchFamily="49" charset="0"/>
                <a:cs typeface="Consolas" panose="020B0609020204030204" pitchFamily="49" charset="0"/>
              </a:rPr>
              <a:t>ek büyük indisidir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int</a:t>
            </a:r>
            <a:r>
              <a:rPr lang="tr-TR" sz="1400" dirty="0" smtClean="0">
                <a:solidFill>
                  <a:srgbClr val="277DA9"/>
                </a:solidFill>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x = a[(</a:t>
            </a:r>
            <a:r>
              <a:rPr lang="tr-TR" sz="1400" dirty="0" err="1">
                <a:latin typeface="Consolas" panose="020B0609020204030204" pitchFamily="49" charset="0"/>
                <a:cs typeface="Consolas" panose="020B0609020204030204" pitchFamily="49" charset="0"/>
              </a:rPr>
              <a:t>altindis</a:t>
            </a:r>
            <a:r>
              <a:rPr lang="tr-TR" sz="1400" dirty="0">
                <a:latin typeface="Consolas" panose="020B0609020204030204" pitchFamily="49" charset="0"/>
                <a:cs typeface="Consolas" panose="020B0609020204030204" pitchFamily="49" charset="0"/>
              </a:rPr>
              <a:t> + </a:t>
            </a:r>
            <a:r>
              <a:rPr lang="tr-TR" sz="1400" dirty="0" err="1">
                <a:latin typeface="Consolas" panose="020B0609020204030204" pitchFamily="49" charset="0"/>
                <a:cs typeface="Consolas" panose="020B0609020204030204" pitchFamily="49" charset="0"/>
              </a:rPr>
              <a:t>üstindis</a:t>
            </a:r>
            <a:r>
              <a:rPr lang="tr-TR" sz="1400" dirty="0">
                <a:latin typeface="Consolas" panose="020B0609020204030204" pitchFamily="49" charset="0"/>
                <a:cs typeface="Consolas" panose="020B0609020204030204" pitchFamily="49" charset="0"/>
              </a:rPr>
              <a:t>) / 2]; </a:t>
            </a:r>
            <a:r>
              <a:rPr lang="tr-TR" sz="1400" dirty="0">
                <a:solidFill>
                  <a:schemeClr val="accent4">
                    <a:lumMod val="60000"/>
                    <a:lumOff val="40000"/>
                  </a:schemeClr>
                </a:solidFill>
                <a:latin typeface="Consolas" panose="020B0609020204030204" pitchFamily="49" charset="0"/>
                <a:cs typeface="Consolas" panose="020B0609020204030204" pitchFamily="49" charset="0"/>
              </a:rPr>
              <a:t>// x terimi, mukayesenin yapılacağı </a:t>
            </a:r>
            <a:r>
              <a:rPr lang="tr-TR" sz="1400" dirty="0" err="1">
                <a:solidFill>
                  <a:schemeClr val="accent4">
                    <a:lumMod val="60000"/>
                    <a:lumOff val="40000"/>
                  </a:schemeClr>
                </a:solidFill>
                <a:latin typeface="Consolas" panose="020B0609020204030204" pitchFamily="49" charset="0"/>
                <a:cs typeface="Consolas" panose="020B0609020204030204" pitchFamily="49" charset="0"/>
              </a:rPr>
              <a:t>mihenk'dir</a:t>
            </a:r>
            <a:r>
              <a:rPr lang="tr-TR" sz="1400" dirty="0">
                <a:solidFill>
                  <a:schemeClr val="accent4">
                    <a:lumMod val="60000"/>
                    <a:lumOff val="40000"/>
                  </a:schemeClr>
                </a:solidFill>
                <a:latin typeface="Consolas" panose="020B0609020204030204" pitchFamily="49" charset="0"/>
                <a:cs typeface="Consolas" panose="020B0609020204030204" pitchFamily="49" charset="0"/>
              </a:rPr>
              <a:t> (pivot)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solidFill>
                  <a:srgbClr val="277DA9"/>
                </a:solidFill>
                <a:latin typeface="Consolas" panose="020B0609020204030204" pitchFamily="49" charset="0"/>
                <a:cs typeface="Consolas" panose="020B0609020204030204" pitchFamily="49" charset="0"/>
              </a:rPr>
              <a:t>do </a:t>
            </a:r>
            <a:r>
              <a:rPr lang="tr-TR" sz="1400" dirty="0" smtClean="0">
                <a:latin typeface="Consolas" panose="020B0609020204030204" pitchFamily="49" charset="0"/>
                <a:cs typeface="Consolas" panose="020B0609020204030204" pitchFamily="49" charset="0"/>
              </a:rPr>
              <a:t>{                                 </a:t>
            </a:r>
            <a:r>
              <a:rPr lang="tr-TR" sz="1400" dirty="0" smtClean="0">
                <a:solidFill>
                  <a:schemeClr val="accent4">
                    <a:lumMod val="60000"/>
                    <a:lumOff val="40000"/>
                  </a:schemeClr>
                </a:solidFill>
                <a:latin typeface="Consolas" panose="020B0609020204030204" pitchFamily="49" charset="0"/>
                <a:cs typeface="Consolas" panose="020B0609020204030204" pitchFamily="49" charset="0"/>
              </a:rPr>
              <a:t>// </a:t>
            </a:r>
            <a:r>
              <a:rPr lang="tr-TR" sz="1400" dirty="0">
                <a:solidFill>
                  <a:schemeClr val="accent4">
                    <a:lumMod val="60000"/>
                    <a:lumOff val="40000"/>
                  </a:schemeClr>
                </a:solidFill>
                <a:latin typeface="Consolas" panose="020B0609020204030204" pitchFamily="49" charset="0"/>
                <a:cs typeface="Consolas" panose="020B0609020204030204" pitchFamily="49" charset="0"/>
              </a:rPr>
              <a:t>Takas eylemiyle diziyi ayrıştırma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err="1">
                <a:solidFill>
                  <a:srgbClr val="277DA9"/>
                </a:solidFill>
                <a:latin typeface="Consolas" panose="020B0609020204030204" pitchFamily="49" charset="0"/>
                <a:cs typeface="Consolas" panose="020B0609020204030204" pitchFamily="49" charset="0"/>
              </a:rPr>
              <a:t>while</a:t>
            </a:r>
            <a:r>
              <a:rPr lang="tr-TR" sz="1400" dirty="0">
                <a:latin typeface="Consolas" panose="020B0609020204030204" pitchFamily="49" charset="0"/>
                <a:cs typeface="Consolas" panose="020B0609020204030204" pitchFamily="49" charset="0"/>
              </a:rPr>
              <a:t> (a[i] &lt; x)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i</a:t>
            </a:r>
            <a:r>
              <a:rPr lang="tr-TR" sz="1400" dirty="0">
                <a:latin typeface="Consolas" panose="020B0609020204030204" pitchFamily="49" charset="0"/>
                <a:cs typeface="Consolas" panose="020B0609020204030204" pitchFamily="49" charset="0"/>
              </a:rPr>
              <a:t>++;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err="1">
                <a:solidFill>
                  <a:srgbClr val="277DA9"/>
                </a:solidFill>
                <a:latin typeface="Consolas" panose="020B0609020204030204" pitchFamily="49" charset="0"/>
                <a:cs typeface="Consolas" panose="020B0609020204030204" pitchFamily="49" charset="0"/>
              </a:rPr>
              <a:t>while</a:t>
            </a:r>
            <a:r>
              <a:rPr lang="tr-TR" sz="1400" dirty="0">
                <a:latin typeface="Consolas" panose="020B0609020204030204" pitchFamily="49" charset="0"/>
                <a:cs typeface="Consolas" panose="020B0609020204030204" pitchFamily="49" charset="0"/>
              </a:rPr>
              <a:t> (a[j] &gt; x)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j-</a:t>
            </a:r>
            <a:r>
              <a:rPr lang="tr-TR" sz="1400" dirty="0">
                <a:latin typeface="Consolas" panose="020B0609020204030204" pitchFamily="49" charset="0"/>
                <a:cs typeface="Consolas" panose="020B0609020204030204" pitchFamily="49" charset="0"/>
              </a:rPr>
              <a:t>-;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err="1">
                <a:solidFill>
                  <a:srgbClr val="277DA9"/>
                </a:solidFill>
                <a:latin typeface="Consolas" panose="020B0609020204030204" pitchFamily="49" charset="0"/>
                <a:cs typeface="Consolas" panose="020B0609020204030204" pitchFamily="49" charset="0"/>
              </a:rPr>
              <a:t>if</a:t>
            </a:r>
            <a:r>
              <a:rPr lang="tr-TR" sz="1400" dirty="0">
                <a:latin typeface="Consolas" panose="020B0609020204030204" pitchFamily="49" charset="0"/>
                <a:cs typeface="Consolas" panose="020B0609020204030204" pitchFamily="49" charset="0"/>
              </a:rPr>
              <a:t> (i &lt;= j) {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h = a[i];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a[i] = a[j];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a[j] = h;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i++; </a:t>
            </a:r>
            <a:r>
              <a:rPr lang="tr-TR" sz="1400" dirty="0" smtClean="0">
                <a:latin typeface="Consolas" panose="020B0609020204030204" pitchFamily="49" charset="0"/>
                <a:cs typeface="Consolas" panose="020B0609020204030204" pitchFamily="49" charset="0"/>
              </a:rPr>
              <a:t>j--;   </a:t>
            </a:r>
            <a:endParaRPr lang="tr-TR" sz="1400" dirty="0">
              <a:latin typeface="Consolas" panose="020B0609020204030204" pitchFamily="49" charset="0"/>
              <a:cs typeface="Consolas" panose="020B0609020204030204" pitchFamily="49" charset="0"/>
            </a:endParaRP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a:t>
            </a:r>
            <a:r>
              <a:rPr lang="tr-TR" sz="1400" dirty="0" err="1" smtClean="0">
                <a:solidFill>
                  <a:srgbClr val="277DA9"/>
                </a:solidFill>
                <a:latin typeface="Consolas" panose="020B0609020204030204" pitchFamily="49" charset="0"/>
                <a:cs typeface="Consolas" panose="020B0609020204030204" pitchFamily="49" charset="0"/>
              </a:rPr>
              <a:t>while</a:t>
            </a:r>
            <a:r>
              <a:rPr lang="tr-TR" sz="1400" dirty="0" smtClean="0">
                <a:solidFill>
                  <a:srgbClr val="277DA9"/>
                </a:solidFill>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(i &lt;= j); </a:t>
            </a:r>
            <a:endParaRPr lang="tr-TR" sz="1400" dirty="0" smtClean="0">
              <a:latin typeface="Consolas" panose="020B0609020204030204" pitchFamily="49" charset="0"/>
              <a:cs typeface="Consolas" panose="020B0609020204030204" pitchFamily="49" charset="0"/>
            </a:endParaRPr>
          </a:p>
          <a:p>
            <a:pPr fontAlgn="base">
              <a:lnSpc>
                <a:spcPct val="80000"/>
              </a:lnSpc>
              <a:buClrTx/>
              <a:buSzPct val="100000"/>
              <a:buFont typeface="+mj-lt"/>
              <a:buAutoNum type="arabicPeriod"/>
            </a:pPr>
            <a:endParaRPr lang="tr-TR" sz="1400" dirty="0">
              <a:latin typeface="Consolas" panose="020B0609020204030204" pitchFamily="49" charset="0"/>
              <a:cs typeface="Consolas" panose="020B0609020204030204" pitchFamily="49" charset="0"/>
            </a:endParaRP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if</a:t>
            </a:r>
            <a:r>
              <a:rPr lang="tr-TR" sz="1400" dirty="0" smtClean="0">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a:t>
            </a:r>
            <a:r>
              <a:rPr lang="tr-TR" sz="1400" dirty="0" err="1">
                <a:latin typeface="Consolas" panose="020B0609020204030204" pitchFamily="49" charset="0"/>
                <a:cs typeface="Consolas" panose="020B0609020204030204" pitchFamily="49" charset="0"/>
              </a:rPr>
              <a:t>altindis</a:t>
            </a:r>
            <a:r>
              <a:rPr lang="tr-TR" sz="1400" dirty="0">
                <a:latin typeface="Consolas" panose="020B0609020204030204" pitchFamily="49" charset="0"/>
                <a:cs typeface="Consolas" panose="020B0609020204030204" pitchFamily="49" charset="0"/>
              </a:rPr>
              <a:t> &lt; j</a:t>
            </a:r>
            <a:r>
              <a:rPr lang="tr-TR" sz="1400" dirty="0" smtClean="0">
                <a:latin typeface="Consolas" panose="020B0609020204030204" pitchFamily="49" charset="0"/>
                <a:cs typeface="Consolas" panose="020B0609020204030204" pitchFamily="49" charset="0"/>
              </a:rPr>
              <a:t>)</a:t>
            </a:r>
            <a:endParaRPr lang="tr-TR" sz="1400" dirty="0" smtClean="0">
              <a:solidFill>
                <a:schemeClr val="accent4">
                  <a:lumMod val="60000"/>
                  <a:lumOff val="40000"/>
                </a:schemeClr>
              </a:solidFill>
              <a:latin typeface="Consolas" panose="020B0609020204030204" pitchFamily="49" charset="0"/>
              <a:cs typeface="Consolas" panose="020B0609020204030204" pitchFamily="49" charset="0"/>
            </a:endParaRPr>
          </a:p>
          <a:p>
            <a:pPr fontAlgn="base">
              <a:lnSpc>
                <a:spcPct val="80000"/>
              </a:lnSpc>
              <a:buClrTx/>
              <a:buSzPct val="100000"/>
              <a:buFont typeface="+mj-lt"/>
              <a:buAutoNum type="arabicPeriod"/>
            </a:pPr>
            <a:r>
              <a:rPr lang="tr-TR" sz="1400" dirty="0" smtClean="0">
                <a:latin typeface="Consolas" panose="020B0609020204030204" pitchFamily="49" charset="0"/>
                <a:cs typeface="Consolas" panose="020B0609020204030204" pitchFamily="49" charset="0"/>
              </a:rPr>
              <a:t>       </a:t>
            </a:r>
            <a:r>
              <a:rPr lang="tr-TR" sz="1400" dirty="0" err="1" smtClean="0">
                <a:latin typeface="Consolas" panose="020B0609020204030204" pitchFamily="49" charset="0"/>
                <a:cs typeface="Consolas" panose="020B0609020204030204" pitchFamily="49" charset="0"/>
              </a:rPr>
              <a:t>quickSort</a:t>
            </a:r>
            <a:r>
              <a:rPr lang="tr-TR" sz="1400" dirty="0" smtClean="0">
                <a:latin typeface="Consolas" panose="020B0609020204030204" pitchFamily="49" charset="0"/>
                <a:cs typeface="Consolas" panose="020B0609020204030204" pitchFamily="49" charset="0"/>
              </a:rPr>
              <a:t>(a, </a:t>
            </a:r>
            <a:r>
              <a:rPr lang="tr-TR" sz="1400" dirty="0" err="1" smtClean="0">
                <a:latin typeface="Consolas" panose="020B0609020204030204" pitchFamily="49" charset="0"/>
                <a:cs typeface="Consolas" panose="020B0609020204030204" pitchFamily="49" charset="0"/>
              </a:rPr>
              <a:t>altindis</a:t>
            </a:r>
            <a:r>
              <a:rPr lang="tr-TR" sz="1400" dirty="0" smtClean="0">
                <a:latin typeface="Consolas" panose="020B0609020204030204" pitchFamily="49" charset="0"/>
                <a:cs typeface="Consolas" panose="020B0609020204030204" pitchFamily="49" charset="0"/>
              </a:rPr>
              <a:t>, j);</a:t>
            </a:r>
          </a:p>
          <a:p>
            <a:pPr fontAlgn="base">
              <a:lnSpc>
                <a:spcPct val="80000"/>
              </a:lnSpc>
              <a:buClrTx/>
              <a:buSzPct val="100000"/>
              <a:buFont typeface="+mj-lt"/>
              <a:buAutoNum type="arabicPeriod"/>
            </a:pPr>
            <a:r>
              <a:rPr lang="tr-TR" sz="1400" dirty="0" smtClean="0">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if</a:t>
            </a:r>
            <a:r>
              <a:rPr lang="tr-TR" sz="1400" dirty="0" smtClean="0">
                <a:solidFill>
                  <a:srgbClr val="277DA9"/>
                </a:solidFill>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(i &lt; </a:t>
            </a:r>
            <a:r>
              <a:rPr lang="tr-TR" sz="1400" dirty="0" err="1">
                <a:latin typeface="Consolas" panose="020B0609020204030204" pitchFamily="49" charset="0"/>
                <a:cs typeface="Consolas" panose="020B0609020204030204" pitchFamily="49" charset="0"/>
              </a:rPr>
              <a:t>üstindis</a:t>
            </a:r>
            <a:r>
              <a:rPr lang="tr-TR" sz="1400" dirty="0">
                <a:latin typeface="Consolas" panose="020B0609020204030204" pitchFamily="49" charset="0"/>
                <a:cs typeface="Consolas" panose="020B0609020204030204" pitchFamily="49" charset="0"/>
              </a:rPr>
              <a:t>)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err="1" smtClean="0">
                <a:latin typeface="Consolas" panose="020B0609020204030204" pitchFamily="49" charset="0"/>
                <a:cs typeface="Consolas" panose="020B0609020204030204" pitchFamily="49" charset="0"/>
              </a:rPr>
              <a:t>quickSort</a:t>
            </a:r>
            <a:r>
              <a:rPr lang="tr-TR" sz="1400" dirty="0" smtClean="0">
                <a:latin typeface="Consolas" panose="020B0609020204030204" pitchFamily="49" charset="0"/>
                <a:cs typeface="Consolas" panose="020B0609020204030204" pitchFamily="49" charset="0"/>
              </a:rPr>
              <a:t>(a</a:t>
            </a:r>
            <a:r>
              <a:rPr lang="tr-TR" sz="1400" dirty="0">
                <a:latin typeface="Consolas" panose="020B0609020204030204" pitchFamily="49" charset="0"/>
                <a:cs typeface="Consolas" panose="020B0609020204030204" pitchFamily="49" charset="0"/>
              </a:rPr>
              <a:t>, i, </a:t>
            </a:r>
            <a:r>
              <a:rPr lang="tr-TR" sz="1400" dirty="0" err="1">
                <a:latin typeface="Consolas" panose="020B0609020204030204" pitchFamily="49" charset="0"/>
                <a:cs typeface="Consolas" panose="020B0609020204030204" pitchFamily="49" charset="0"/>
              </a:rPr>
              <a:t>üstindis</a:t>
            </a:r>
            <a:r>
              <a:rPr lang="tr-TR" sz="1400" dirty="0">
                <a:latin typeface="Consolas" panose="020B0609020204030204" pitchFamily="49" charset="0"/>
                <a:cs typeface="Consolas" panose="020B0609020204030204" pitchFamily="49" charset="0"/>
              </a:rPr>
              <a:t>); </a:t>
            </a:r>
          </a:p>
          <a:p>
            <a:pPr fontAlgn="base">
              <a:lnSpc>
                <a:spcPct val="80000"/>
              </a:lnSpc>
              <a:buClrTx/>
              <a:buSzPct val="100000"/>
              <a:buFont typeface="+mj-lt"/>
              <a:buAutoNum type="arabicPeriod"/>
            </a:pPr>
            <a:r>
              <a:rPr lang="tr-TR" sz="1400" dirty="0">
                <a:latin typeface="Consolas" panose="020B0609020204030204" pitchFamily="49" charset="0"/>
                <a:cs typeface="Consolas" panose="020B0609020204030204" pitchFamily="49" charset="0"/>
              </a:rPr>
              <a:t> } </a:t>
            </a:r>
          </a:p>
        </p:txBody>
      </p:sp>
    </p:spTree>
    <p:extLst>
      <p:ext uri="{BB962C8B-B14F-4D97-AF65-F5344CB8AC3E}">
        <p14:creationId xmlns:p14="http://schemas.microsoft.com/office/powerpoint/2010/main" xmlns="" val="1072712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Arama Algoritmaları</a:t>
            </a:r>
            <a:endParaRPr lang="tr-TR" dirty="0"/>
          </a:p>
        </p:txBody>
      </p:sp>
      <p:sp>
        <p:nvSpPr>
          <p:cNvPr id="3" name="Content Placeholder 2"/>
          <p:cNvSpPr>
            <a:spLocks noGrp="1"/>
          </p:cNvSpPr>
          <p:nvPr>
            <p:ph idx="1"/>
          </p:nvPr>
        </p:nvSpPr>
        <p:spPr/>
        <p:txBody>
          <a:bodyPr/>
          <a:lstStyle/>
          <a:p>
            <a:pPr lvl="1">
              <a:spcBef>
                <a:spcPts val="0"/>
              </a:spcBef>
            </a:pPr>
            <a:r>
              <a:rPr lang="tr-TR" dirty="0" smtClean="0"/>
              <a:t>Doğrusal Arama (</a:t>
            </a:r>
            <a:r>
              <a:rPr lang="tr-TR" dirty="0" err="1" smtClean="0"/>
              <a:t>Linear</a:t>
            </a:r>
            <a:r>
              <a:rPr lang="tr-TR" dirty="0" smtClean="0"/>
              <a:t> </a:t>
            </a:r>
            <a:r>
              <a:rPr lang="tr-TR" dirty="0" err="1" smtClean="0"/>
              <a:t>Search</a:t>
            </a:r>
            <a:r>
              <a:rPr lang="tr-TR" dirty="0" smtClean="0"/>
              <a:t>)</a:t>
            </a:r>
          </a:p>
          <a:p>
            <a:pPr lvl="1">
              <a:spcBef>
                <a:spcPts val="0"/>
              </a:spcBef>
            </a:pPr>
            <a:r>
              <a:rPr lang="tr-TR" dirty="0" smtClean="0"/>
              <a:t>İkili Arama (</a:t>
            </a:r>
            <a:r>
              <a:rPr lang="tr-TR" dirty="0" err="1" smtClean="0"/>
              <a:t>Binary</a:t>
            </a:r>
            <a:r>
              <a:rPr lang="tr-TR" dirty="0" smtClean="0"/>
              <a:t> </a:t>
            </a:r>
            <a:r>
              <a:rPr lang="tr-TR" dirty="0" err="1" smtClean="0"/>
              <a:t>Search</a:t>
            </a:r>
            <a:r>
              <a:rPr lang="tr-TR" dirty="0" smtClean="0"/>
              <a:t>)</a:t>
            </a:r>
          </a:p>
          <a:p>
            <a:pPr lvl="1">
              <a:spcBef>
                <a:spcPts val="0"/>
              </a:spcBef>
            </a:pPr>
            <a:r>
              <a:rPr lang="tr-TR" dirty="0" err="1" smtClean="0"/>
              <a:t>Hashing</a:t>
            </a:r>
            <a:endParaRPr lang="tr-TR" b="1" dirty="0"/>
          </a:p>
        </p:txBody>
      </p:sp>
    </p:spTree>
    <p:extLst>
      <p:ext uri="{BB962C8B-B14F-4D97-AF65-F5344CB8AC3E}">
        <p14:creationId xmlns:p14="http://schemas.microsoft.com/office/powerpoint/2010/main" xmlns="" val="3395357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Doğrusal Arama (</a:t>
            </a:r>
            <a:r>
              <a:rPr lang="tr-TR" dirty="0" err="1" smtClean="0"/>
              <a:t>Linear</a:t>
            </a:r>
            <a:r>
              <a:rPr lang="tr-TR" dirty="0" smtClean="0"/>
              <a:t> </a:t>
            </a:r>
            <a:r>
              <a:rPr lang="tr-TR" dirty="0" err="1" smtClean="0"/>
              <a:t>Search</a:t>
            </a:r>
            <a:r>
              <a:rPr lang="tr-TR" dirty="0" smtClean="0"/>
              <a:t>)</a:t>
            </a:r>
            <a:endParaRPr lang="tr-TR" dirty="0"/>
          </a:p>
        </p:txBody>
      </p:sp>
      <p:sp>
        <p:nvSpPr>
          <p:cNvPr id="3" name="Content Placeholder 2"/>
          <p:cNvSpPr>
            <a:spLocks noGrp="1"/>
          </p:cNvSpPr>
          <p:nvPr>
            <p:ph idx="1"/>
          </p:nvPr>
        </p:nvSpPr>
        <p:spPr/>
        <p:txBody>
          <a:bodyPr/>
          <a:lstStyle/>
          <a:p>
            <a:pPr lvl="1" algn="just">
              <a:lnSpc>
                <a:spcPct val="150000"/>
              </a:lnSpc>
              <a:spcBef>
                <a:spcPts val="0"/>
              </a:spcBef>
            </a:pPr>
            <a:r>
              <a:rPr lang="tr-TR" dirty="0" smtClean="0"/>
              <a:t>Ardışık arama olarak da isimlendirilen bu algoritma en yalın arama algoritmasıdır. </a:t>
            </a:r>
          </a:p>
          <a:p>
            <a:pPr lvl="1" algn="just">
              <a:lnSpc>
                <a:spcPct val="150000"/>
              </a:lnSpc>
              <a:spcBef>
                <a:spcPts val="0"/>
              </a:spcBef>
            </a:pPr>
            <a:r>
              <a:rPr lang="tr-TR" dirty="0" smtClean="0"/>
              <a:t>Burada yapılan iş ilk kayıttan başlanarak son kayda kadar tek tek bakmaktır. </a:t>
            </a:r>
          </a:p>
          <a:p>
            <a:pPr lvl="1" algn="just">
              <a:lnSpc>
                <a:spcPct val="150000"/>
              </a:lnSpc>
              <a:spcBef>
                <a:spcPts val="0"/>
              </a:spcBef>
            </a:pPr>
            <a:r>
              <a:rPr lang="tr-TR" dirty="0" smtClean="0"/>
              <a:t>En kötü durumdaki zaman karmaşıklığı O(N) </a:t>
            </a:r>
            <a:r>
              <a:rPr lang="tr-TR" dirty="0" err="1" smtClean="0"/>
              <a:t>dir</a:t>
            </a:r>
            <a:r>
              <a:rPr lang="tr-TR" dirty="0" smtClean="0"/>
              <a:t>. Bu yüzden kayıt sayısı 100 000’leri bulan ve sık sık arama yapılması gereken verilerde kullanılması uygun değildir.</a:t>
            </a:r>
          </a:p>
          <a:p>
            <a:pPr lvl="1" algn="just">
              <a:lnSpc>
                <a:spcPct val="150000"/>
              </a:lnSpc>
              <a:spcBef>
                <a:spcPts val="0"/>
              </a:spcBef>
            </a:pPr>
            <a:endParaRPr lang="tr-TR" b="1" dirty="0"/>
          </a:p>
        </p:txBody>
      </p:sp>
    </p:spTree>
    <p:extLst>
      <p:ext uri="{BB962C8B-B14F-4D97-AF65-F5344CB8AC3E}">
        <p14:creationId xmlns:p14="http://schemas.microsoft.com/office/powerpoint/2010/main" xmlns="" val="1558883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Doğrusal Arama (</a:t>
            </a:r>
            <a:r>
              <a:rPr lang="tr-TR" dirty="0" err="1" smtClean="0"/>
              <a:t>Linear</a:t>
            </a:r>
            <a:r>
              <a:rPr lang="tr-TR" dirty="0" smtClean="0"/>
              <a:t> </a:t>
            </a:r>
            <a:r>
              <a:rPr lang="tr-TR" dirty="0" err="1" smtClean="0"/>
              <a:t>Search</a:t>
            </a:r>
            <a:r>
              <a:rPr lang="tr-TR" dirty="0" smtClean="0"/>
              <a:t>)</a:t>
            </a:r>
            <a:endParaRPr lang="tr-TR" dirty="0"/>
          </a:p>
        </p:txBody>
      </p:sp>
      <p:sp>
        <p:nvSpPr>
          <p:cNvPr id="3" name="Content Placeholder 2"/>
          <p:cNvSpPr>
            <a:spLocks noGrp="1"/>
          </p:cNvSpPr>
          <p:nvPr>
            <p:ph idx="1"/>
          </p:nvPr>
        </p:nvSpPr>
        <p:spPr/>
        <p:txBody>
          <a:bodyPr/>
          <a:lstStyle/>
          <a:p>
            <a:pPr lvl="2">
              <a:spcBef>
                <a:spcPts val="0"/>
              </a:spcBef>
              <a:buSzPct val="100000"/>
              <a:buFont typeface="+mj-lt"/>
              <a:buAutoNum type="arabicPeriod"/>
            </a:pPr>
            <a:r>
              <a:rPr lang="tr-TR" sz="1400" b="1" dirty="0" err="1">
                <a:solidFill>
                  <a:srgbClr val="277DA9"/>
                </a:solidFill>
                <a:latin typeface="Consolas" panose="020B0609020204030204" pitchFamily="49" charset="0"/>
                <a:cs typeface="Consolas" panose="020B0609020204030204" pitchFamily="49" charset="0"/>
              </a:rPr>
              <a:t>public</a:t>
            </a:r>
            <a:r>
              <a:rPr lang="tr-TR" sz="1400" b="1" dirty="0">
                <a:solidFill>
                  <a:srgbClr val="277DA9"/>
                </a:solidFill>
                <a:latin typeface="Consolas" panose="020B0609020204030204" pitchFamily="49" charset="0"/>
                <a:cs typeface="Consolas" panose="020B0609020204030204" pitchFamily="49" charset="0"/>
              </a:rPr>
              <a:t> </a:t>
            </a:r>
            <a:r>
              <a:rPr lang="tr-TR" sz="1400" b="1" dirty="0" err="1">
                <a:solidFill>
                  <a:srgbClr val="277DA9"/>
                </a:solidFill>
                <a:latin typeface="Consolas" panose="020B0609020204030204" pitchFamily="49" charset="0"/>
                <a:cs typeface="Consolas" panose="020B0609020204030204" pitchFamily="49" charset="0"/>
              </a:rPr>
              <a:t>static</a:t>
            </a:r>
            <a:r>
              <a:rPr lang="tr-TR" sz="1400" b="1" dirty="0">
                <a:solidFill>
                  <a:srgbClr val="277DA9"/>
                </a:solidFill>
                <a:latin typeface="Consolas" panose="020B0609020204030204" pitchFamily="49" charset="0"/>
                <a:cs typeface="Consolas" panose="020B0609020204030204" pitchFamily="49" charset="0"/>
              </a:rPr>
              <a:t> </a:t>
            </a:r>
            <a:r>
              <a:rPr lang="tr-TR" sz="1400" b="1" dirty="0" err="1">
                <a:solidFill>
                  <a:srgbClr val="277DA9"/>
                </a:solidFill>
                <a:latin typeface="Consolas" panose="020B0609020204030204" pitchFamily="49" charset="0"/>
                <a:cs typeface="Consolas" panose="020B0609020204030204" pitchFamily="49" charset="0"/>
              </a:rPr>
              <a:t>void</a:t>
            </a:r>
            <a:r>
              <a:rPr lang="tr-TR" sz="1400" b="1" dirty="0">
                <a:solidFill>
                  <a:srgbClr val="277DA9"/>
                </a:solidFill>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Bul(</a:t>
            </a:r>
            <a:r>
              <a:rPr lang="tr-TR" sz="1400" b="1" dirty="0" err="1" smtClean="0">
                <a:solidFill>
                  <a:srgbClr val="277DA9"/>
                </a:solidFill>
                <a:latin typeface="Consolas" panose="020B0609020204030204" pitchFamily="49" charset="0"/>
                <a:cs typeface="Consolas" panose="020B0609020204030204" pitchFamily="49" charset="0"/>
              </a:rPr>
              <a:t>int</a:t>
            </a: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dizi) </a:t>
            </a:r>
            <a:r>
              <a:rPr lang="tr-TR" sz="1400" dirty="0">
                <a:latin typeface="Consolas" panose="020B0609020204030204" pitchFamily="49" charset="0"/>
                <a:cs typeface="Consolas" panose="020B0609020204030204" pitchFamily="49" charset="0"/>
              </a:rPr>
              <a:t>{</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b="1" dirty="0" err="1" smtClean="0">
                <a:solidFill>
                  <a:srgbClr val="277DA9"/>
                </a:solidFill>
                <a:latin typeface="Consolas" panose="020B0609020204030204" pitchFamily="49" charset="0"/>
                <a:cs typeface="Consolas" panose="020B0609020204030204" pitchFamily="49" charset="0"/>
              </a:rPr>
              <a:t>int</a:t>
            </a:r>
            <a:r>
              <a:rPr lang="tr-TR" sz="1400" dirty="0" smtClean="0">
                <a:latin typeface="Consolas" panose="020B0609020204030204" pitchFamily="49" charset="0"/>
                <a:cs typeface="Consolas" panose="020B0609020204030204" pitchFamily="49" charset="0"/>
              </a:rPr>
              <a:t> x;</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r>
              <a:rPr lang="tr-TR" sz="1400" b="1" dirty="0" err="1" smtClean="0">
                <a:solidFill>
                  <a:srgbClr val="277DA9"/>
                </a:solidFill>
                <a:latin typeface="Consolas" panose="020B0609020204030204" pitchFamily="49" charset="0"/>
                <a:cs typeface="Consolas" panose="020B0609020204030204" pitchFamily="49" charset="0"/>
              </a:rPr>
              <a:t>for</a:t>
            </a:r>
            <a:r>
              <a:rPr lang="tr-TR" sz="1400" b="1" dirty="0" smtClean="0">
                <a:solidFill>
                  <a:srgbClr val="277DA9"/>
                </a:solidFill>
                <a:latin typeface="Consolas" panose="020B0609020204030204" pitchFamily="49" charset="0"/>
                <a:cs typeface="Consolas" panose="020B0609020204030204" pitchFamily="49" charset="0"/>
              </a:rPr>
              <a:t> (</a:t>
            </a:r>
            <a:r>
              <a:rPr lang="tr-TR" sz="1400" b="1" dirty="0" err="1" smtClean="0">
                <a:solidFill>
                  <a:srgbClr val="277DA9"/>
                </a:solidFill>
                <a:latin typeface="Consolas" panose="020B0609020204030204" pitchFamily="49" charset="0"/>
                <a:cs typeface="Consolas" panose="020B0609020204030204" pitchFamily="49" charset="0"/>
              </a:rPr>
              <a:t>int</a:t>
            </a:r>
            <a:r>
              <a:rPr lang="tr-TR" sz="1400" b="1" dirty="0" smtClean="0">
                <a:solidFill>
                  <a:srgbClr val="277DA9"/>
                </a:solidFill>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i=0; i&lt;</a:t>
            </a:r>
            <a:r>
              <a:rPr lang="tr-TR" sz="1400" dirty="0" err="1" smtClean="0">
                <a:latin typeface="Consolas" panose="020B0609020204030204" pitchFamily="49" charset="0"/>
                <a:cs typeface="Consolas" panose="020B0609020204030204" pitchFamily="49" charset="0"/>
              </a:rPr>
              <a:t>dizi.lenght</a:t>
            </a:r>
            <a:r>
              <a:rPr lang="tr-TR" sz="1400" dirty="0" smtClean="0">
                <a:latin typeface="Consolas" panose="020B0609020204030204" pitchFamily="49" charset="0"/>
                <a:cs typeface="Consolas" panose="020B0609020204030204" pitchFamily="49" charset="0"/>
              </a:rPr>
              <a:t>; i++</a:t>
            </a:r>
            <a:r>
              <a:rPr lang="tr-TR" sz="1400" b="1" dirty="0" smtClean="0">
                <a:latin typeface="Consolas" panose="020B0609020204030204" pitchFamily="49" charset="0"/>
                <a:cs typeface="Consolas" panose="020B0609020204030204" pitchFamily="49" charset="0"/>
              </a:rPr>
              <a:t>)</a:t>
            </a:r>
            <a:r>
              <a:rPr lang="tr-TR" sz="1400" dirty="0" smtClean="0">
                <a:latin typeface="Consolas" panose="020B0609020204030204" pitchFamily="49" charset="0"/>
                <a:cs typeface="Consolas" panose="020B0609020204030204" pitchFamily="49" charset="0"/>
              </a:rPr>
              <a:t>{</a:t>
            </a:r>
          </a:p>
          <a:p>
            <a:pPr lvl="2">
              <a:spcBef>
                <a:spcPts val="0"/>
              </a:spcBef>
              <a:buSzPct val="100000"/>
              <a:buFont typeface="+mj-lt"/>
              <a:buAutoNum type="arabicPeriod"/>
            </a:pPr>
            <a:r>
              <a:rPr lang="tr-TR" sz="1400" b="1" dirty="0">
                <a:latin typeface="Consolas" panose="020B0609020204030204" pitchFamily="49" charset="0"/>
                <a:cs typeface="Consolas" panose="020B0609020204030204" pitchFamily="49" charset="0"/>
              </a:rPr>
              <a:t> </a:t>
            </a:r>
            <a:r>
              <a:rPr lang="tr-TR" sz="1400" b="1" dirty="0" smtClean="0">
                <a:latin typeface="Consolas" panose="020B0609020204030204" pitchFamily="49" charset="0"/>
                <a:cs typeface="Consolas" panose="020B0609020204030204" pitchFamily="49" charset="0"/>
              </a:rPr>
              <a:t>      </a:t>
            </a:r>
            <a:r>
              <a:rPr lang="tr-TR" sz="1400" b="1" dirty="0" err="1" smtClean="0">
                <a:solidFill>
                  <a:srgbClr val="277DA9"/>
                </a:solidFill>
                <a:latin typeface="Consolas" panose="020B0609020204030204" pitchFamily="49" charset="0"/>
                <a:cs typeface="Consolas" panose="020B0609020204030204" pitchFamily="49" charset="0"/>
              </a:rPr>
              <a:t>if</a:t>
            </a:r>
            <a:r>
              <a:rPr lang="tr-TR" sz="1400" dirty="0" smtClean="0">
                <a:solidFill>
                  <a:srgbClr val="277DA9"/>
                </a:solidFill>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(x==dizi[i]){</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r>
              <a:rPr lang="tr-TR" sz="1400" b="1" dirty="0" err="1" smtClean="0">
                <a:solidFill>
                  <a:srgbClr val="277DA9"/>
                </a:solidFill>
                <a:latin typeface="Consolas" panose="020B0609020204030204" pitchFamily="49" charset="0"/>
                <a:cs typeface="Consolas" panose="020B0609020204030204" pitchFamily="49" charset="0"/>
              </a:rPr>
              <a:t>return</a:t>
            </a:r>
            <a:r>
              <a:rPr lang="tr-TR" sz="1400" b="1" dirty="0" smtClean="0">
                <a:solidFill>
                  <a:srgbClr val="277DA9"/>
                </a:solidFill>
                <a:latin typeface="Consolas" panose="020B0609020204030204" pitchFamily="49" charset="0"/>
                <a:cs typeface="Consolas" panose="020B0609020204030204" pitchFamily="49" charset="0"/>
              </a:rPr>
              <a:t> </a:t>
            </a:r>
            <a:r>
              <a:rPr lang="tr-TR" sz="1400" b="1" dirty="0" smtClean="0">
                <a:latin typeface="Consolas" panose="020B0609020204030204" pitchFamily="49" charset="0"/>
                <a:cs typeface="Consolas" panose="020B0609020204030204" pitchFamily="49" charset="0"/>
              </a:rPr>
              <a:t>i;</a:t>
            </a:r>
            <a:endParaRPr lang="tr-TR" sz="1400" dirty="0" smtClean="0">
              <a:latin typeface="Consolas" panose="020B0609020204030204" pitchFamily="49" charset="0"/>
              <a:cs typeface="Consolas" panose="020B0609020204030204" pitchFamily="49" charset="0"/>
            </a:endParaRP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p>
          <a:p>
            <a:pPr lvl="2">
              <a:spcBef>
                <a:spcPts val="0"/>
              </a:spcBef>
              <a:buSzPct val="100000"/>
              <a:buFont typeface="+mj-lt"/>
              <a:buAutoNum type="arabicPeriod"/>
            </a:pPr>
            <a:r>
              <a:rPr lang="tr-TR" sz="1400" dirty="0" smtClean="0">
                <a:latin typeface="Consolas" panose="020B0609020204030204" pitchFamily="49" charset="0"/>
                <a:cs typeface="Consolas" panose="020B0609020204030204" pitchFamily="49" charset="0"/>
              </a:rPr>
              <a:t>    }</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r>
              <a:rPr lang="tr-TR" sz="1400" b="1" dirty="0" err="1" smtClean="0">
                <a:solidFill>
                  <a:srgbClr val="277DA9"/>
                </a:solidFill>
                <a:latin typeface="Consolas" panose="020B0609020204030204" pitchFamily="49" charset="0"/>
                <a:cs typeface="Consolas" panose="020B0609020204030204" pitchFamily="49" charset="0"/>
              </a:rPr>
              <a:t>return</a:t>
            </a:r>
            <a:r>
              <a:rPr lang="tr-TR" sz="1400" b="1" dirty="0" smtClean="0">
                <a:solidFill>
                  <a:srgbClr val="277DA9"/>
                </a:solidFill>
                <a:latin typeface="Consolas" panose="020B0609020204030204" pitchFamily="49" charset="0"/>
                <a:cs typeface="Consolas" panose="020B0609020204030204" pitchFamily="49" charset="0"/>
              </a:rPr>
              <a:t> </a:t>
            </a:r>
            <a:r>
              <a:rPr lang="tr-TR" sz="1400" b="1" dirty="0" smtClean="0">
                <a:latin typeface="Consolas" panose="020B0609020204030204" pitchFamily="49" charset="0"/>
                <a:cs typeface="Consolas" panose="020B0609020204030204" pitchFamily="49" charset="0"/>
              </a:rPr>
              <a:t>-1;</a:t>
            </a:r>
            <a:endParaRPr lang="tr-TR" sz="1400" dirty="0">
              <a:latin typeface="Consolas" panose="020B0609020204030204" pitchFamily="49" charset="0"/>
              <a:cs typeface="Consolas" panose="020B0609020204030204" pitchFamily="49" charset="0"/>
            </a:endParaRPr>
          </a:p>
          <a:p>
            <a:pPr lvl="2">
              <a:spcBef>
                <a:spcPts val="0"/>
              </a:spcBef>
              <a:buSzPct val="100000"/>
              <a:buFont typeface="+mj-lt"/>
              <a:buAutoNum type="arabicPeriod"/>
            </a:pPr>
            <a:r>
              <a:rPr lang="tr-TR" sz="1400" dirty="0" smtClean="0">
                <a:latin typeface="Consolas" panose="020B0609020204030204" pitchFamily="49" charset="0"/>
                <a:cs typeface="Consolas" panose="020B0609020204030204" pitchFamily="49" charset="0"/>
              </a:rPr>
              <a:t>}</a:t>
            </a:r>
            <a:endParaRPr lang="tr-TR" sz="1400" dirty="0">
              <a:latin typeface="Consolas" panose="020B0609020204030204" pitchFamily="49" charset="0"/>
              <a:cs typeface="Consolas" panose="020B0609020204030204" pitchFamily="49" charset="0"/>
            </a:endParaRPr>
          </a:p>
          <a:p>
            <a:pPr lvl="1" algn="just">
              <a:spcBef>
                <a:spcPts val="0"/>
              </a:spcBef>
            </a:pPr>
            <a:endParaRPr lang="tr-TR" b="1" dirty="0"/>
          </a:p>
        </p:txBody>
      </p:sp>
    </p:spTree>
    <p:extLst>
      <p:ext uri="{BB962C8B-B14F-4D97-AF65-F5344CB8AC3E}">
        <p14:creationId xmlns:p14="http://schemas.microsoft.com/office/powerpoint/2010/main" xmlns="" val="337363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31258"/>
          </a:xfrm>
        </p:spPr>
        <p:txBody>
          <a:bodyPr>
            <a:normAutofit/>
          </a:bodyPr>
          <a:lstStyle/>
          <a:p>
            <a:r>
              <a:rPr lang="tr-TR" dirty="0" err="1" smtClean="0"/>
              <a:t>Insertion</a:t>
            </a:r>
            <a:r>
              <a:rPr lang="tr-TR" dirty="0" smtClean="0"/>
              <a:t> </a:t>
            </a:r>
            <a:r>
              <a:rPr lang="tr-TR" dirty="0" err="1" smtClean="0"/>
              <a:t>Sort</a:t>
            </a:r>
            <a:endParaRPr lang="tr-TR" dirty="0"/>
          </a:p>
        </p:txBody>
      </p:sp>
      <p:sp>
        <p:nvSpPr>
          <p:cNvPr id="3" name="Content Placeholder 2"/>
          <p:cNvSpPr>
            <a:spLocks noGrp="1"/>
          </p:cNvSpPr>
          <p:nvPr>
            <p:ph idx="1"/>
          </p:nvPr>
        </p:nvSpPr>
        <p:spPr>
          <a:xfrm>
            <a:off x="1295401" y="1770077"/>
            <a:ext cx="6721135" cy="4105791"/>
          </a:xfrm>
        </p:spPr>
        <p:txBody>
          <a:bodyPr>
            <a:normAutofit/>
          </a:bodyPr>
          <a:lstStyle/>
          <a:p>
            <a:r>
              <a:rPr lang="tr-TR" dirty="0"/>
              <a:t>Araya sokma </a:t>
            </a:r>
            <a:r>
              <a:rPr lang="tr-TR" dirty="0" smtClean="0"/>
              <a:t>algoritması</a:t>
            </a:r>
            <a:r>
              <a:rPr lang="tr-TR" dirty="0"/>
              <a:t>, </a:t>
            </a:r>
            <a:r>
              <a:rPr lang="tr-TR" dirty="0" smtClean="0"/>
              <a:t>sıralanacak dizinin ilk </a:t>
            </a:r>
            <a:r>
              <a:rPr lang="tr-TR" dirty="0"/>
              <a:t>elemanını yerinde </a:t>
            </a:r>
            <a:r>
              <a:rPr lang="tr-TR" dirty="0" smtClean="0"/>
              <a:t>bırakır ondan </a:t>
            </a:r>
            <a:r>
              <a:rPr lang="tr-TR" dirty="0"/>
              <a:t>sonraki </a:t>
            </a:r>
            <a:r>
              <a:rPr lang="tr-TR" dirty="0" smtClean="0"/>
              <a:t>elemanları </a:t>
            </a:r>
            <a:r>
              <a:rPr lang="tr-TR" dirty="0"/>
              <a:t>sırayla alarak sıraya uygun yere sokar</a:t>
            </a:r>
            <a:r>
              <a:rPr lang="tr-TR" dirty="0" smtClean="0"/>
              <a:t>.</a:t>
            </a:r>
          </a:p>
          <a:p>
            <a:r>
              <a:rPr lang="tr-TR" dirty="0" smtClean="0"/>
              <a:t>Olumsuz yanı araya sokulacak eleman için geride kalan diğer elemanların birer kaydırılması gerekliliğidir. Zaman maliyeti açısından olumsuz.</a:t>
            </a:r>
          </a:p>
          <a:p>
            <a:r>
              <a:rPr lang="tr-TR" dirty="0" smtClean="0"/>
              <a:t>Bu algoritmanın karmaşıklığı O(n²)’</a:t>
            </a:r>
            <a:r>
              <a:rPr lang="tr-TR" dirty="0" err="1" smtClean="0"/>
              <a:t>dir</a:t>
            </a:r>
            <a:r>
              <a:rPr lang="tr-TR" dirty="0" smtClean="0"/>
              <a:t>.</a:t>
            </a:r>
            <a:endParaRPr lang="tr-TR"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b="178"/>
          <a:stretch/>
        </p:blipFill>
        <p:spPr>
          <a:xfrm>
            <a:off x="8573041" y="1207120"/>
            <a:ext cx="2714625" cy="4965906"/>
          </a:xfrm>
          <a:prstGeom prst="rect">
            <a:avLst/>
          </a:prstGeom>
        </p:spPr>
      </p:pic>
    </p:spTree>
    <p:extLst>
      <p:ext uri="{BB962C8B-B14F-4D97-AF65-F5344CB8AC3E}">
        <p14:creationId xmlns:p14="http://schemas.microsoft.com/office/powerpoint/2010/main" xmlns="" val="636352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İkili Arama (</a:t>
            </a:r>
            <a:r>
              <a:rPr lang="tr-TR" dirty="0" err="1" smtClean="0"/>
              <a:t>Binary</a:t>
            </a:r>
            <a:r>
              <a:rPr lang="tr-TR" dirty="0" smtClean="0"/>
              <a:t> </a:t>
            </a:r>
            <a:r>
              <a:rPr lang="tr-TR" dirty="0" err="1" smtClean="0"/>
              <a:t>Search</a:t>
            </a:r>
            <a:r>
              <a:rPr lang="tr-TR" dirty="0" smtClean="0"/>
              <a:t>)</a:t>
            </a:r>
            <a:endParaRPr lang="tr-TR" dirty="0"/>
          </a:p>
        </p:txBody>
      </p:sp>
      <p:sp>
        <p:nvSpPr>
          <p:cNvPr id="3" name="Content Placeholder 2"/>
          <p:cNvSpPr>
            <a:spLocks noGrp="1"/>
          </p:cNvSpPr>
          <p:nvPr>
            <p:ph idx="1"/>
          </p:nvPr>
        </p:nvSpPr>
        <p:spPr>
          <a:xfrm>
            <a:off x="1484310" y="1107441"/>
            <a:ext cx="10326690" cy="5604077"/>
          </a:xfrm>
        </p:spPr>
        <p:txBody>
          <a:bodyPr>
            <a:noAutofit/>
          </a:bodyPr>
          <a:lstStyle/>
          <a:p>
            <a:pPr marL="360000" lvl="1" algn="just">
              <a:lnSpc>
                <a:spcPct val="150000"/>
              </a:lnSpc>
              <a:spcBef>
                <a:spcPts val="0"/>
              </a:spcBef>
            </a:pPr>
            <a:r>
              <a:rPr lang="tr-TR" dirty="0" smtClean="0"/>
              <a:t>İkili arama sıralanmış </a:t>
            </a:r>
            <a:r>
              <a:rPr lang="tr-TR" dirty="0"/>
              <a:t>elemanlar üzerinde </a:t>
            </a:r>
            <a:r>
              <a:rPr lang="tr-TR" dirty="0" smtClean="0"/>
              <a:t>gerçekleştirilir. Bir dizinin </a:t>
            </a:r>
            <a:r>
              <a:rPr lang="tr-TR" dirty="0"/>
              <a:t>iki parçaya bölünmesi ve uygun parçada aynı </a:t>
            </a:r>
            <a:r>
              <a:rPr lang="tr-TR" dirty="0" smtClean="0"/>
              <a:t>işlemin </a:t>
            </a:r>
            <a:r>
              <a:rPr lang="tr-TR" dirty="0"/>
              <a:t>sürdürülmesi </a:t>
            </a:r>
            <a:r>
              <a:rPr lang="tr-TR" dirty="0" smtClean="0"/>
              <a:t>ile yapılan </a:t>
            </a:r>
            <a:r>
              <a:rPr lang="tr-TR" dirty="0"/>
              <a:t>arama </a:t>
            </a:r>
            <a:r>
              <a:rPr lang="tr-TR" dirty="0" smtClean="0"/>
              <a:t>işlemidir. Zaman </a:t>
            </a:r>
            <a:r>
              <a:rPr lang="tr-TR" dirty="0"/>
              <a:t>karmaşıklığı O(</a:t>
            </a:r>
            <a:r>
              <a:rPr lang="tr-TR" dirty="0" err="1"/>
              <a:t>log</a:t>
            </a:r>
            <a:r>
              <a:rPr lang="tr-TR" dirty="0" err="1" smtClean="0"/>
              <a:t>₂N</a:t>
            </a:r>
            <a:r>
              <a:rPr lang="tr-TR" dirty="0" smtClean="0"/>
              <a:t>) </a:t>
            </a:r>
            <a:r>
              <a:rPr lang="tr-TR" dirty="0" err="1"/>
              <a:t>dir</a:t>
            </a:r>
            <a:r>
              <a:rPr lang="tr-TR" dirty="0"/>
              <a:t>. </a:t>
            </a:r>
          </a:p>
          <a:p>
            <a:pPr marL="1080000" lvl="3" indent="-382950" algn="just">
              <a:lnSpc>
                <a:spcPct val="150000"/>
              </a:lnSpc>
              <a:spcBef>
                <a:spcPts val="0"/>
              </a:spcBef>
            </a:pPr>
            <a:r>
              <a:rPr lang="tr-TR" dirty="0" smtClean="0"/>
              <a:t>Örneğin önce dizinin ortasına bakılır, aranan ortadaki eleman mı? Evetse aranan bulundu değilse aranan ya aşağı bölümdedir ya da yukarıdaki bölümdedir ya da dizide yoktur. </a:t>
            </a:r>
          </a:p>
          <a:p>
            <a:pPr marL="1080000" lvl="4" indent="-382950" algn="just">
              <a:lnSpc>
                <a:spcPct val="150000"/>
              </a:lnSpc>
              <a:spcBef>
                <a:spcPts val="0"/>
              </a:spcBef>
            </a:pPr>
            <a:r>
              <a:rPr lang="tr-TR" dirty="0" smtClean="0"/>
              <a:t>Daha ilk adımda aranan varsa dizinin aşağısında ya da yukarısında belirlenmiş olur. Benzer işlem arananın bulunduğu parça üzerinde tekrarlanırsa aranana gittikçe yaklaşılmış olur.</a:t>
            </a:r>
          </a:p>
          <a:p>
            <a:pPr marL="360000" lvl="1" algn="just">
              <a:lnSpc>
                <a:spcPct val="150000"/>
              </a:lnSpc>
              <a:spcBef>
                <a:spcPts val="0"/>
              </a:spcBef>
            </a:pPr>
            <a:r>
              <a:rPr lang="tr-TR" dirty="0" smtClean="0"/>
              <a:t>İkili arama yöntemi sıralı olsa bile bağlantılı liste üzerinde kullanılamaz. Çünkü bağlantılı listede herhangi bir düğüme ilk düğüm hariç doğrudan erişilemez. Bunun için o düğüme kadar olan bütün düğümler üzerinden geçmek gerekir.</a:t>
            </a:r>
          </a:p>
          <a:p>
            <a:pPr marL="360000" lvl="1" algn="just">
              <a:lnSpc>
                <a:spcPct val="150000"/>
              </a:lnSpc>
              <a:spcBef>
                <a:spcPts val="0"/>
              </a:spcBef>
            </a:pPr>
            <a:r>
              <a:rPr lang="tr-TR" dirty="0" smtClean="0"/>
              <a:t>İkili ağaç veri modeli doğrudan ikili arama yapılmasını sağlamaktadır. Arama için ilk önce ağacın köküne bakılmaktadır. Aranan kök değilse kök ile arananın değeri karşılaştırılır ve sağ veya sol ağaca bakılmak üzere </a:t>
            </a:r>
            <a:r>
              <a:rPr lang="tr-TR" dirty="0" err="1" smtClean="0"/>
              <a:t>dallanılır</a:t>
            </a:r>
            <a:r>
              <a:rPr lang="tr-TR" dirty="0" smtClean="0"/>
              <a:t>.</a:t>
            </a:r>
          </a:p>
        </p:txBody>
      </p:sp>
    </p:spTree>
    <p:extLst>
      <p:ext uri="{BB962C8B-B14F-4D97-AF65-F5344CB8AC3E}">
        <p14:creationId xmlns:p14="http://schemas.microsoft.com/office/powerpoint/2010/main" xmlns="" val="2487973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Insertion</a:t>
            </a:r>
            <a:r>
              <a:rPr lang="tr-TR" dirty="0" smtClean="0"/>
              <a:t> </a:t>
            </a:r>
            <a:r>
              <a:rPr lang="tr-TR" dirty="0" err="1" smtClean="0"/>
              <a:t>Sort</a:t>
            </a:r>
            <a:endParaRPr lang="tr-TR" dirty="0"/>
          </a:p>
        </p:txBody>
      </p:sp>
      <p:sp>
        <p:nvSpPr>
          <p:cNvPr id="3" name="Content Placeholder 2"/>
          <p:cNvSpPr>
            <a:spLocks noGrp="1"/>
          </p:cNvSpPr>
          <p:nvPr>
            <p:ph idx="1"/>
          </p:nvPr>
        </p:nvSpPr>
        <p:spPr>
          <a:xfrm>
            <a:off x="1295401" y="1118327"/>
            <a:ext cx="9601196" cy="4858353"/>
          </a:xfrm>
        </p:spPr>
        <p:txBody>
          <a:bodyPr>
            <a:noAutofit/>
          </a:bodyPr>
          <a:lstStyle/>
          <a:p>
            <a:r>
              <a:rPr lang="tr-TR" sz="1600" dirty="0" smtClean="0"/>
              <a:t>Java kodu:</a:t>
            </a:r>
          </a:p>
          <a:p>
            <a:pPr lvl="2" fontAlgn="base">
              <a:spcBef>
                <a:spcPts val="0"/>
              </a:spcBef>
              <a:buClr>
                <a:srgbClr val="277DA9"/>
              </a:buClr>
              <a:buSzPct val="100000"/>
              <a:buFont typeface="+mj-lt"/>
              <a:buAutoNum type="arabicPeriod"/>
            </a:pPr>
            <a:r>
              <a:rPr lang="tr-TR" sz="1400" b="1" dirty="0" err="1">
                <a:solidFill>
                  <a:srgbClr val="006699"/>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b="1" dirty="0" err="1">
                <a:solidFill>
                  <a:srgbClr val="006699"/>
                </a:solidFill>
                <a:latin typeface="Consolas" panose="020B0609020204030204" pitchFamily="49" charset="0"/>
              </a:rPr>
              <a:t>static</a:t>
            </a:r>
            <a:r>
              <a:rPr lang="tr-TR" sz="1400" dirty="0">
                <a:solidFill>
                  <a:srgbClr val="000000"/>
                </a:solidFill>
                <a:latin typeface="Consolas" panose="020B0609020204030204" pitchFamily="49" charset="0"/>
              </a:rPr>
              <a:t> </a:t>
            </a:r>
            <a:r>
              <a:rPr lang="tr-TR" sz="1400" b="1" dirty="0" err="1">
                <a:solidFill>
                  <a:srgbClr val="277DA9"/>
                </a:solidFill>
                <a:latin typeface="Consolas" panose="020B0609020204030204" pitchFamily="49" charset="0"/>
              </a:rPr>
              <a:t>void</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insertionSort</a:t>
            </a:r>
            <a:r>
              <a:rPr lang="tr-TR" sz="1400" dirty="0">
                <a:solidFill>
                  <a:srgbClr val="000000"/>
                </a:solidFill>
                <a:latin typeface="Consolas" panose="020B0609020204030204" pitchFamily="49" charset="0"/>
              </a:rPr>
              <a:t>(</a:t>
            </a:r>
            <a:r>
              <a:rPr lang="tr-TR" sz="1400" b="1" dirty="0" err="1">
                <a:solidFill>
                  <a:srgbClr val="006699"/>
                </a:solidFill>
                <a:latin typeface="Consolas" panose="020B0609020204030204" pitchFamily="49" charset="0"/>
              </a:rPr>
              <a:t>int</a:t>
            </a: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dizi[])</a:t>
            </a:r>
            <a:r>
              <a:rPr lang="tr-TR" sz="1400" dirty="0">
                <a:solidFill>
                  <a:srgbClr val="000000"/>
                </a:solidFill>
                <a:latin typeface="Consolas" panose="020B0609020204030204" pitchFamily="49" charset="0"/>
              </a:rPr>
              <a:t> {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b="1" dirty="0" err="1">
                <a:solidFill>
                  <a:srgbClr val="006699"/>
                </a:solidFill>
                <a:latin typeface="Consolas" panose="020B0609020204030204" pitchFamily="49" charset="0"/>
              </a:rPr>
              <a:t>for</a:t>
            </a:r>
            <a:r>
              <a:rPr lang="tr-TR" sz="1400" dirty="0">
                <a:solidFill>
                  <a:srgbClr val="000000"/>
                </a:solidFill>
                <a:latin typeface="Consolas" panose="020B0609020204030204" pitchFamily="49" charset="0"/>
              </a:rPr>
              <a:t> (</a:t>
            </a:r>
            <a:r>
              <a:rPr lang="tr-TR" sz="1400" b="1" dirty="0" err="1">
                <a:solidFill>
                  <a:srgbClr val="006699"/>
                </a:solidFill>
                <a:latin typeface="Consolas" panose="020B0609020204030204" pitchFamily="49" charset="0"/>
              </a:rPr>
              <a:t>int</a:t>
            </a:r>
            <a:r>
              <a:rPr lang="tr-TR" sz="1400" dirty="0">
                <a:solidFill>
                  <a:srgbClr val="000000"/>
                </a:solidFill>
                <a:latin typeface="Consolas" panose="020B0609020204030204" pitchFamily="49" charset="0"/>
              </a:rPr>
              <a:t> i = </a:t>
            </a:r>
            <a:r>
              <a:rPr lang="tr-TR" sz="1400" dirty="0">
                <a:solidFill>
                  <a:srgbClr val="C00000"/>
                </a:solidFill>
                <a:latin typeface="Consolas" panose="020B0609020204030204" pitchFamily="49" charset="0"/>
              </a:rPr>
              <a:t>0</a:t>
            </a:r>
            <a:r>
              <a:rPr lang="tr-TR" sz="1400" dirty="0">
                <a:solidFill>
                  <a:srgbClr val="000000"/>
                </a:solidFill>
                <a:latin typeface="Consolas" panose="020B0609020204030204" pitchFamily="49" charset="0"/>
              </a:rPr>
              <a:t>; i &lt; </a:t>
            </a:r>
            <a:r>
              <a:rPr lang="tr-TR" sz="1400" dirty="0" err="1" smtClean="0">
                <a:solidFill>
                  <a:srgbClr val="000000"/>
                </a:solidFill>
                <a:latin typeface="Consolas" panose="020B0609020204030204" pitchFamily="49" charset="0"/>
              </a:rPr>
              <a:t>dizi.length</a:t>
            </a:r>
            <a:r>
              <a:rPr lang="tr-TR" sz="1400" dirty="0">
                <a:solidFill>
                  <a:srgbClr val="000000"/>
                </a:solidFill>
                <a:latin typeface="Consolas" panose="020B0609020204030204" pitchFamily="49" charset="0"/>
              </a:rPr>
              <a:t>; i++) </a:t>
            </a:r>
            <a:endParaRPr lang="tr-TR" sz="1400" dirty="0" smtClean="0">
              <a:solidFill>
                <a:srgbClr val="000000"/>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smtClean="0">
                <a:solidFill>
                  <a:srgbClr val="000000"/>
                </a:solidFill>
                <a:latin typeface="Consolas" panose="020B0609020204030204" pitchFamily="49" charset="0"/>
              </a:rPr>
              <a:t>  {</a:t>
            </a:r>
            <a:r>
              <a:rPr lang="tr-TR" sz="1400" dirty="0">
                <a:solidFill>
                  <a:srgbClr val="000000"/>
                </a:solidFill>
                <a:latin typeface="Consolas" panose="020B0609020204030204" pitchFamily="49" charset="0"/>
              </a:rPr>
              <a:t>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 </a:t>
            </a:r>
            <a:r>
              <a:rPr lang="tr-TR" sz="1400" b="1" dirty="0" err="1" smtClean="0">
                <a:solidFill>
                  <a:srgbClr val="006699"/>
                </a:solidFill>
                <a:latin typeface="Consolas" panose="020B0609020204030204" pitchFamily="49" charset="0"/>
              </a:rPr>
              <a:t>int</a:t>
            </a:r>
            <a:r>
              <a:rPr lang="tr-TR" sz="1400" dirty="0">
                <a:solidFill>
                  <a:srgbClr val="000000"/>
                </a:solidFill>
                <a:latin typeface="Consolas" panose="020B0609020204030204" pitchFamily="49" charset="0"/>
              </a:rPr>
              <a:t> </a:t>
            </a:r>
            <a:r>
              <a:rPr lang="tr-TR" sz="1400" dirty="0" err="1" smtClean="0">
                <a:solidFill>
                  <a:srgbClr val="000000"/>
                </a:solidFill>
                <a:latin typeface="Consolas" panose="020B0609020204030204" pitchFamily="49" charset="0"/>
              </a:rPr>
              <a:t>sayi</a:t>
            </a:r>
            <a:r>
              <a:rPr lang="tr-TR" sz="1400" dirty="0">
                <a:solidFill>
                  <a:srgbClr val="000000"/>
                </a:solidFill>
                <a:latin typeface="Consolas" panose="020B0609020204030204" pitchFamily="49" charset="0"/>
              </a:rPr>
              <a:t> = </a:t>
            </a:r>
            <a:r>
              <a:rPr lang="tr-TR" sz="1400" dirty="0" smtClean="0">
                <a:solidFill>
                  <a:srgbClr val="000000"/>
                </a:solidFill>
                <a:latin typeface="Consolas" panose="020B0609020204030204" pitchFamily="49" charset="0"/>
              </a:rPr>
              <a:t>dizi[i</a:t>
            </a:r>
            <a:r>
              <a:rPr lang="tr-TR" sz="1400" dirty="0">
                <a:solidFill>
                  <a:srgbClr val="000000"/>
                </a:solidFill>
                <a:latin typeface="Consolas" panose="020B0609020204030204" pitchFamily="49" charset="0"/>
              </a:rPr>
              <a:t>];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 </a:t>
            </a:r>
            <a:r>
              <a:rPr lang="tr-TR" sz="1400" b="1" dirty="0" err="1" smtClean="0">
                <a:solidFill>
                  <a:srgbClr val="006699"/>
                </a:solidFill>
                <a:latin typeface="Consolas" panose="020B0609020204030204" pitchFamily="49" charset="0"/>
              </a:rPr>
              <a:t>int</a:t>
            </a:r>
            <a:r>
              <a:rPr lang="tr-TR" sz="1400" dirty="0">
                <a:solidFill>
                  <a:srgbClr val="000000"/>
                </a:solidFill>
                <a:latin typeface="Consolas" panose="020B0609020204030204" pitchFamily="49" charset="0"/>
              </a:rPr>
              <a:t> j = i - </a:t>
            </a:r>
            <a:r>
              <a:rPr lang="tr-TR" sz="1400" dirty="0">
                <a:solidFill>
                  <a:srgbClr val="C00000"/>
                </a:solidFill>
                <a:latin typeface="Consolas" panose="020B0609020204030204" pitchFamily="49" charset="0"/>
              </a:rPr>
              <a:t>1</a:t>
            </a:r>
            <a:r>
              <a:rPr lang="tr-TR" sz="1400" dirty="0">
                <a:solidFill>
                  <a:srgbClr val="000000"/>
                </a:solidFill>
                <a:latin typeface="Consolas" panose="020B0609020204030204" pitchFamily="49" charset="0"/>
              </a:rPr>
              <a:t>;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 </a:t>
            </a:r>
            <a:r>
              <a:rPr lang="tr-TR" sz="1400" b="1" dirty="0" err="1" smtClean="0">
                <a:solidFill>
                  <a:srgbClr val="006699"/>
                </a:solidFill>
                <a:latin typeface="Consolas" panose="020B0609020204030204" pitchFamily="49" charset="0"/>
              </a:rPr>
              <a:t>while</a:t>
            </a:r>
            <a:r>
              <a:rPr lang="tr-TR" sz="1400" dirty="0" smtClean="0">
                <a:solidFill>
                  <a:srgbClr val="000000"/>
                </a:solidFill>
                <a:latin typeface="Consolas" panose="020B0609020204030204" pitchFamily="49" charset="0"/>
              </a:rPr>
              <a:t> (j &gt;= </a:t>
            </a:r>
            <a:r>
              <a:rPr lang="tr-TR" sz="1400" dirty="0" smtClean="0">
                <a:solidFill>
                  <a:srgbClr val="C00000"/>
                </a:solidFill>
                <a:latin typeface="Consolas" panose="020B0609020204030204" pitchFamily="49" charset="0"/>
              </a:rPr>
              <a:t>0</a:t>
            </a:r>
            <a:r>
              <a:rPr lang="tr-TR" sz="1400" dirty="0">
                <a:solidFill>
                  <a:srgbClr val="000000"/>
                </a:solidFill>
                <a:latin typeface="Consolas" panose="020B0609020204030204" pitchFamily="49" charset="0"/>
              </a:rPr>
              <a:t> &amp;&amp; </a:t>
            </a:r>
            <a:r>
              <a:rPr lang="tr-TR" sz="1400" dirty="0" smtClean="0">
                <a:solidFill>
                  <a:srgbClr val="000000"/>
                </a:solidFill>
                <a:latin typeface="Consolas" panose="020B0609020204030204" pitchFamily="49" charset="0"/>
              </a:rPr>
              <a:t>dizi[j</a:t>
            </a:r>
            <a:r>
              <a:rPr lang="tr-TR" sz="1400" dirty="0">
                <a:solidFill>
                  <a:srgbClr val="000000"/>
                </a:solidFill>
                <a:latin typeface="Consolas" panose="020B0609020204030204" pitchFamily="49" charset="0"/>
              </a:rPr>
              <a:t>] &gt; </a:t>
            </a:r>
            <a:r>
              <a:rPr lang="tr-TR" sz="1400" dirty="0" err="1" smtClean="0">
                <a:solidFill>
                  <a:srgbClr val="000000"/>
                </a:solidFill>
                <a:latin typeface="Consolas" panose="020B0609020204030204" pitchFamily="49" charset="0"/>
              </a:rPr>
              <a:t>sayi</a:t>
            </a:r>
            <a:r>
              <a:rPr lang="tr-TR" sz="1400" dirty="0" smtClean="0">
                <a:solidFill>
                  <a:srgbClr val="000000"/>
                </a:solidFill>
                <a:latin typeface="Consolas" panose="020B0609020204030204" pitchFamily="49" charset="0"/>
              </a:rPr>
              <a:t>)</a:t>
            </a:r>
            <a:r>
              <a:rPr lang="tr-TR" sz="1400" dirty="0">
                <a:solidFill>
                  <a:srgbClr val="000000"/>
                </a:solidFill>
                <a:latin typeface="Consolas" panose="020B0609020204030204" pitchFamily="49" charset="0"/>
              </a:rPr>
              <a:t> </a:t>
            </a:r>
            <a:endParaRPr lang="tr-TR" sz="1400" dirty="0" smtClean="0">
              <a:solidFill>
                <a:srgbClr val="000000"/>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   {</a:t>
            </a:r>
            <a:r>
              <a:rPr lang="tr-TR" sz="1400" dirty="0">
                <a:solidFill>
                  <a:srgbClr val="000000"/>
                </a:solidFill>
                <a:latin typeface="Consolas" panose="020B0609020204030204" pitchFamily="49" charset="0"/>
              </a:rPr>
              <a:t>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   dizi[j</a:t>
            </a:r>
            <a:r>
              <a:rPr lang="tr-TR" sz="1400" dirty="0">
                <a:solidFill>
                  <a:srgbClr val="000000"/>
                </a:solidFill>
                <a:latin typeface="Consolas" panose="020B0609020204030204" pitchFamily="49" charset="0"/>
              </a:rPr>
              <a:t> + </a:t>
            </a:r>
            <a:r>
              <a:rPr lang="tr-TR" sz="1400" dirty="0">
                <a:solidFill>
                  <a:srgbClr val="C00000"/>
                </a:solidFill>
                <a:latin typeface="Consolas" panose="020B0609020204030204" pitchFamily="49" charset="0"/>
              </a:rPr>
              <a:t>1</a:t>
            </a:r>
            <a:r>
              <a:rPr lang="tr-TR" sz="1400" dirty="0">
                <a:solidFill>
                  <a:srgbClr val="000000"/>
                </a:solidFill>
                <a:latin typeface="Consolas" panose="020B0609020204030204" pitchFamily="49" charset="0"/>
              </a:rPr>
              <a:t>] = </a:t>
            </a:r>
            <a:r>
              <a:rPr lang="tr-TR" sz="1400" dirty="0" smtClean="0">
                <a:solidFill>
                  <a:srgbClr val="000000"/>
                </a:solidFill>
                <a:latin typeface="Consolas" panose="020B0609020204030204" pitchFamily="49" charset="0"/>
              </a:rPr>
              <a:t>dizi[j</a:t>
            </a:r>
            <a:r>
              <a:rPr lang="tr-TR" sz="1400" dirty="0">
                <a:solidFill>
                  <a:srgbClr val="000000"/>
                </a:solidFill>
                <a:latin typeface="Consolas" panose="020B0609020204030204" pitchFamily="49" charset="0"/>
              </a:rPr>
              <a:t>];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   j</a:t>
            </a:r>
            <a:r>
              <a:rPr lang="tr-TR" sz="1400" dirty="0">
                <a:solidFill>
                  <a:srgbClr val="000000"/>
                </a:solidFill>
                <a:latin typeface="Consolas" panose="020B0609020204030204" pitchFamily="49" charset="0"/>
              </a:rPr>
              <a:t> = </a:t>
            </a:r>
            <a:r>
              <a:rPr lang="tr-TR" sz="1400" dirty="0" smtClean="0">
                <a:solidFill>
                  <a:srgbClr val="000000"/>
                </a:solidFill>
                <a:latin typeface="Consolas" panose="020B0609020204030204" pitchFamily="49" charset="0"/>
              </a:rPr>
              <a:t>j--;</a:t>
            </a:r>
            <a:r>
              <a:rPr lang="tr-TR" sz="1400" dirty="0">
                <a:solidFill>
                  <a:srgbClr val="000000"/>
                </a:solidFill>
                <a:latin typeface="Consolas" panose="020B0609020204030204" pitchFamily="49" charset="0"/>
              </a:rPr>
              <a:t>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 }</a:t>
            </a:r>
            <a:r>
              <a:rPr lang="tr-TR" sz="1400" dirty="0">
                <a:solidFill>
                  <a:srgbClr val="000000"/>
                </a:solidFill>
                <a:latin typeface="Consolas" panose="020B0609020204030204" pitchFamily="49" charset="0"/>
              </a:rPr>
              <a:t>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a:t>
            </a:r>
            <a:r>
              <a:rPr lang="tr-TR" sz="1400" dirty="0" smtClean="0">
                <a:solidFill>
                  <a:srgbClr val="000000"/>
                </a:solidFill>
                <a:latin typeface="Consolas" panose="020B0609020204030204" pitchFamily="49" charset="0"/>
              </a:rPr>
              <a:t>dizi[j</a:t>
            </a:r>
            <a:r>
              <a:rPr lang="tr-TR" sz="1400" dirty="0">
                <a:solidFill>
                  <a:srgbClr val="000000"/>
                </a:solidFill>
                <a:latin typeface="Consolas" panose="020B0609020204030204" pitchFamily="49" charset="0"/>
              </a:rPr>
              <a:t> + </a:t>
            </a:r>
            <a:r>
              <a:rPr lang="tr-TR" sz="1400" dirty="0">
                <a:solidFill>
                  <a:srgbClr val="C00000"/>
                </a:solidFill>
                <a:latin typeface="Consolas" panose="020B0609020204030204" pitchFamily="49" charset="0"/>
              </a:rPr>
              <a:t>1</a:t>
            </a:r>
            <a:r>
              <a:rPr lang="tr-TR" sz="1400" dirty="0">
                <a:solidFill>
                  <a:srgbClr val="000000"/>
                </a:solidFill>
                <a:latin typeface="Consolas" panose="020B0609020204030204" pitchFamily="49" charset="0"/>
              </a:rPr>
              <a:t>] = </a:t>
            </a:r>
            <a:r>
              <a:rPr lang="tr-TR" sz="1400" dirty="0" err="1" smtClean="0">
                <a:solidFill>
                  <a:srgbClr val="000000"/>
                </a:solidFill>
                <a:latin typeface="Consolas" panose="020B0609020204030204" pitchFamily="49" charset="0"/>
              </a:rPr>
              <a:t>sayi</a:t>
            </a:r>
            <a:r>
              <a:rPr lang="tr-TR" sz="1400" dirty="0" smtClean="0">
                <a:solidFill>
                  <a:srgbClr val="000000"/>
                </a:solidFill>
                <a:latin typeface="Consolas" panose="020B0609020204030204" pitchFamily="49" charset="0"/>
              </a:rPr>
              <a:t>;</a:t>
            </a:r>
            <a:r>
              <a:rPr lang="tr-TR" sz="1400" dirty="0">
                <a:solidFill>
                  <a:srgbClr val="000000"/>
                </a:solidFill>
                <a:latin typeface="Consolas" panose="020B0609020204030204" pitchFamily="49" charset="0"/>
              </a:rPr>
              <a:t>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  </a:t>
            </a:r>
            <a:endParaRPr lang="tr-TR" sz="1400" dirty="0">
              <a:solidFill>
                <a:srgbClr val="5C5C5C"/>
              </a:solidFill>
              <a:latin typeface="Consolas" panose="020B0609020204030204" pitchFamily="49" charset="0"/>
            </a:endParaRPr>
          </a:p>
          <a:p>
            <a:pPr lvl="2" fontAlgn="base">
              <a:spcBef>
                <a:spcPts val="0"/>
              </a:spcBef>
              <a:buClr>
                <a:srgbClr val="277DA9"/>
              </a:buClr>
              <a:buSzPct val="100000"/>
              <a:buFont typeface="+mj-lt"/>
              <a:buAutoNum type="arabicPeriod"/>
            </a:pPr>
            <a:r>
              <a:rPr lang="tr-TR" sz="1400" dirty="0">
                <a:solidFill>
                  <a:srgbClr val="000000"/>
                </a:solidFill>
                <a:latin typeface="Consolas" panose="020B0609020204030204" pitchFamily="49" charset="0"/>
              </a:rPr>
              <a:t> }  </a:t>
            </a:r>
            <a:endParaRPr lang="tr-TR" sz="1400" dirty="0">
              <a:solidFill>
                <a:srgbClr val="5C5C5C"/>
              </a:solidFill>
              <a:latin typeface="Consolas" panose="020B0609020204030204" pitchFamily="49" charset="0"/>
            </a:endParaRPr>
          </a:p>
          <a:p>
            <a:endParaRPr lang="tr-TR" sz="1600" dirty="0"/>
          </a:p>
        </p:txBody>
      </p:sp>
    </p:spTree>
    <p:extLst>
      <p:ext uri="{BB962C8B-B14F-4D97-AF65-F5344CB8AC3E}">
        <p14:creationId xmlns:p14="http://schemas.microsoft.com/office/powerpoint/2010/main" xmlns="" val="3314612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Selection</a:t>
            </a:r>
            <a:r>
              <a:rPr lang="tr-TR" dirty="0" smtClean="0"/>
              <a:t> </a:t>
            </a:r>
            <a:r>
              <a:rPr lang="tr-TR" dirty="0" err="1" smtClean="0"/>
              <a:t>Sort</a:t>
            </a:r>
            <a:endParaRPr lang="tr-TR" dirty="0"/>
          </a:p>
        </p:txBody>
      </p:sp>
      <p:sp>
        <p:nvSpPr>
          <p:cNvPr id="3" name="Content Placeholder 2"/>
          <p:cNvSpPr>
            <a:spLocks noGrp="1"/>
          </p:cNvSpPr>
          <p:nvPr>
            <p:ph idx="1"/>
          </p:nvPr>
        </p:nvSpPr>
        <p:spPr>
          <a:xfrm>
            <a:off x="1484311" y="1107441"/>
            <a:ext cx="9863394" cy="2440431"/>
          </a:xfrm>
        </p:spPr>
        <p:txBody>
          <a:bodyPr/>
          <a:lstStyle/>
          <a:p>
            <a:r>
              <a:rPr lang="tr-TR" dirty="0" smtClean="0"/>
              <a:t>Dizinin her adımda bir elemanı seçilir ve kalan dizinin en küçük elemanı bulunarak seçilen elemanla yer değiştirilir. </a:t>
            </a:r>
          </a:p>
          <a:p>
            <a:r>
              <a:rPr lang="tr-TR" dirty="0" smtClean="0"/>
              <a:t>Bu işlem dizinin başından ya da sonundan başlanarak tüm elemanlar değerlendirilene kadar devam eder. </a:t>
            </a:r>
          </a:p>
          <a:p>
            <a:r>
              <a:rPr lang="tr-TR" dirty="0" smtClean="0"/>
              <a:t>Bu algoritmanın karmaşıklığı O(n²) </a:t>
            </a:r>
            <a:r>
              <a:rPr lang="tr-TR" dirty="0" err="1" smtClean="0"/>
              <a:t>dir</a:t>
            </a:r>
            <a:r>
              <a:rPr lang="tr-TR" dirty="0" smtClean="0"/>
              <a:t>.</a:t>
            </a:r>
            <a:endParaRPr lang="tr-TR" dirty="0"/>
          </a:p>
        </p:txBody>
      </p:sp>
      <p:pic>
        <p:nvPicPr>
          <p:cNvPr id="4" name="Resim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722267" y="3714496"/>
            <a:ext cx="4470400" cy="2768600"/>
          </a:xfrm>
          <a:prstGeom prst="rect">
            <a:avLst/>
          </a:prstGeom>
        </p:spPr>
      </p:pic>
    </p:spTree>
    <p:extLst>
      <p:ext uri="{BB962C8B-B14F-4D97-AF65-F5344CB8AC3E}">
        <p14:creationId xmlns:p14="http://schemas.microsoft.com/office/powerpoint/2010/main" xmlns="" val="3704410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Selection</a:t>
            </a:r>
            <a:r>
              <a:rPr lang="tr-TR" dirty="0" smtClean="0"/>
              <a:t> </a:t>
            </a:r>
            <a:r>
              <a:rPr lang="tr-TR" dirty="0" err="1" smtClean="0"/>
              <a:t>Sort</a:t>
            </a:r>
            <a:endParaRPr lang="tr-TR" dirty="0"/>
          </a:p>
        </p:txBody>
      </p:sp>
      <p:sp>
        <p:nvSpPr>
          <p:cNvPr id="3" name="Content Placeholder 2"/>
          <p:cNvSpPr>
            <a:spLocks noGrp="1"/>
          </p:cNvSpPr>
          <p:nvPr>
            <p:ph idx="1"/>
          </p:nvPr>
        </p:nvSpPr>
        <p:spPr>
          <a:xfrm>
            <a:off x="1484310" y="1107441"/>
            <a:ext cx="10018713" cy="5337747"/>
          </a:xfrm>
        </p:spPr>
        <p:txBody>
          <a:bodyPr>
            <a:normAutofit/>
          </a:bodyPr>
          <a:lstStyle/>
          <a:p>
            <a:pPr lvl="2">
              <a:spcBef>
                <a:spcPts val="0"/>
              </a:spcBef>
              <a:buSzPct val="100000"/>
              <a:buFont typeface="+mj-lt"/>
              <a:buAutoNum type="arabicPeriod"/>
            </a:pPr>
            <a:r>
              <a:rPr lang="tr-TR" sz="1400" dirty="0" err="1" smtClean="0">
                <a:solidFill>
                  <a:srgbClr val="277DA9"/>
                </a:solidFill>
                <a:latin typeface="Consolas" panose="020B0609020204030204" pitchFamily="49" charset="0"/>
                <a:cs typeface="Consolas" panose="020B0609020204030204" pitchFamily="49" charset="0"/>
              </a:rPr>
              <a:t>void</a:t>
            </a:r>
            <a:r>
              <a:rPr lang="tr-TR" sz="1400" dirty="0" smtClean="0">
                <a:latin typeface="Consolas" panose="020B0609020204030204" pitchFamily="49" charset="0"/>
                <a:cs typeface="Consolas" panose="020B0609020204030204" pitchFamily="49" charset="0"/>
              </a:rPr>
              <a:t> </a:t>
            </a:r>
            <a:r>
              <a:rPr lang="tr-TR" sz="1400" dirty="0" err="1">
                <a:latin typeface="Consolas" panose="020B0609020204030204" pitchFamily="49" charset="0"/>
                <a:cs typeface="Consolas" panose="020B0609020204030204" pitchFamily="49" charset="0"/>
              </a:rPr>
              <a:t>selectionSort</a:t>
            </a:r>
            <a:r>
              <a:rPr lang="tr-TR" sz="1400" dirty="0">
                <a:latin typeface="Consolas" panose="020B0609020204030204" pitchFamily="49" charset="0"/>
                <a:cs typeface="Consolas" panose="020B0609020204030204" pitchFamily="49" charset="0"/>
              </a:rPr>
              <a:t>(</a:t>
            </a:r>
            <a:r>
              <a:rPr lang="tr-TR" sz="1400" dirty="0" err="1">
                <a:solidFill>
                  <a:srgbClr val="277DA9"/>
                </a:solidFill>
                <a:latin typeface="Consolas" panose="020B0609020204030204" pitchFamily="49" charset="0"/>
                <a:cs typeface="Consolas" panose="020B0609020204030204" pitchFamily="49" charset="0"/>
              </a:rPr>
              <a:t>int</a:t>
            </a:r>
            <a:r>
              <a:rPr lang="tr-TR" sz="1400" dirty="0">
                <a:latin typeface="Consolas" panose="020B0609020204030204" pitchFamily="49" charset="0"/>
                <a:cs typeface="Consolas" panose="020B0609020204030204" pitchFamily="49" charset="0"/>
              </a:rPr>
              <a:t> [] </a:t>
            </a:r>
            <a:r>
              <a:rPr lang="tr-TR" sz="1400" dirty="0" smtClean="0">
                <a:latin typeface="Consolas" panose="020B0609020204030204" pitchFamily="49" charset="0"/>
                <a:cs typeface="Consolas" panose="020B0609020204030204" pitchFamily="49" charset="0"/>
              </a:rPr>
              <a:t>dizi) </a:t>
            </a:r>
            <a:endParaRPr lang="tr-TR" sz="1400" dirty="0">
              <a:latin typeface="Consolas" panose="020B0609020204030204" pitchFamily="49" charset="0"/>
              <a:cs typeface="Consolas" panose="020B0609020204030204" pitchFamily="49" charset="0"/>
            </a:endParaRP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int</a:t>
            </a:r>
            <a:r>
              <a:rPr lang="tr-TR" sz="1400" dirty="0" smtClean="0">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yedek; </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int</a:t>
            </a:r>
            <a:r>
              <a:rPr lang="tr-TR" sz="1400" dirty="0" smtClean="0">
                <a:latin typeface="Consolas" panose="020B0609020204030204" pitchFamily="49" charset="0"/>
                <a:cs typeface="Consolas" panose="020B0609020204030204" pitchFamily="49" charset="0"/>
              </a:rPr>
              <a:t> </a:t>
            </a:r>
            <a:r>
              <a:rPr lang="tr-TR" sz="1400" dirty="0" err="1">
                <a:latin typeface="Consolas" panose="020B0609020204030204" pitchFamily="49" charset="0"/>
                <a:cs typeface="Consolas" panose="020B0609020204030204" pitchFamily="49" charset="0"/>
              </a:rPr>
              <a:t>minIndex</a:t>
            </a:r>
            <a:r>
              <a:rPr lang="tr-TR" sz="1400" dirty="0">
                <a:latin typeface="Consolas" panose="020B0609020204030204" pitchFamily="49" charset="0"/>
                <a:cs typeface="Consolas" panose="020B0609020204030204" pitchFamily="49" charset="0"/>
              </a:rPr>
              <a:t>; </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for</a:t>
            </a:r>
            <a:r>
              <a:rPr lang="tr-TR" sz="1400" dirty="0" smtClean="0">
                <a:latin typeface="Consolas" panose="020B0609020204030204" pitchFamily="49" charset="0"/>
                <a:cs typeface="Consolas" panose="020B0609020204030204" pitchFamily="49" charset="0"/>
              </a:rPr>
              <a:t>(</a:t>
            </a:r>
            <a:r>
              <a:rPr lang="tr-TR" sz="1400" dirty="0" err="1" smtClean="0">
                <a:solidFill>
                  <a:srgbClr val="277DA9"/>
                </a:solidFill>
                <a:latin typeface="Consolas" panose="020B0609020204030204" pitchFamily="49" charset="0"/>
                <a:cs typeface="Consolas" panose="020B0609020204030204" pitchFamily="49" charset="0"/>
              </a:rPr>
              <a:t>int</a:t>
            </a:r>
            <a:r>
              <a:rPr lang="tr-TR" sz="1400" dirty="0" smtClean="0">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i=0; </a:t>
            </a:r>
            <a:r>
              <a:rPr lang="tr-TR" sz="1400" dirty="0" smtClean="0">
                <a:latin typeface="Consolas" panose="020B0609020204030204" pitchFamily="49" charset="0"/>
                <a:cs typeface="Consolas" panose="020B0609020204030204" pitchFamily="49" charset="0"/>
              </a:rPr>
              <a:t>i&lt;</a:t>
            </a:r>
            <a:r>
              <a:rPr lang="tr-TR" sz="1400" dirty="0" err="1" smtClean="0">
                <a:latin typeface="Consolas" panose="020B0609020204030204" pitchFamily="49" charset="0"/>
                <a:cs typeface="Consolas" panose="020B0609020204030204" pitchFamily="49" charset="0"/>
              </a:rPr>
              <a:t>dizi.length</a:t>
            </a:r>
            <a:r>
              <a:rPr lang="tr-TR" sz="1400" dirty="0" smtClean="0">
                <a:latin typeface="Consolas" panose="020B0609020204030204" pitchFamily="49" charset="0"/>
                <a:cs typeface="Consolas" panose="020B0609020204030204" pitchFamily="49" charset="0"/>
              </a:rPr>
              <a:t>; </a:t>
            </a:r>
            <a:r>
              <a:rPr lang="tr-TR" sz="1400" dirty="0">
                <a:latin typeface="Consolas" panose="020B0609020204030204" pitchFamily="49" charset="0"/>
                <a:cs typeface="Consolas" panose="020B0609020204030204" pitchFamily="49" charset="0"/>
              </a:rPr>
              <a:t>i++) </a:t>
            </a:r>
          </a:p>
          <a:p>
            <a:pPr lvl="2">
              <a:spcBef>
                <a:spcPts val="0"/>
              </a:spcBef>
              <a:buSzPct val="100000"/>
              <a:buFont typeface="+mj-lt"/>
              <a:buAutoNum type="arabicPeriod"/>
            </a:pPr>
            <a:r>
              <a:rPr lang="tr-TR" sz="1400" dirty="0" smtClean="0">
                <a:latin typeface="Consolas" panose="020B0609020204030204" pitchFamily="49" charset="0"/>
                <a:cs typeface="Consolas" panose="020B0609020204030204" pitchFamily="49" charset="0"/>
              </a:rPr>
              <a:t>  { </a:t>
            </a:r>
          </a:p>
          <a:p>
            <a:pPr lvl="2">
              <a:spcBef>
                <a:spcPts val="0"/>
              </a:spcBef>
              <a:buSzPct val="100000"/>
              <a:buFont typeface="+mj-lt"/>
              <a:buAutoNum type="arabicPeriod"/>
            </a:pPr>
            <a:r>
              <a:rPr lang="tr-TR" sz="1400" dirty="0" smtClean="0">
                <a:latin typeface="Consolas" panose="020B0609020204030204" pitchFamily="49" charset="0"/>
                <a:cs typeface="Consolas" panose="020B0609020204030204" pitchFamily="49" charset="0"/>
              </a:rPr>
              <a:t>      </a:t>
            </a:r>
            <a:r>
              <a:rPr lang="tr-TR" sz="1400" dirty="0" err="1" smtClean="0">
                <a:latin typeface="Consolas" panose="020B0609020204030204" pitchFamily="49" charset="0"/>
                <a:cs typeface="Consolas" panose="020B0609020204030204" pitchFamily="49" charset="0"/>
              </a:rPr>
              <a:t>minIndex</a:t>
            </a:r>
            <a:r>
              <a:rPr lang="tr-TR" sz="1400" dirty="0" smtClean="0">
                <a:latin typeface="Consolas" panose="020B0609020204030204" pitchFamily="49" charset="0"/>
                <a:cs typeface="Consolas" panose="020B0609020204030204" pitchFamily="49" charset="0"/>
              </a:rPr>
              <a:t>=i</a:t>
            </a:r>
            <a:r>
              <a:rPr lang="tr-TR" sz="1400" dirty="0">
                <a:latin typeface="Consolas" panose="020B0609020204030204" pitchFamily="49" charset="0"/>
                <a:cs typeface="Consolas" panose="020B0609020204030204" pitchFamily="49" charset="0"/>
              </a:rPr>
              <a:t>; </a:t>
            </a:r>
            <a:endParaRPr lang="tr-TR" sz="1400" dirty="0" smtClean="0">
              <a:latin typeface="Consolas" panose="020B0609020204030204" pitchFamily="49" charset="0"/>
              <a:cs typeface="Consolas" panose="020B0609020204030204" pitchFamily="49" charset="0"/>
            </a:endParaRPr>
          </a:p>
          <a:p>
            <a:pPr lvl="2">
              <a:spcBef>
                <a:spcPts val="0"/>
              </a:spcBef>
              <a:buSzPct val="100000"/>
              <a:buFont typeface="+mj-lt"/>
              <a:buAutoNum type="arabicPeriod"/>
            </a:pPr>
            <a:r>
              <a:rPr lang="tr-TR" sz="1400" dirty="0" smtClean="0">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for</a:t>
            </a:r>
            <a:r>
              <a:rPr lang="tr-TR" sz="1400" dirty="0" smtClean="0">
                <a:latin typeface="Consolas" panose="020B0609020204030204" pitchFamily="49" charset="0"/>
                <a:cs typeface="Consolas" panose="020B0609020204030204" pitchFamily="49" charset="0"/>
              </a:rPr>
              <a:t>(</a:t>
            </a:r>
            <a:r>
              <a:rPr lang="tr-TR" sz="1400" dirty="0" err="1" smtClean="0">
                <a:solidFill>
                  <a:srgbClr val="277DA9"/>
                </a:solidFill>
                <a:latin typeface="Consolas" panose="020B0609020204030204" pitchFamily="49" charset="0"/>
                <a:cs typeface="Consolas" panose="020B0609020204030204" pitchFamily="49" charset="0"/>
              </a:rPr>
              <a:t>int</a:t>
            </a:r>
            <a:r>
              <a:rPr lang="tr-TR" sz="1400" dirty="0" smtClean="0">
                <a:latin typeface="Consolas" panose="020B0609020204030204" pitchFamily="49" charset="0"/>
                <a:cs typeface="Consolas" panose="020B0609020204030204" pitchFamily="49" charset="0"/>
              </a:rPr>
              <a:t> j=i; j&lt;dizi.</a:t>
            </a:r>
            <a:r>
              <a:rPr lang="tr-TR" sz="1400" dirty="0" err="1" smtClean="0">
                <a:latin typeface="Consolas" panose="020B0609020204030204" pitchFamily="49" charset="0"/>
                <a:cs typeface="Consolas" panose="020B0609020204030204" pitchFamily="49" charset="0"/>
              </a:rPr>
              <a:t>length</a:t>
            </a:r>
            <a:r>
              <a:rPr lang="tr-TR" sz="1400" dirty="0" smtClean="0">
                <a:latin typeface="Consolas" panose="020B0609020204030204" pitchFamily="49" charset="0"/>
                <a:cs typeface="Consolas" panose="020B0609020204030204" pitchFamily="49" charset="0"/>
              </a:rPr>
              <a:t>; j++) </a:t>
            </a:r>
          </a:p>
          <a:p>
            <a:pPr lvl="2">
              <a:spcBef>
                <a:spcPts val="0"/>
              </a:spcBef>
              <a:buSzPct val="100000"/>
              <a:buFont typeface="+mj-lt"/>
              <a:buAutoNum type="arabicPeriod"/>
            </a:pPr>
            <a:r>
              <a:rPr lang="tr-TR" sz="1400" dirty="0" smtClean="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endParaRPr lang="tr-TR" sz="1400" dirty="0">
              <a:latin typeface="Consolas" panose="020B0609020204030204" pitchFamily="49" charset="0"/>
              <a:cs typeface="Consolas" panose="020B0609020204030204" pitchFamily="49" charset="0"/>
            </a:endParaRP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a:t>
            </a:r>
            <a:r>
              <a:rPr lang="tr-TR" sz="1400" dirty="0" err="1" smtClean="0">
                <a:solidFill>
                  <a:srgbClr val="277DA9"/>
                </a:solidFill>
                <a:latin typeface="Consolas" panose="020B0609020204030204" pitchFamily="49" charset="0"/>
                <a:cs typeface="Consolas" panose="020B0609020204030204" pitchFamily="49" charset="0"/>
              </a:rPr>
              <a:t>if</a:t>
            </a:r>
            <a:r>
              <a:rPr lang="tr-TR" sz="1400" dirty="0" smtClean="0">
                <a:latin typeface="Consolas" panose="020B0609020204030204" pitchFamily="49" charset="0"/>
                <a:cs typeface="Consolas" panose="020B0609020204030204" pitchFamily="49" charset="0"/>
              </a:rPr>
              <a:t>(dizi[j</a:t>
            </a:r>
            <a:r>
              <a:rPr lang="tr-TR" sz="1400" dirty="0">
                <a:latin typeface="Consolas" panose="020B0609020204030204" pitchFamily="49" charset="0"/>
                <a:cs typeface="Consolas" panose="020B0609020204030204" pitchFamily="49" charset="0"/>
              </a:rPr>
              <a:t>] &lt; dizi[</a:t>
            </a:r>
            <a:r>
              <a:rPr lang="tr-TR" sz="1400" dirty="0" err="1">
                <a:latin typeface="Consolas" panose="020B0609020204030204" pitchFamily="49" charset="0"/>
                <a:cs typeface="Consolas" panose="020B0609020204030204" pitchFamily="49" charset="0"/>
              </a:rPr>
              <a:t>minIndex</a:t>
            </a:r>
            <a:r>
              <a:rPr lang="tr-TR" sz="1400" dirty="0">
                <a:latin typeface="Consolas" panose="020B0609020204030204" pitchFamily="49" charset="0"/>
                <a:cs typeface="Consolas" panose="020B0609020204030204" pitchFamily="49" charset="0"/>
              </a:rPr>
              <a:t>]) </a:t>
            </a:r>
            <a:r>
              <a:rPr lang="tr-TR" sz="1400" dirty="0" err="1">
                <a:latin typeface="Consolas" panose="020B0609020204030204" pitchFamily="49" charset="0"/>
                <a:cs typeface="Consolas" panose="020B0609020204030204" pitchFamily="49" charset="0"/>
              </a:rPr>
              <a:t>minIndex</a:t>
            </a:r>
            <a:r>
              <a:rPr lang="tr-TR" sz="1400" dirty="0">
                <a:latin typeface="Consolas" panose="020B0609020204030204" pitchFamily="49" charset="0"/>
                <a:cs typeface="Consolas" panose="020B0609020204030204" pitchFamily="49" charset="0"/>
              </a:rPr>
              <a:t>=j; </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 </a:t>
            </a:r>
            <a:endParaRPr lang="tr-TR" sz="1400" dirty="0">
              <a:latin typeface="Consolas" panose="020B0609020204030204" pitchFamily="49" charset="0"/>
              <a:cs typeface="Consolas" panose="020B0609020204030204" pitchFamily="49" charset="0"/>
            </a:endParaRP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yedek=dizi[i</a:t>
            </a:r>
            <a:r>
              <a:rPr lang="tr-TR" sz="1400" dirty="0">
                <a:latin typeface="Consolas" panose="020B0609020204030204" pitchFamily="49" charset="0"/>
                <a:cs typeface="Consolas" panose="020B0609020204030204" pitchFamily="49" charset="0"/>
              </a:rPr>
              <a:t>]; </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dizi[i</a:t>
            </a:r>
            <a:r>
              <a:rPr lang="tr-TR" sz="1400" dirty="0">
                <a:latin typeface="Consolas" panose="020B0609020204030204" pitchFamily="49" charset="0"/>
                <a:cs typeface="Consolas" panose="020B0609020204030204" pitchFamily="49" charset="0"/>
              </a:rPr>
              <a:t>]=dizi[</a:t>
            </a:r>
            <a:r>
              <a:rPr lang="tr-TR" sz="1400" dirty="0" err="1">
                <a:latin typeface="Consolas" panose="020B0609020204030204" pitchFamily="49" charset="0"/>
                <a:cs typeface="Consolas" panose="020B0609020204030204" pitchFamily="49" charset="0"/>
              </a:rPr>
              <a:t>minIndex</a:t>
            </a:r>
            <a:r>
              <a:rPr lang="tr-TR" sz="1400" dirty="0">
                <a:latin typeface="Consolas" panose="020B0609020204030204" pitchFamily="49" charset="0"/>
                <a:cs typeface="Consolas" panose="020B0609020204030204" pitchFamily="49" charset="0"/>
              </a:rPr>
              <a:t>]; </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dizi[</a:t>
            </a:r>
            <a:r>
              <a:rPr lang="tr-TR" sz="1400" dirty="0" err="1" smtClean="0">
                <a:latin typeface="Consolas" panose="020B0609020204030204" pitchFamily="49" charset="0"/>
                <a:cs typeface="Consolas" panose="020B0609020204030204" pitchFamily="49" charset="0"/>
              </a:rPr>
              <a:t>minIndex</a:t>
            </a:r>
            <a:r>
              <a:rPr lang="tr-TR" sz="1400" dirty="0">
                <a:latin typeface="Consolas" panose="020B0609020204030204" pitchFamily="49" charset="0"/>
                <a:cs typeface="Consolas" panose="020B0609020204030204" pitchFamily="49" charset="0"/>
              </a:rPr>
              <a:t>]=yedek; </a:t>
            </a:r>
          </a:p>
          <a:p>
            <a:pPr lvl="2">
              <a:spcBef>
                <a:spcPts val="0"/>
              </a:spcBef>
              <a:buSzPct val="100000"/>
              <a:buFont typeface="+mj-lt"/>
              <a:buAutoNum type="arabicPeriod"/>
            </a:pPr>
            <a:r>
              <a:rPr lang="tr-TR" sz="1400" dirty="0">
                <a:latin typeface="Consolas" panose="020B0609020204030204" pitchFamily="49" charset="0"/>
                <a:cs typeface="Consolas" panose="020B0609020204030204" pitchFamily="49" charset="0"/>
              </a:rPr>
              <a:t> </a:t>
            </a:r>
            <a:r>
              <a:rPr lang="tr-TR" sz="1400" dirty="0" smtClean="0">
                <a:latin typeface="Consolas" panose="020B0609020204030204" pitchFamily="49" charset="0"/>
                <a:cs typeface="Consolas" panose="020B0609020204030204" pitchFamily="49" charset="0"/>
              </a:rPr>
              <a:t> } </a:t>
            </a:r>
            <a:endParaRPr lang="tr-TR" sz="1400" dirty="0">
              <a:latin typeface="Consolas" panose="020B0609020204030204" pitchFamily="49" charset="0"/>
              <a:cs typeface="Consolas" panose="020B0609020204030204" pitchFamily="49" charset="0"/>
            </a:endParaRPr>
          </a:p>
          <a:p>
            <a:pPr lvl="2">
              <a:spcBef>
                <a:spcPts val="0"/>
              </a:spcBef>
              <a:buSzPct val="100000"/>
              <a:buFont typeface="+mj-lt"/>
              <a:buAutoNum type="arabicPeriod"/>
            </a:pPr>
            <a:r>
              <a:rPr lang="tr-TR" sz="1400" dirty="0" smtClean="0">
                <a:latin typeface="Consolas" panose="020B0609020204030204" pitchFamily="49" charset="0"/>
                <a:cs typeface="Consolas" panose="020B0609020204030204" pitchFamily="49" charset="0"/>
              </a:rPr>
              <a:t> }</a:t>
            </a:r>
            <a:endParaRPr lang="tr-TR"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830264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Radix</a:t>
            </a:r>
            <a:r>
              <a:rPr lang="tr-TR" dirty="0" smtClean="0"/>
              <a:t> </a:t>
            </a:r>
            <a:r>
              <a:rPr lang="tr-TR" dirty="0" err="1" smtClean="0"/>
              <a:t>Sort</a:t>
            </a:r>
            <a:endParaRPr lang="tr-TR" dirty="0"/>
          </a:p>
        </p:txBody>
      </p:sp>
      <p:sp>
        <p:nvSpPr>
          <p:cNvPr id="3" name="Content Placeholder 2"/>
          <p:cNvSpPr>
            <a:spLocks noGrp="1"/>
          </p:cNvSpPr>
          <p:nvPr>
            <p:ph idx="1"/>
          </p:nvPr>
        </p:nvSpPr>
        <p:spPr>
          <a:xfrm>
            <a:off x="1484310" y="1107441"/>
            <a:ext cx="10018713" cy="5577444"/>
          </a:xfrm>
        </p:spPr>
        <p:txBody>
          <a:bodyPr>
            <a:normAutofit fontScale="70000" lnSpcReduction="20000"/>
          </a:bodyPr>
          <a:lstStyle/>
          <a:p>
            <a:pPr algn="just">
              <a:lnSpc>
                <a:spcPct val="170000"/>
              </a:lnSpc>
            </a:pPr>
            <a:r>
              <a:rPr lang="tr-TR" dirty="0" err="1"/>
              <a:t>Radix</a:t>
            </a:r>
            <a:r>
              <a:rPr lang="tr-TR" dirty="0"/>
              <a:t> </a:t>
            </a:r>
            <a:r>
              <a:rPr lang="tr-TR" dirty="0" err="1"/>
              <a:t>Sort</a:t>
            </a:r>
            <a:r>
              <a:rPr lang="tr-TR" dirty="0"/>
              <a:t> dizinin terimlerini </a:t>
            </a:r>
            <a:r>
              <a:rPr lang="tr-TR" dirty="0" smtClean="0"/>
              <a:t>birbirleriyle mukayese </a:t>
            </a:r>
            <a:r>
              <a:rPr lang="tr-TR" dirty="0"/>
              <a:t>etmez. Onun yerine, sayıları basamak (hane) değerlerine göre </a:t>
            </a:r>
            <a:r>
              <a:rPr lang="tr-TR" dirty="0" smtClean="0"/>
              <a:t>gruplar.</a:t>
            </a:r>
          </a:p>
          <a:p>
            <a:pPr algn="just">
              <a:lnSpc>
                <a:spcPct val="170000"/>
              </a:lnSpc>
            </a:pPr>
            <a:r>
              <a:rPr lang="tr-TR" dirty="0" smtClean="0"/>
              <a:t>Verilen sayıları sağdan sola doğru ya da soldan sağa doğru basamak değerlerine göre ayırır. Her geçişte, aynı basamak değerini alan sayılar bir araya getirilir. Geçişler bitince, sayılar sıralanmış olur. </a:t>
            </a:r>
            <a:r>
              <a:rPr lang="pt-BR" dirty="0"/>
              <a:t>Ortalama olarak, </a:t>
            </a:r>
            <a:r>
              <a:rPr lang="tr-TR" dirty="0" smtClean="0"/>
              <a:t>zaman karmaşıklığı </a:t>
            </a:r>
            <a:r>
              <a:rPr lang="pt-BR" dirty="0" smtClean="0"/>
              <a:t>O(n</a:t>
            </a:r>
            <a:r>
              <a:rPr lang="pt-BR" dirty="0"/>
              <a:t>) </a:t>
            </a:r>
            <a:r>
              <a:rPr lang="pt-BR" dirty="0" smtClean="0"/>
              <a:t>dir</a:t>
            </a:r>
            <a:r>
              <a:rPr lang="tr-TR" dirty="0" smtClean="0"/>
              <a:t>.</a:t>
            </a:r>
          </a:p>
          <a:p>
            <a:pPr algn="just">
              <a:lnSpc>
                <a:spcPct val="170000"/>
              </a:lnSpc>
            </a:pPr>
            <a:endParaRPr lang="tr-TR" dirty="0" smtClean="0"/>
          </a:p>
          <a:p>
            <a:pPr algn="just">
              <a:lnSpc>
                <a:spcPct val="170000"/>
              </a:lnSpc>
            </a:pPr>
            <a:r>
              <a:rPr lang="tr-TR" b="1" dirty="0" smtClean="0"/>
              <a:t>Örnek: </a:t>
            </a:r>
          </a:p>
          <a:p>
            <a:pPr algn="just">
              <a:lnSpc>
                <a:spcPct val="170000"/>
              </a:lnSpc>
            </a:pPr>
            <a:r>
              <a:rPr lang="tr-TR" dirty="0" smtClean="0"/>
              <a:t>a. İlk geçişte </a:t>
            </a:r>
            <a:r>
              <a:rPr lang="tr-TR" dirty="0" smtClean="0"/>
              <a:t>sayıları23</a:t>
            </a:r>
          </a:p>
          <a:p>
            <a:pPr algn="just">
              <a:lnSpc>
                <a:spcPct val="170000"/>
              </a:lnSpc>
            </a:pPr>
            <a:r>
              <a:rPr lang="tr-TR" dirty="0" smtClean="0"/>
              <a:t> </a:t>
            </a:r>
            <a:r>
              <a:rPr lang="tr-TR" dirty="0" smtClean="0"/>
              <a:t>birler basamağına göre artan yönde sıralıyoruz. Birler hanesinde aynı değeri alan 43, 213, 23 gibi sayılar, başlangıç dizisindeki veriliş sırasıyla yazılırlar.</a:t>
            </a:r>
          </a:p>
          <a:p>
            <a:pPr algn="just">
              <a:lnSpc>
                <a:spcPct val="170000"/>
              </a:lnSpc>
            </a:pPr>
            <a:endParaRPr lang="tr-TR" dirty="0" smtClean="0"/>
          </a:p>
          <a:p>
            <a:pPr algn="just">
              <a:lnSpc>
                <a:spcPct val="170000"/>
              </a:lnSpc>
            </a:pPr>
            <a:r>
              <a:rPr lang="tr-TR" dirty="0" smtClean="0"/>
              <a:t>b</a:t>
            </a:r>
            <a:r>
              <a:rPr lang="tr-TR" dirty="0"/>
              <a:t>. İkinci geçişte, ilk geçişte elde edilen diziyi onlar basamağındaki değerlerine göre sıralıyoruz.</a:t>
            </a:r>
          </a:p>
          <a:p>
            <a:pPr algn="just">
              <a:lnSpc>
                <a:spcPct val="170000"/>
              </a:lnSpc>
            </a:pPr>
            <a:endParaRPr lang="tr-TR" dirty="0" smtClean="0"/>
          </a:p>
          <a:p>
            <a:pPr algn="just">
              <a:lnSpc>
                <a:spcPct val="170000"/>
              </a:lnSpc>
            </a:pPr>
            <a:r>
              <a:rPr lang="tr-TR" dirty="0" smtClean="0"/>
              <a:t>c</a:t>
            </a:r>
            <a:r>
              <a:rPr lang="tr-TR" dirty="0"/>
              <a:t>. Üçüncü geçişte, ikinci geçişte elde edilen diziyi yüzler basamağındaki değerlerine </a:t>
            </a:r>
            <a:r>
              <a:rPr lang="tr-TR" dirty="0" smtClean="0"/>
              <a:t>göre sıralıyoruz.</a:t>
            </a:r>
          </a:p>
          <a:p>
            <a:pPr algn="just">
              <a:lnSpc>
                <a:spcPct val="170000"/>
              </a:lnSpc>
            </a:pPr>
            <a:endParaRPr lang="tr-TR" dirty="0"/>
          </a:p>
          <a:p>
            <a:pPr algn="just">
              <a:lnSpc>
                <a:spcPct val="170000"/>
              </a:lnSpc>
            </a:pPr>
            <a:r>
              <a:rPr lang="tr-TR" dirty="0" smtClean="0"/>
              <a:t>Görüldüğü </a:t>
            </a:r>
            <a:r>
              <a:rPr lang="tr-TR" dirty="0"/>
              <a:t>gibi, en soldaki basamağa göre geçiş bitince, sayılar sıralanmış oluyor.</a:t>
            </a:r>
          </a:p>
        </p:txBody>
      </p:sp>
      <p:graphicFrame>
        <p:nvGraphicFramePr>
          <p:cNvPr id="5" name="Table 4"/>
          <p:cNvGraphicFramePr>
            <a:graphicFrameLocks noGrp="1"/>
          </p:cNvGraphicFramePr>
          <p:nvPr>
            <p:extLst/>
          </p:nvPr>
        </p:nvGraphicFramePr>
        <p:xfrm>
          <a:off x="2584813" y="2642616"/>
          <a:ext cx="5077859" cy="274320"/>
        </p:xfrm>
        <a:graphic>
          <a:graphicData uri="http://schemas.openxmlformats.org/drawingml/2006/table">
            <a:tbl>
              <a:tblPr firstRow="1" bandRow="1">
                <a:tableStyleId>{2D5ABB26-0587-4C30-8999-92F81FD0307C}</a:tableStyleId>
              </a:tblPr>
              <a:tblGrid>
                <a:gridCol w="496813"/>
                <a:gridCol w="496813"/>
                <a:gridCol w="496813"/>
                <a:gridCol w="496813"/>
                <a:gridCol w="496813"/>
                <a:gridCol w="496813"/>
                <a:gridCol w="496813"/>
                <a:gridCol w="496813"/>
                <a:gridCol w="536427"/>
                <a:gridCol w="566928"/>
              </a:tblGrid>
              <a:tr h="237744">
                <a:tc>
                  <a:txBody>
                    <a:bodyPr/>
                    <a:lstStyle/>
                    <a:p>
                      <a:r>
                        <a:rPr lang="tr-TR" sz="1200" dirty="0" smtClean="0"/>
                        <a:t>57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43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213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44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102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70</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37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111</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tr-TR"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8" name="Table 7"/>
          <p:cNvGraphicFramePr>
            <a:graphicFrameLocks noGrp="1"/>
          </p:cNvGraphicFramePr>
          <p:nvPr>
            <p:extLst/>
          </p:nvPr>
        </p:nvGraphicFramePr>
        <p:xfrm>
          <a:off x="1873683" y="4103537"/>
          <a:ext cx="5265440" cy="274320"/>
        </p:xfrm>
        <a:graphic>
          <a:graphicData uri="http://schemas.openxmlformats.org/drawingml/2006/table">
            <a:tbl>
              <a:tblPr firstRow="1" bandRow="1">
                <a:tableStyleId>{2D5ABB26-0587-4C30-8999-92F81FD0307C}</a:tableStyleId>
              </a:tblPr>
              <a:tblGrid>
                <a:gridCol w="526544"/>
                <a:gridCol w="526544"/>
                <a:gridCol w="526544"/>
                <a:gridCol w="526544"/>
                <a:gridCol w="526544"/>
                <a:gridCol w="526544"/>
                <a:gridCol w="526544"/>
                <a:gridCol w="526544"/>
                <a:gridCol w="526544"/>
                <a:gridCol w="526544"/>
              </a:tblGrid>
              <a:tr h="239123">
                <a:tc>
                  <a:txBody>
                    <a:bodyPr/>
                    <a:lstStyle/>
                    <a:p>
                      <a:r>
                        <a:rPr lang="tr-TR" sz="1200" dirty="0" smtClean="0"/>
                        <a:t>70</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111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102</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43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213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44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57</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dirty="0" smtClean="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9" name="Table 8"/>
          <p:cNvGraphicFramePr>
            <a:graphicFrameLocks noGrp="1"/>
          </p:cNvGraphicFramePr>
          <p:nvPr>
            <p:extLst/>
          </p:nvPr>
        </p:nvGraphicFramePr>
        <p:xfrm>
          <a:off x="1892917" y="4983906"/>
          <a:ext cx="5265440" cy="274320"/>
        </p:xfrm>
        <a:graphic>
          <a:graphicData uri="http://schemas.openxmlformats.org/drawingml/2006/table">
            <a:tbl>
              <a:tblPr firstRow="1" bandRow="1">
                <a:tableStyleId>{2D5ABB26-0587-4C30-8999-92F81FD0307C}</a:tableStyleId>
              </a:tblPr>
              <a:tblGrid>
                <a:gridCol w="526544"/>
                <a:gridCol w="526544"/>
                <a:gridCol w="526544"/>
                <a:gridCol w="526544"/>
                <a:gridCol w="526544"/>
                <a:gridCol w="526544"/>
                <a:gridCol w="526544"/>
                <a:gridCol w="526544"/>
                <a:gridCol w="526544"/>
                <a:gridCol w="526544"/>
              </a:tblGrid>
              <a:tr h="239123">
                <a:tc>
                  <a:txBody>
                    <a:bodyPr/>
                    <a:lstStyle/>
                    <a:p>
                      <a:r>
                        <a:rPr lang="tr-TR" sz="1200" dirty="0" smtClean="0"/>
                        <a:t>102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111</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213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23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37</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43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44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57 </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dirty="0" smtClean="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0" name="Table 9"/>
          <p:cNvGraphicFramePr>
            <a:graphicFrameLocks noGrp="1"/>
          </p:cNvGraphicFramePr>
          <p:nvPr>
            <p:extLst/>
          </p:nvPr>
        </p:nvGraphicFramePr>
        <p:xfrm>
          <a:off x="1903275" y="5899785"/>
          <a:ext cx="5265440" cy="274320"/>
        </p:xfrm>
        <a:graphic>
          <a:graphicData uri="http://schemas.openxmlformats.org/drawingml/2006/table">
            <a:tbl>
              <a:tblPr firstRow="1" bandRow="1">
                <a:tableStyleId>{2D5ABB26-0587-4C30-8999-92F81FD0307C}</a:tableStyleId>
              </a:tblPr>
              <a:tblGrid>
                <a:gridCol w="526544"/>
                <a:gridCol w="526544"/>
                <a:gridCol w="526544"/>
                <a:gridCol w="526544"/>
                <a:gridCol w="526544"/>
                <a:gridCol w="526544"/>
                <a:gridCol w="526544"/>
                <a:gridCol w="526544"/>
                <a:gridCol w="526544"/>
                <a:gridCol w="526544"/>
              </a:tblGrid>
              <a:tr h="239123">
                <a:tc>
                  <a:txBody>
                    <a:bodyPr/>
                    <a:lstStyle/>
                    <a:p>
                      <a:r>
                        <a:rPr lang="tr-TR" sz="1200" dirty="0" smtClean="0"/>
                        <a:t>23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24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37</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43</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44</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57</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70</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102</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tr-TR" sz="1200" dirty="0" smtClean="0"/>
                        <a:t>111</a:t>
                      </a:r>
                      <a:endParaRPr lang="tr-T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sz="1200" dirty="0" smtClean="0"/>
                        <a:t>213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Tree>
    <p:extLst>
      <p:ext uri="{BB962C8B-B14F-4D97-AF65-F5344CB8AC3E}">
        <p14:creationId xmlns:p14="http://schemas.microsoft.com/office/powerpoint/2010/main" xmlns="" val="3521414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9520" y="2484121"/>
            <a:ext cx="4334128" cy="955040"/>
          </a:xfrm>
        </p:spPr>
        <p:txBody>
          <a:bodyPr>
            <a:normAutofit/>
          </a:bodyPr>
          <a:lstStyle/>
          <a:p>
            <a:r>
              <a:rPr lang="tr-TR" dirty="0" err="1" smtClean="0"/>
              <a:t>Radix</a:t>
            </a:r>
            <a:r>
              <a:rPr lang="tr-TR" dirty="0" smtClean="0"/>
              <a:t> </a:t>
            </a:r>
            <a:r>
              <a:rPr lang="tr-TR" dirty="0" err="1" smtClean="0"/>
              <a:t>Sort</a:t>
            </a:r>
            <a:endParaRPr lang="tr-TR" dirty="0"/>
          </a:p>
        </p:txBody>
      </p:sp>
      <p:sp>
        <p:nvSpPr>
          <p:cNvPr id="3" name="Content Placeholder 2"/>
          <p:cNvSpPr>
            <a:spLocks noGrp="1"/>
          </p:cNvSpPr>
          <p:nvPr>
            <p:ph idx="1"/>
          </p:nvPr>
        </p:nvSpPr>
        <p:spPr>
          <a:xfrm>
            <a:off x="1795206" y="74168"/>
            <a:ext cx="7056186" cy="6783831"/>
          </a:xfrm>
        </p:spPr>
        <p:txBody>
          <a:bodyPr>
            <a:normAutofit/>
          </a:bodyPr>
          <a:lstStyle/>
          <a:p>
            <a:pPr marL="0" indent="0">
              <a:buNone/>
            </a:pPr>
            <a:r>
              <a:rPr lang="en-US" sz="1400" dirty="0" smtClean="0">
                <a:solidFill>
                  <a:srgbClr val="7F0055"/>
                </a:solidFill>
                <a:latin typeface="Consolas" panose="020B0609020204030204" pitchFamily="49" charset="0"/>
              </a:rPr>
              <a:t>public</a:t>
            </a:r>
            <a:r>
              <a:rPr lang="en-US" sz="1400" dirty="0" smtClean="0">
                <a:solidFill>
                  <a:srgbClr val="000000"/>
                </a:solidFill>
                <a:latin typeface="Consolas" panose="020B0609020204030204" pitchFamily="49" charset="0"/>
              </a:rPr>
              <a:t> </a:t>
            </a:r>
            <a:r>
              <a:rPr lang="en-US" sz="1400" dirty="0" smtClean="0">
                <a:solidFill>
                  <a:srgbClr val="7F0055"/>
                </a:solidFill>
                <a:latin typeface="Consolas" panose="020B0609020204030204" pitchFamily="49" charset="0"/>
              </a:rPr>
              <a:t>static</a:t>
            </a:r>
            <a:r>
              <a:rPr lang="en-US" sz="1400" dirty="0" smtClean="0">
                <a:solidFill>
                  <a:srgbClr val="000000"/>
                </a:solidFill>
                <a:latin typeface="Consolas" panose="020B0609020204030204" pitchFamily="49" charset="0"/>
              </a:rPr>
              <a:t> </a:t>
            </a:r>
            <a:r>
              <a:rPr lang="en-US" sz="1400" dirty="0" smtClean="0">
                <a:solidFill>
                  <a:srgbClr val="7F0055"/>
                </a:solidFill>
                <a:latin typeface="Consolas" panose="020B0609020204030204" pitchFamily="49" charset="0"/>
              </a:rPr>
              <a:t>void</a:t>
            </a:r>
            <a:r>
              <a:rPr lang="en-US" sz="1400" dirty="0" smtClean="0">
                <a:solidFill>
                  <a:srgbClr val="000000"/>
                </a:solidFill>
                <a:latin typeface="Consolas" panose="020B0609020204030204" pitchFamily="49" charset="0"/>
              </a:rPr>
              <a:t> sort(</a:t>
            </a:r>
            <a:r>
              <a:rPr lang="en-US" sz="1400" dirty="0" err="1" smtClean="0">
                <a:solidFill>
                  <a:srgbClr val="7F0055"/>
                </a:solidFill>
                <a:latin typeface="Consolas" panose="020B0609020204030204" pitchFamily="49" charset="0"/>
              </a:rPr>
              <a:t>int</a:t>
            </a:r>
            <a:r>
              <a:rPr lang="en-US" sz="1400" dirty="0" smtClean="0">
                <a:solidFill>
                  <a:srgbClr val="000000"/>
                </a:solidFill>
                <a:latin typeface="Consolas" panose="020B0609020204030204" pitchFamily="49" charset="0"/>
              </a:rPr>
              <a:t>[] </a:t>
            </a:r>
            <a:r>
              <a:rPr lang="en-US" sz="1400" dirty="0" smtClean="0">
                <a:solidFill>
                  <a:srgbClr val="6A3E3E"/>
                </a:solidFill>
                <a:latin typeface="Consolas" panose="020B0609020204030204" pitchFamily="49" charset="0"/>
              </a:rPr>
              <a:t>a</a:t>
            </a:r>
            <a:r>
              <a:rPr lang="en-US" sz="1400" dirty="0" smtClean="0">
                <a:solidFill>
                  <a:srgbClr val="000000"/>
                </a:solidFill>
                <a:latin typeface="Consolas" panose="020B0609020204030204" pitchFamily="49" charset="0"/>
              </a:rPr>
              <a:t>) {</a:t>
            </a:r>
          </a:p>
          <a:p>
            <a:pPr marL="0" indent="0">
              <a:buNone/>
            </a:pPr>
            <a:endParaRPr lang="tr-TR" sz="1400" dirty="0" smtClean="0">
              <a:latin typeface="Consolas" panose="020B0609020204030204" pitchFamily="49" charset="0"/>
            </a:endParaRPr>
          </a:p>
          <a:p>
            <a:pPr marL="0" indent="0">
              <a:buNone/>
            </a:pPr>
            <a:r>
              <a:rPr lang="tr-TR" sz="1400" dirty="0" smtClean="0">
                <a:solidFill>
                  <a:srgbClr val="7F0055"/>
                </a:solidFill>
                <a:latin typeface="Consolas" panose="020B0609020204030204" pitchFamily="49" charset="0"/>
              </a:rPr>
              <a:t>	</a:t>
            </a:r>
            <a:r>
              <a:rPr lang="pt-BR" sz="1400" dirty="0" smtClean="0">
                <a:solidFill>
                  <a:srgbClr val="7F0055"/>
                </a:solidFill>
                <a:latin typeface="Consolas" panose="020B0609020204030204" pitchFamily="49" charset="0"/>
              </a:rPr>
              <a:t>int</a:t>
            </a:r>
            <a:r>
              <a:rPr lang="pt-BR" sz="1400" dirty="0" smtClean="0">
                <a:solidFill>
                  <a:srgbClr val="000000"/>
                </a:solidFill>
                <a:latin typeface="Consolas" panose="020B0609020204030204" pitchFamily="49" charset="0"/>
              </a:rPr>
              <a:t> </a:t>
            </a:r>
            <a:r>
              <a:rPr lang="pt-BR" sz="1400" dirty="0" smtClean="0">
                <a:solidFill>
                  <a:srgbClr val="6A3E3E"/>
                </a:solidFill>
                <a:latin typeface="Consolas" panose="020B0609020204030204" pitchFamily="49" charset="0"/>
              </a:rPr>
              <a:t>i</a:t>
            </a:r>
            <a:r>
              <a:rPr lang="pt-BR" sz="1400" dirty="0" smtClean="0">
                <a:solidFill>
                  <a:srgbClr val="000000"/>
                </a:solidFill>
                <a:latin typeface="Consolas" panose="020B0609020204030204" pitchFamily="49" charset="0"/>
              </a:rPr>
              <a:t>, </a:t>
            </a:r>
            <a:r>
              <a:rPr lang="pt-BR" sz="1400" dirty="0" smtClean="0">
                <a:solidFill>
                  <a:srgbClr val="6A3E3E"/>
                </a:solidFill>
                <a:latin typeface="Consolas" panose="020B0609020204030204" pitchFamily="49" charset="0"/>
              </a:rPr>
              <a:t>m</a:t>
            </a:r>
            <a:r>
              <a:rPr lang="pt-BR" sz="1400" dirty="0" smtClean="0">
                <a:solidFill>
                  <a:srgbClr val="000000"/>
                </a:solidFill>
                <a:latin typeface="Consolas" panose="020B0609020204030204" pitchFamily="49" charset="0"/>
              </a:rPr>
              <a:t> = </a:t>
            </a:r>
            <a:r>
              <a:rPr lang="pt-BR" sz="1400" dirty="0" smtClean="0">
                <a:solidFill>
                  <a:srgbClr val="6A3E3E"/>
                </a:solidFill>
                <a:latin typeface="Consolas" panose="020B0609020204030204" pitchFamily="49" charset="0"/>
              </a:rPr>
              <a:t>a</a:t>
            </a:r>
            <a:r>
              <a:rPr lang="pt-BR" sz="1400" dirty="0" smtClean="0">
                <a:solidFill>
                  <a:srgbClr val="000000"/>
                </a:solidFill>
                <a:latin typeface="Consolas" panose="020B0609020204030204" pitchFamily="49" charset="0"/>
              </a:rPr>
              <a:t>[0], </a:t>
            </a:r>
            <a:r>
              <a:rPr lang="pt-BR" sz="1400" dirty="0" smtClean="0">
                <a:solidFill>
                  <a:srgbClr val="6A3E3E"/>
                </a:solidFill>
                <a:latin typeface="Consolas" panose="020B0609020204030204" pitchFamily="49" charset="0"/>
              </a:rPr>
              <a:t>exp</a:t>
            </a:r>
            <a:r>
              <a:rPr lang="pt-BR" sz="1400" dirty="0" smtClean="0">
                <a:solidFill>
                  <a:srgbClr val="000000"/>
                </a:solidFill>
                <a:latin typeface="Consolas" panose="020B0609020204030204" pitchFamily="49" charset="0"/>
              </a:rPr>
              <a:t> = 1;</a:t>
            </a:r>
          </a:p>
          <a:p>
            <a:pPr marL="0" indent="0">
              <a:buNone/>
            </a:pPr>
            <a:r>
              <a:rPr lang="tr-TR" sz="1400" dirty="0" smtClean="0">
                <a:solidFill>
                  <a:srgbClr val="7F0055"/>
                </a:solidFill>
                <a:latin typeface="Consolas" panose="020B0609020204030204" pitchFamily="49" charset="0"/>
              </a:rPr>
              <a:t>	</a:t>
            </a:r>
            <a:r>
              <a:rPr lang="tr-TR" sz="1400" dirty="0" err="1" smtClean="0">
                <a:solidFill>
                  <a:srgbClr val="7F0055"/>
                </a:solidFill>
                <a:latin typeface="Consolas" panose="020B0609020204030204" pitchFamily="49" charset="0"/>
              </a:rPr>
              <a:t>int</a:t>
            </a:r>
            <a:r>
              <a:rPr lang="tr-TR" sz="1400" dirty="0" smtClean="0">
                <a:solidFill>
                  <a:srgbClr val="000000"/>
                </a:solidFill>
                <a:latin typeface="Consolas" panose="020B0609020204030204" pitchFamily="49" charset="0"/>
              </a:rPr>
              <a:t>[] </a:t>
            </a:r>
            <a:r>
              <a:rPr lang="tr-TR" sz="1400" dirty="0" smtClean="0">
                <a:solidFill>
                  <a:srgbClr val="6A3E3E"/>
                </a:solidFill>
                <a:latin typeface="Consolas" panose="020B0609020204030204" pitchFamily="49" charset="0"/>
              </a:rPr>
              <a:t>b</a:t>
            </a:r>
            <a:r>
              <a:rPr lang="tr-TR" sz="1400" dirty="0" smtClean="0">
                <a:solidFill>
                  <a:srgbClr val="000000"/>
                </a:solidFill>
                <a:latin typeface="Consolas" panose="020B0609020204030204" pitchFamily="49" charset="0"/>
              </a:rPr>
              <a:t> = </a:t>
            </a:r>
            <a:r>
              <a:rPr lang="tr-TR" sz="1400" dirty="0" err="1" smtClean="0">
                <a:solidFill>
                  <a:srgbClr val="7F0055"/>
                </a:solidFill>
                <a:latin typeface="Consolas" panose="020B0609020204030204" pitchFamily="49" charset="0"/>
              </a:rPr>
              <a:t>new</a:t>
            </a:r>
            <a:r>
              <a:rPr lang="tr-TR" sz="1400" dirty="0" smtClean="0">
                <a:solidFill>
                  <a:srgbClr val="000000"/>
                </a:solidFill>
                <a:latin typeface="Consolas" panose="020B0609020204030204" pitchFamily="49" charset="0"/>
              </a:rPr>
              <a:t> </a:t>
            </a:r>
            <a:r>
              <a:rPr lang="tr-TR" sz="1400" dirty="0" err="1" smtClean="0">
                <a:solidFill>
                  <a:srgbClr val="7F0055"/>
                </a:solidFill>
                <a:latin typeface="Consolas" panose="020B0609020204030204" pitchFamily="49" charset="0"/>
              </a:rPr>
              <a:t>int</a:t>
            </a:r>
            <a:r>
              <a:rPr lang="tr-TR" sz="1400" dirty="0" smtClean="0">
                <a:solidFill>
                  <a:srgbClr val="000000"/>
                </a:solidFill>
                <a:latin typeface="Consolas" panose="020B0609020204030204" pitchFamily="49" charset="0"/>
              </a:rPr>
              <a:t>[10];</a:t>
            </a:r>
          </a:p>
          <a:p>
            <a:pPr marL="0" indent="0">
              <a:buNone/>
            </a:pPr>
            <a:r>
              <a:rPr lang="tr-TR" sz="1400" dirty="0" smtClean="0">
                <a:solidFill>
                  <a:srgbClr val="7F0055"/>
                </a:solidFill>
                <a:latin typeface="Consolas" panose="020B0609020204030204" pitchFamily="49" charset="0"/>
              </a:rPr>
              <a:t>	</a:t>
            </a:r>
            <a:r>
              <a:rPr lang="nn-NO" sz="1400" dirty="0" smtClean="0">
                <a:solidFill>
                  <a:srgbClr val="7F0055"/>
                </a:solidFill>
                <a:latin typeface="Consolas" panose="020B0609020204030204" pitchFamily="49" charset="0"/>
              </a:rPr>
              <a:t>for</a:t>
            </a:r>
            <a:r>
              <a:rPr lang="nn-NO" sz="1400" dirty="0" smtClean="0">
                <a:solidFill>
                  <a:srgbClr val="000000"/>
                </a:solidFill>
                <a:latin typeface="Consolas" panose="020B0609020204030204" pitchFamily="49" charset="0"/>
              </a:rPr>
              <a:t>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 1;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&lt; </a:t>
            </a:r>
            <a:r>
              <a:rPr lang="nn-NO" sz="1400" dirty="0" smtClean="0">
                <a:solidFill>
                  <a:srgbClr val="6A3E3E"/>
                </a:solidFill>
                <a:latin typeface="Consolas" panose="020B0609020204030204" pitchFamily="49" charset="0"/>
              </a:rPr>
              <a:t>a</a:t>
            </a:r>
            <a:r>
              <a:rPr lang="nn-NO" sz="1400" dirty="0" smtClean="0">
                <a:solidFill>
                  <a:srgbClr val="000000"/>
                </a:solidFill>
                <a:latin typeface="Consolas" panose="020B0609020204030204" pitchFamily="49" charset="0"/>
              </a:rPr>
              <a:t>.</a:t>
            </a:r>
            <a:r>
              <a:rPr lang="nn-NO" sz="1400" dirty="0" smtClean="0">
                <a:solidFill>
                  <a:srgbClr val="0000C0"/>
                </a:solidFill>
                <a:highlight>
                  <a:srgbClr val="D4D4D4"/>
                </a:highlight>
                <a:latin typeface="Consolas" panose="020B0609020204030204" pitchFamily="49" charset="0"/>
              </a:rPr>
              <a:t>length</a:t>
            </a:r>
            <a:r>
              <a:rPr lang="nn-NO" sz="1400" dirty="0" smtClean="0">
                <a:solidFill>
                  <a:srgbClr val="000000"/>
                </a:solidFill>
                <a:highlight>
                  <a:srgbClr val="D4D4D4"/>
                </a:highlight>
                <a:latin typeface="Consolas" panose="020B0609020204030204" pitchFamily="49" charset="0"/>
              </a:rPr>
              <a:t>; </a:t>
            </a:r>
            <a:r>
              <a:rPr lang="nn-NO" sz="1400" dirty="0" smtClean="0">
                <a:solidFill>
                  <a:srgbClr val="6A3E3E"/>
                </a:solidFill>
                <a:highlight>
                  <a:srgbClr val="D4D4D4"/>
                </a:highlight>
                <a:latin typeface="Consolas" panose="020B0609020204030204" pitchFamily="49" charset="0"/>
              </a:rPr>
              <a:t>i</a:t>
            </a:r>
            <a:r>
              <a:rPr lang="nn-NO" sz="1400" dirty="0" smtClean="0">
                <a:solidFill>
                  <a:srgbClr val="000000"/>
                </a:solidFill>
                <a:highlight>
                  <a:srgbClr val="D4D4D4"/>
                </a:highlight>
                <a:latin typeface="Consolas" panose="020B0609020204030204" pitchFamily="49" charset="0"/>
              </a:rPr>
              <a:t>++)</a:t>
            </a:r>
          </a:p>
          <a:p>
            <a:pPr marL="0" indent="0">
              <a:buNone/>
            </a:pPr>
            <a:r>
              <a:rPr lang="tr-TR" sz="1400" dirty="0" smtClean="0">
                <a:solidFill>
                  <a:srgbClr val="7F0055"/>
                </a:solidFill>
                <a:latin typeface="Consolas" panose="020B0609020204030204" pitchFamily="49" charset="0"/>
              </a:rPr>
              <a:t>		</a:t>
            </a:r>
            <a:r>
              <a:rPr lang="tr-TR" sz="1400" dirty="0" err="1" smtClean="0">
                <a:solidFill>
                  <a:srgbClr val="7F0055"/>
                </a:solidFill>
                <a:latin typeface="Consolas" panose="020B0609020204030204" pitchFamily="49" charset="0"/>
              </a:rPr>
              <a:t>if</a:t>
            </a:r>
            <a:r>
              <a:rPr lang="tr-TR" sz="1400" dirty="0" smtClean="0">
                <a:solidFill>
                  <a:srgbClr val="000000"/>
                </a:solidFill>
                <a:latin typeface="Consolas" panose="020B0609020204030204" pitchFamily="49" charset="0"/>
              </a:rPr>
              <a:t> (</a:t>
            </a:r>
            <a:r>
              <a:rPr lang="tr-TR" sz="1400" dirty="0" smtClean="0">
                <a:solidFill>
                  <a:srgbClr val="6A3E3E"/>
                </a:solidFill>
                <a:latin typeface="Consolas" panose="020B0609020204030204" pitchFamily="49" charset="0"/>
              </a:rPr>
              <a:t>a</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 &gt; </a:t>
            </a:r>
            <a:r>
              <a:rPr lang="tr-TR" sz="1400" dirty="0" smtClean="0">
                <a:solidFill>
                  <a:srgbClr val="6A3E3E"/>
                </a:solidFill>
                <a:latin typeface="Consolas" panose="020B0609020204030204" pitchFamily="49" charset="0"/>
              </a:rPr>
              <a:t>m</a:t>
            </a:r>
            <a:r>
              <a:rPr lang="tr-TR" sz="1400" dirty="0" smtClean="0">
                <a:solidFill>
                  <a:srgbClr val="000000"/>
                </a:solidFill>
                <a:latin typeface="Consolas" panose="020B0609020204030204" pitchFamily="49" charset="0"/>
              </a:rPr>
              <a:t>)</a:t>
            </a:r>
          </a:p>
          <a:p>
            <a:pPr marL="0" indent="0">
              <a:buNone/>
            </a:pPr>
            <a:r>
              <a:rPr lang="tr-TR" sz="1400" dirty="0" smtClean="0">
                <a:solidFill>
                  <a:srgbClr val="6A3E3E"/>
                </a:solidFill>
                <a:latin typeface="Consolas" panose="020B0609020204030204" pitchFamily="49" charset="0"/>
              </a:rPr>
              <a:t>			m</a:t>
            </a:r>
            <a:r>
              <a:rPr lang="tr-TR" sz="1400" dirty="0" smtClean="0">
                <a:solidFill>
                  <a:srgbClr val="000000"/>
                </a:solidFill>
                <a:latin typeface="Consolas" panose="020B0609020204030204" pitchFamily="49" charset="0"/>
              </a:rPr>
              <a:t> = </a:t>
            </a:r>
            <a:r>
              <a:rPr lang="tr-TR" sz="1400" dirty="0" smtClean="0">
                <a:solidFill>
                  <a:srgbClr val="6A3E3E"/>
                </a:solidFill>
                <a:latin typeface="Consolas" panose="020B0609020204030204" pitchFamily="49" charset="0"/>
              </a:rPr>
              <a:t>a</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a:t>
            </a:r>
          </a:p>
          <a:p>
            <a:pPr marL="0" indent="0">
              <a:buNone/>
            </a:pPr>
            <a:r>
              <a:rPr lang="tr-TR" sz="1400" dirty="0" smtClean="0">
                <a:solidFill>
                  <a:srgbClr val="7F0055"/>
                </a:solidFill>
                <a:latin typeface="Consolas" panose="020B0609020204030204" pitchFamily="49" charset="0"/>
              </a:rPr>
              <a:t>		</a:t>
            </a:r>
            <a:r>
              <a:rPr lang="tr-TR" sz="1400" dirty="0" err="1" smtClean="0">
                <a:solidFill>
                  <a:srgbClr val="7F0055"/>
                </a:solidFill>
                <a:latin typeface="Consolas" panose="020B0609020204030204" pitchFamily="49" charset="0"/>
              </a:rPr>
              <a:t>while</a:t>
            </a:r>
            <a:r>
              <a:rPr lang="tr-TR" sz="1400" dirty="0" smtClean="0">
                <a:solidFill>
                  <a:srgbClr val="000000"/>
                </a:solidFill>
                <a:latin typeface="Consolas" panose="020B0609020204030204" pitchFamily="49" charset="0"/>
              </a:rPr>
              <a:t> (</a:t>
            </a:r>
            <a:r>
              <a:rPr lang="tr-TR" sz="1400" dirty="0" smtClean="0">
                <a:solidFill>
                  <a:srgbClr val="6A3E3E"/>
                </a:solidFill>
                <a:latin typeface="Consolas" panose="020B0609020204030204" pitchFamily="49" charset="0"/>
              </a:rPr>
              <a:t>m</a:t>
            </a:r>
            <a:r>
              <a:rPr lang="tr-TR" sz="1400" dirty="0" smtClean="0">
                <a:solidFill>
                  <a:srgbClr val="000000"/>
                </a:solidFill>
                <a:latin typeface="Consolas" panose="020B0609020204030204" pitchFamily="49" charset="0"/>
              </a:rPr>
              <a:t> / </a:t>
            </a:r>
            <a:r>
              <a:rPr lang="tr-TR" sz="1400" dirty="0" err="1" smtClean="0">
                <a:solidFill>
                  <a:srgbClr val="6A3E3E"/>
                </a:solidFill>
                <a:latin typeface="Consolas" panose="020B0609020204030204" pitchFamily="49" charset="0"/>
              </a:rPr>
              <a:t>exp</a:t>
            </a:r>
            <a:r>
              <a:rPr lang="tr-TR" sz="1400" dirty="0" smtClean="0">
                <a:solidFill>
                  <a:srgbClr val="000000"/>
                </a:solidFill>
                <a:latin typeface="Consolas" panose="020B0609020204030204" pitchFamily="49" charset="0"/>
              </a:rPr>
              <a:t> &gt; 0) {</a:t>
            </a:r>
          </a:p>
          <a:p>
            <a:pPr marL="0" indent="0">
              <a:buNone/>
            </a:pPr>
            <a:r>
              <a:rPr lang="tr-TR" sz="1400" dirty="0" smtClean="0">
                <a:solidFill>
                  <a:srgbClr val="7F0055"/>
                </a:solidFill>
                <a:latin typeface="Consolas" panose="020B0609020204030204" pitchFamily="49" charset="0"/>
              </a:rPr>
              <a:t>			</a:t>
            </a:r>
            <a:r>
              <a:rPr lang="tr-TR" sz="1400" dirty="0" err="1" smtClean="0">
                <a:solidFill>
                  <a:srgbClr val="7F0055"/>
                </a:solidFill>
                <a:latin typeface="Consolas" panose="020B0609020204030204" pitchFamily="49" charset="0"/>
              </a:rPr>
              <a:t>int</a:t>
            </a:r>
            <a:r>
              <a:rPr lang="tr-TR" sz="1400" dirty="0" smtClean="0">
                <a:solidFill>
                  <a:srgbClr val="000000"/>
                </a:solidFill>
                <a:latin typeface="Consolas" panose="020B0609020204030204" pitchFamily="49" charset="0"/>
              </a:rPr>
              <a:t>[] </a:t>
            </a:r>
            <a:r>
              <a:rPr lang="tr-TR" sz="1400" dirty="0" err="1" smtClean="0">
                <a:solidFill>
                  <a:srgbClr val="6A3E3E"/>
                </a:solidFill>
                <a:latin typeface="Consolas" panose="020B0609020204030204" pitchFamily="49" charset="0"/>
              </a:rPr>
              <a:t>bucket</a:t>
            </a:r>
            <a:r>
              <a:rPr lang="tr-TR" sz="1400" dirty="0" smtClean="0">
                <a:solidFill>
                  <a:srgbClr val="000000"/>
                </a:solidFill>
                <a:latin typeface="Consolas" panose="020B0609020204030204" pitchFamily="49" charset="0"/>
              </a:rPr>
              <a:t> = </a:t>
            </a:r>
            <a:r>
              <a:rPr lang="tr-TR" sz="1400" dirty="0" err="1" smtClean="0">
                <a:solidFill>
                  <a:srgbClr val="7F0055"/>
                </a:solidFill>
                <a:latin typeface="Consolas" panose="020B0609020204030204" pitchFamily="49" charset="0"/>
              </a:rPr>
              <a:t>new</a:t>
            </a:r>
            <a:r>
              <a:rPr lang="tr-TR" sz="1400" dirty="0" smtClean="0">
                <a:solidFill>
                  <a:srgbClr val="000000"/>
                </a:solidFill>
                <a:latin typeface="Consolas" panose="020B0609020204030204" pitchFamily="49" charset="0"/>
              </a:rPr>
              <a:t> </a:t>
            </a:r>
            <a:r>
              <a:rPr lang="tr-TR" sz="1400" dirty="0" err="1" smtClean="0">
                <a:solidFill>
                  <a:srgbClr val="7F0055"/>
                </a:solidFill>
                <a:latin typeface="Consolas" panose="020B0609020204030204" pitchFamily="49" charset="0"/>
              </a:rPr>
              <a:t>int</a:t>
            </a:r>
            <a:r>
              <a:rPr lang="tr-TR" sz="1400" dirty="0" smtClean="0">
                <a:solidFill>
                  <a:srgbClr val="000000"/>
                </a:solidFill>
                <a:latin typeface="Consolas" panose="020B0609020204030204" pitchFamily="49" charset="0"/>
              </a:rPr>
              <a:t>[10];</a:t>
            </a:r>
            <a:endParaRPr lang="tr-TR" sz="1400" dirty="0" smtClean="0">
              <a:latin typeface="Consolas" panose="020B0609020204030204" pitchFamily="49" charset="0"/>
            </a:endParaRPr>
          </a:p>
          <a:p>
            <a:pPr marL="0" indent="0">
              <a:buNone/>
            </a:pPr>
            <a:r>
              <a:rPr lang="tr-TR" sz="1400" dirty="0" smtClean="0">
                <a:solidFill>
                  <a:srgbClr val="7F0055"/>
                </a:solidFill>
                <a:latin typeface="Consolas" panose="020B0609020204030204" pitchFamily="49" charset="0"/>
              </a:rPr>
              <a:t>			</a:t>
            </a:r>
            <a:r>
              <a:rPr lang="nn-NO" sz="1400" dirty="0" smtClean="0">
                <a:solidFill>
                  <a:srgbClr val="7F0055"/>
                </a:solidFill>
                <a:latin typeface="Consolas" panose="020B0609020204030204" pitchFamily="49" charset="0"/>
              </a:rPr>
              <a:t>for</a:t>
            </a:r>
            <a:r>
              <a:rPr lang="nn-NO" sz="1400" dirty="0" smtClean="0">
                <a:solidFill>
                  <a:srgbClr val="000000"/>
                </a:solidFill>
                <a:latin typeface="Consolas" panose="020B0609020204030204" pitchFamily="49" charset="0"/>
              </a:rPr>
              <a:t>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 0;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&lt; </a:t>
            </a:r>
            <a:r>
              <a:rPr lang="nn-NO" sz="1400" dirty="0" smtClean="0">
                <a:solidFill>
                  <a:srgbClr val="6A3E3E"/>
                </a:solidFill>
                <a:latin typeface="Consolas" panose="020B0609020204030204" pitchFamily="49" charset="0"/>
              </a:rPr>
              <a:t>a</a:t>
            </a:r>
            <a:r>
              <a:rPr lang="nn-NO" sz="1400" dirty="0" smtClean="0">
                <a:solidFill>
                  <a:srgbClr val="000000"/>
                </a:solidFill>
                <a:latin typeface="Consolas" panose="020B0609020204030204" pitchFamily="49" charset="0"/>
              </a:rPr>
              <a:t>.</a:t>
            </a:r>
            <a:r>
              <a:rPr lang="nn-NO" sz="1400" dirty="0" smtClean="0">
                <a:solidFill>
                  <a:srgbClr val="0000C0"/>
                </a:solidFill>
                <a:highlight>
                  <a:srgbClr val="D4D4D4"/>
                </a:highlight>
                <a:latin typeface="Consolas" panose="020B0609020204030204" pitchFamily="49" charset="0"/>
              </a:rPr>
              <a:t>length</a:t>
            </a:r>
            <a:r>
              <a:rPr lang="nn-NO" sz="1400" dirty="0" smtClean="0">
                <a:solidFill>
                  <a:srgbClr val="000000"/>
                </a:solidFill>
                <a:highlight>
                  <a:srgbClr val="D4D4D4"/>
                </a:highlight>
                <a:latin typeface="Consolas" panose="020B0609020204030204" pitchFamily="49" charset="0"/>
              </a:rPr>
              <a:t>; </a:t>
            </a:r>
            <a:r>
              <a:rPr lang="nn-NO" sz="1400" dirty="0" smtClean="0">
                <a:solidFill>
                  <a:srgbClr val="6A3E3E"/>
                </a:solidFill>
                <a:highlight>
                  <a:srgbClr val="D4D4D4"/>
                </a:highlight>
                <a:latin typeface="Consolas" panose="020B0609020204030204" pitchFamily="49" charset="0"/>
              </a:rPr>
              <a:t>i</a:t>
            </a:r>
            <a:r>
              <a:rPr lang="nn-NO" sz="1400" dirty="0" smtClean="0">
                <a:solidFill>
                  <a:srgbClr val="000000"/>
                </a:solidFill>
                <a:highlight>
                  <a:srgbClr val="D4D4D4"/>
                </a:highlight>
                <a:latin typeface="Consolas" panose="020B0609020204030204" pitchFamily="49" charset="0"/>
              </a:rPr>
              <a:t>++)</a:t>
            </a:r>
          </a:p>
          <a:p>
            <a:pPr marL="0" indent="0">
              <a:buNone/>
            </a:pPr>
            <a:r>
              <a:rPr lang="tr-TR" sz="1400" dirty="0" smtClean="0">
                <a:solidFill>
                  <a:srgbClr val="6A3E3E"/>
                </a:solidFill>
                <a:latin typeface="Consolas" panose="020B0609020204030204" pitchFamily="49" charset="0"/>
              </a:rPr>
              <a:t>			</a:t>
            </a:r>
            <a:r>
              <a:rPr lang="tr-TR" sz="1400" dirty="0" err="1" smtClean="0">
                <a:solidFill>
                  <a:srgbClr val="6A3E3E"/>
                </a:solidFill>
                <a:latin typeface="Consolas" panose="020B0609020204030204" pitchFamily="49" charset="0"/>
              </a:rPr>
              <a:t>bucket</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a</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 / </a:t>
            </a:r>
            <a:r>
              <a:rPr lang="tr-TR" sz="1400" dirty="0" err="1" smtClean="0">
                <a:solidFill>
                  <a:srgbClr val="6A3E3E"/>
                </a:solidFill>
                <a:latin typeface="Consolas" panose="020B0609020204030204" pitchFamily="49" charset="0"/>
              </a:rPr>
              <a:t>exp</a:t>
            </a:r>
            <a:r>
              <a:rPr lang="tr-TR" sz="1400" dirty="0" smtClean="0">
                <a:solidFill>
                  <a:srgbClr val="000000"/>
                </a:solidFill>
                <a:latin typeface="Consolas" panose="020B0609020204030204" pitchFamily="49" charset="0"/>
              </a:rPr>
              <a:t>) % 10]++;</a:t>
            </a:r>
            <a:endParaRPr lang="tr-TR" sz="1400" dirty="0" smtClean="0">
              <a:latin typeface="Consolas" panose="020B0609020204030204" pitchFamily="49" charset="0"/>
            </a:endParaRPr>
          </a:p>
          <a:p>
            <a:pPr marL="0" indent="0">
              <a:buNone/>
            </a:pPr>
            <a:r>
              <a:rPr lang="tr-TR" sz="1400" dirty="0" smtClean="0">
                <a:solidFill>
                  <a:srgbClr val="7F0055"/>
                </a:solidFill>
                <a:latin typeface="Consolas" panose="020B0609020204030204" pitchFamily="49" charset="0"/>
              </a:rPr>
              <a:t>			</a:t>
            </a:r>
            <a:r>
              <a:rPr lang="nn-NO" sz="1400" dirty="0" smtClean="0">
                <a:solidFill>
                  <a:srgbClr val="7F0055"/>
                </a:solidFill>
                <a:latin typeface="Consolas" panose="020B0609020204030204" pitchFamily="49" charset="0"/>
              </a:rPr>
              <a:t>for</a:t>
            </a:r>
            <a:r>
              <a:rPr lang="nn-NO" sz="1400" dirty="0" smtClean="0">
                <a:solidFill>
                  <a:srgbClr val="000000"/>
                </a:solidFill>
                <a:latin typeface="Consolas" panose="020B0609020204030204" pitchFamily="49" charset="0"/>
              </a:rPr>
              <a:t>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 1;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&lt; 10;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a:t>
            </a:r>
          </a:p>
          <a:p>
            <a:pPr marL="0" indent="0">
              <a:buNone/>
            </a:pPr>
            <a:r>
              <a:rPr lang="tr-TR" sz="1400" dirty="0" smtClean="0">
                <a:solidFill>
                  <a:srgbClr val="6A3E3E"/>
                </a:solidFill>
                <a:latin typeface="Consolas" panose="020B0609020204030204" pitchFamily="49" charset="0"/>
              </a:rPr>
              <a:t>			</a:t>
            </a:r>
            <a:r>
              <a:rPr lang="tr-TR" sz="1400" dirty="0" err="1" smtClean="0">
                <a:solidFill>
                  <a:srgbClr val="6A3E3E"/>
                </a:solidFill>
                <a:latin typeface="Consolas" panose="020B0609020204030204" pitchFamily="49" charset="0"/>
              </a:rPr>
              <a:t>bucket</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 += </a:t>
            </a:r>
            <a:r>
              <a:rPr lang="tr-TR" sz="1400" dirty="0" err="1" smtClean="0">
                <a:solidFill>
                  <a:srgbClr val="6A3E3E"/>
                </a:solidFill>
                <a:latin typeface="Consolas" panose="020B0609020204030204" pitchFamily="49" charset="0"/>
              </a:rPr>
              <a:t>bucket</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 - 1];</a:t>
            </a:r>
            <a:endParaRPr lang="tr-TR" sz="1400" dirty="0" smtClean="0">
              <a:latin typeface="Consolas" panose="020B0609020204030204" pitchFamily="49" charset="0"/>
            </a:endParaRPr>
          </a:p>
          <a:p>
            <a:pPr marL="0" indent="0">
              <a:buNone/>
            </a:pPr>
            <a:r>
              <a:rPr lang="tr-TR" sz="1400" dirty="0" smtClean="0">
                <a:solidFill>
                  <a:srgbClr val="7F0055"/>
                </a:solidFill>
                <a:latin typeface="Consolas" panose="020B0609020204030204" pitchFamily="49" charset="0"/>
              </a:rPr>
              <a:t>			</a:t>
            </a:r>
            <a:r>
              <a:rPr lang="nn-NO" sz="1400" dirty="0" smtClean="0">
                <a:solidFill>
                  <a:srgbClr val="7F0055"/>
                </a:solidFill>
                <a:latin typeface="Consolas" panose="020B0609020204030204" pitchFamily="49" charset="0"/>
              </a:rPr>
              <a:t>for</a:t>
            </a:r>
            <a:r>
              <a:rPr lang="nn-NO" sz="1400" dirty="0" smtClean="0">
                <a:solidFill>
                  <a:srgbClr val="000000"/>
                </a:solidFill>
                <a:latin typeface="Consolas" panose="020B0609020204030204" pitchFamily="49" charset="0"/>
              </a:rPr>
              <a:t>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 </a:t>
            </a:r>
            <a:r>
              <a:rPr lang="nn-NO" sz="1400" dirty="0" smtClean="0">
                <a:solidFill>
                  <a:srgbClr val="6A3E3E"/>
                </a:solidFill>
                <a:latin typeface="Consolas" panose="020B0609020204030204" pitchFamily="49" charset="0"/>
              </a:rPr>
              <a:t>a</a:t>
            </a:r>
            <a:r>
              <a:rPr lang="nn-NO" sz="1400" dirty="0" smtClean="0">
                <a:solidFill>
                  <a:srgbClr val="000000"/>
                </a:solidFill>
                <a:latin typeface="Consolas" panose="020B0609020204030204" pitchFamily="49" charset="0"/>
              </a:rPr>
              <a:t>.</a:t>
            </a:r>
            <a:r>
              <a:rPr lang="nn-NO" sz="1400" dirty="0" smtClean="0">
                <a:solidFill>
                  <a:srgbClr val="0000C0"/>
                </a:solidFill>
                <a:highlight>
                  <a:srgbClr val="D4D4D4"/>
                </a:highlight>
                <a:latin typeface="Consolas" panose="020B0609020204030204" pitchFamily="49" charset="0"/>
              </a:rPr>
              <a:t>length</a:t>
            </a:r>
            <a:r>
              <a:rPr lang="nn-NO" sz="1400" dirty="0" smtClean="0">
                <a:solidFill>
                  <a:srgbClr val="000000"/>
                </a:solidFill>
                <a:highlight>
                  <a:srgbClr val="D4D4D4"/>
                </a:highlight>
                <a:latin typeface="Consolas" panose="020B0609020204030204" pitchFamily="49" charset="0"/>
              </a:rPr>
              <a:t> - 1; </a:t>
            </a:r>
            <a:r>
              <a:rPr lang="nn-NO" sz="1400" dirty="0" smtClean="0">
                <a:solidFill>
                  <a:srgbClr val="6A3E3E"/>
                </a:solidFill>
                <a:highlight>
                  <a:srgbClr val="D4D4D4"/>
                </a:highlight>
                <a:latin typeface="Consolas" panose="020B0609020204030204" pitchFamily="49" charset="0"/>
              </a:rPr>
              <a:t>i</a:t>
            </a:r>
            <a:r>
              <a:rPr lang="nn-NO" sz="1400" dirty="0" smtClean="0">
                <a:solidFill>
                  <a:srgbClr val="000000"/>
                </a:solidFill>
                <a:highlight>
                  <a:srgbClr val="D4D4D4"/>
                </a:highlight>
                <a:latin typeface="Consolas" panose="020B0609020204030204" pitchFamily="49" charset="0"/>
              </a:rPr>
              <a:t> &gt;= 0; </a:t>
            </a:r>
            <a:r>
              <a:rPr lang="nn-NO" sz="1400" dirty="0" smtClean="0">
                <a:solidFill>
                  <a:srgbClr val="6A3E3E"/>
                </a:solidFill>
                <a:highlight>
                  <a:srgbClr val="D4D4D4"/>
                </a:highlight>
                <a:latin typeface="Consolas" panose="020B0609020204030204" pitchFamily="49" charset="0"/>
              </a:rPr>
              <a:t>i</a:t>
            </a:r>
            <a:r>
              <a:rPr lang="nn-NO" sz="1400" dirty="0" smtClean="0">
                <a:solidFill>
                  <a:srgbClr val="000000"/>
                </a:solidFill>
                <a:highlight>
                  <a:srgbClr val="D4D4D4"/>
                </a:highlight>
                <a:latin typeface="Consolas" panose="020B0609020204030204" pitchFamily="49" charset="0"/>
              </a:rPr>
              <a:t>--)</a:t>
            </a:r>
          </a:p>
          <a:p>
            <a:pPr marL="0" indent="0">
              <a:buNone/>
            </a:pPr>
            <a:r>
              <a:rPr lang="tr-TR" sz="1400" dirty="0" smtClean="0">
                <a:solidFill>
                  <a:srgbClr val="6A3E3E"/>
                </a:solidFill>
                <a:latin typeface="Consolas" panose="020B0609020204030204" pitchFamily="49" charset="0"/>
              </a:rPr>
              <a:t>			b</a:t>
            </a:r>
            <a:r>
              <a:rPr lang="tr-TR" sz="1400" dirty="0" smtClean="0">
                <a:solidFill>
                  <a:srgbClr val="000000"/>
                </a:solidFill>
                <a:latin typeface="Consolas" panose="020B0609020204030204" pitchFamily="49" charset="0"/>
              </a:rPr>
              <a:t>[--</a:t>
            </a:r>
            <a:r>
              <a:rPr lang="tr-TR" sz="1400" dirty="0" err="1" smtClean="0">
                <a:solidFill>
                  <a:srgbClr val="6A3E3E"/>
                </a:solidFill>
                <a:latin typeface="Consolas" panose="020B0609020204030204" pitchFamily="49" charset="0"/>
              </a:rPr>
              <a:t>bucket</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a</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 / </a:t>
            </a:r>
            <a:r>
              <a:rPr lang="tr-TR" sz="1400" dirty="0" err="1" smtClean="0">
                <a:solidFill>
                  <a:srgbClr val="6A3E3E"/>
                </a:solidFill>
                <a:latin typeface="Consolas" panose="020B0609020204030204" pitchFamily="49" charset="0"/>
              </a:rPr>
              <a:t>exp</a:t>
            </a:r>
            <a:r>
              <a:rPr lang="tr-TR" sz="1400" dirty="0" smtClean="0">
                <a:solidFill>
                  <a:srgbClr val="000000"/>
                </a:solidFill>
                <a:latin typeface="Consolas" panose="020B0609020204030204" pitchFamily="49" charset="0"/>
              </a:rPr>
              <a:t>) % 10]] = </a:t>
            </a:r>
            <a:r>
              <a:rPr lang="tr-TR" sz="1400" dirty="0" smtClean="0">
                <a:solidFill>
                  <a:srgbClr val="6A3E3E"/>
                </a:solidFill>
                <a:latin typeface="Consolas" panose="020B0609020204030204" pitchFamily="49" charset="0"/>
              </a:rPr>
              <a:t>a</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a:t>
            </a:r>
            <a:endParaRPr lang="tr-TR" sz="1400" dirty="0" smtClean="0">
              <a:latin typeface="Consolas" panose="020B0609020204030204" pitchFamily="49" charset="0"/>
            </a:endParaRPr>
          </a:p>
          <a:p>
            <a:pPr marL="0" indent="0">
              <a:buNone/>
            </a:pPr>
            <a:r>
              <a:rPr lang="tr-TR" sz="1400" dirty="0" smtClean="0">
                <a:solidFill>
                  <a:srgbClr val="7F0055"/>
                </a:solidFill>
                <a:latin typeface="Consolas" panose="020B0609020204030204" pitchFamily="49" charset="0"/>
              </a:rPr>
              <a:t>			</a:t>
            </a:r>
            <a:r>
              <a:rPr lang="nn-NO" sz="1400" dirty="0" smtClean="0">
                <a:solidFill>
                  <a:srgbClr val="7F0055"/>
                </a:solidFill>
                <a:latin typeface="Consolas" panose="020B0609020204030204" pitchFamily="49" charset="0"/>
              </a:rPr>
              <a:t>for</a:t>
            </a:r>
            <a:r>
              <a:rPr lang="nn-NO" sz="1400" dirty="0" smtClean="0">
                <a:solidFill>
                  <a:srgbClr val="000000"/>
                </a:solidFill>
                <a:latin typeface="Consolas" panose="020B0609020204030204" pitchFamily="49" charset="0"/>
              </a:rPr>
              <a:t>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 0; </a:t>
            </a:r>
            <a:r>
              <a:rPr lang="nn-NO" sz="1400" dirty="0" smtClean="0">
                <a:solidFill>
                  <a:srgbClr val="6A3E3E"/>
                </a:solidFill>
                <a:latin typeface="Consolas" panose="020B0609020204030204" pitchFamily="49" charset="0"/>
              </a:rPr>
              <a:t>i</a:t>
            </a:r>
            <a:r>
              <a:rPr lang="nn-NO" sz="1400" dirty="0" smtClean="0">
                <a:solidFill>
                  <a:srgbClr val="000000"/>
                </a:solidFill>
                <a:latin typeface="Consolas" panose="020B0609020204030204" pitchFamily="49" charset="0"/>
              </a:rPr>
              <a:t> &lt; </a:t>
            </a:r>
            <a:r>
              <a:rPr lang="nn-NO" sz="1400" dirty="0" smtClean="0">
                <a:solidFill>
                  <a:srgbClr val="6A3E3E"/>
                </a:solidFill>
                <a:latin typeface="Consolas" panose="020B0609020204030204" pitchFamily="49" charset="0"/>
              </a:rPr>
              <a:t>a</a:t>
            </a:r>
            <a:r>
              <a:rPr lang="nn-NO" sz="1400" dirty="0" smtClean="0">
                <a:solidFill>
                  <a:srgbClr val="000000"/>
                </a:solidFill>
                <a:latin typeface="Consolas" panose="020B0609020204030204" pitchFamily="49" charset="0"/>
              </a:rPr>
              <a:t>.</a:t>
            </a:r>
            <a:r>
              <a:rPr lang="nn-NO" sz="1400" dirty="0" smtClean="0">
                <a:solidFill>
                  <a:srgbClr val="0000C0"/>
                </a:solidFill>
                <a:highlight>
                  <a:srgbClr val="D4D4D4"/>
                </a:highlight>
                <a:latin typeface="Consolas" panose="020B0609020204030204" pitchFamily="49" charset="0"/>
              </a:rPr>
              <a:t>length</a:t>
            </a:r>
            <a:r>
              <a:rPr lang="nn-NO" sz="1400" dirty="0" smtClean="0">
                <a:solidFill>
                  <a:srgbClr val="000000"/>
                </a:solidFill>
                <a:highlight>
                  <a:srgbClr val="D4D4D4"/>
                </a:highlight>
                <a:latin typeface="Consolas" panose="020B0609020204030204" pitchFamily="49" charset="0"/>
              </a:rPr>
              <a:t>; </a:t>
            </a:r>
            <a:r>
              <a:rPr lang="nn-NO" sz="1400" dirty="0" smtClean="0">
                <a:solidFill>
                  <a:srgbClr val="6A3E3E"/>
                </a:solidFill>
                <a:highlight>
                  <a:srgbClr val="D4D4D4"/>
                </a:highlight>
                <a:latin typeface="Consolas" panose="020B0609020204030204" pitchFamily="49" charset="0"/>
              </a:rPr>
              <a:t>i</a:t>
            </a:r>
            <a:r>
              <a:rPr lang="nn-NO" sz="1400" dirty="0" smtClean="0">
                <a:solidFill>
                  <a:srgbClr val="000000"/>
                </a:solidFill>
                <a:highlight>
                  <a:srgbClr val="D4D4D4"/>
                </a:highlight>
                <a:latin typeface="Consolas" panose="020B0609020204030204" pitchFamily="49" charset="0"/>
              </a:rPr>
              <a:t>++)</a:t>
            </a:r>
          </a:p>
          <a:p>
            <a:pPr marL="0" indent="0">
              <a:buNone/>
            </a:pPr>
            <a:r>
              <a:rPr lang="tr-TR" sz="1400" dirty="0" smtClean="0">
                <a:solidFill>
                  <a:srgbClr val="6A3E3E"/>
                </a:solidFill>
                <a:latin typeface="Consolas" panose="020B0609020204030204" pitchFamily="49" charset="0"/>
              </a:rPr>
              <a:t>			a</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 = </a:t>
            </a:r>
            <a:r>
              <a:rPr lang="tr-TR" sz="1400" dirty="0" smtClean="0">
                <a:solidFill>
                  <a:srgbClr val="6A3E3E"/>
                </a:solidFill>
                <a:latin typeface="Consolas" panose="020B0609020204030204" pitchFamily="49" charset="0"/>
              </a:rPr>
              <a:t>b</a:t>
            </a:r>
            <a:r>
              <a:rPr lang="tr-TR" sz="1400" dirty="0" smtClean="0">
                <a:solidFill>
                  <a:srgbClr val="000000"/>
                </a:solidFill>
                <a:latin typeface="Consolas" panose="020B0609020204030204" pitchFamily="49" charset="0"/>
              </a:rPr>
              <a:t>[</a:t>
            </a:r>
            <a:r>
              <a:rPr lang="tr-TR" sz="1400" dirty="0" smtClean="0">
                <a:solidFill>
                  <a:srgbClr val="6A3E3E"/>
                </a:solidFill>
                <a:latin typeface="Consolas" panose="020B0609020204030204" pitchFamily="49" charset="0"/>
              </a:rPr>
              <a:t>i</a:t>
            </a:r>
            <a:r>
              <a:rPr lang="tr-TR" sz="1400" dirty="0" smtClean="0">
                <a:solidFill>
                  <a:srgbClr val="000000"/>
                </a:solidFill>
                <a:latin typeface="Consolas" panose="020B0609020204030204" pitchFamily="49" charset="0"/>
              </a:rPr>
              <a:t>];</a:t>
            </a:r>
          </a:p>
          <a:p>
            <a:pPr marL="0" indent="0">
              <a:buNone/>
            </a:pPr>
            <a:r>
              <a:rPr lang="tr-TR" sz="1400" dirty="0" smtClean="0">
                <a:solidFill>
                  <a:srgbClr val="6A3E3E"/>
                </a:solidFill>
                <a:latin typeface="Consolas" panose="020B0609020204030204" pitchFamily="49" charset="0"/>
              </a:rPr>
              <a:t>			</a:t>
            </a:r>
            <a:r>
              <a:rPr lang="tr-TR" sz="1400" dirty="0" err="1" smtClean="0">
                <a:solidFill>
                  <a:srgbClr val="6A3E3E"/>
                </a:solidFill>
                <a:latin typeface="Consolas" panose="020B0609020204030204" pitchFamily="49" charset="0"/>
              </a:rPr>
              <a:t>exp</a:t>
            </a:r>
            <a:r>
              <a:rPr lang="tr-TR" sz="1400" dirty="0" smtClean="0">
                <a:solidFill>
                  <a:srgbClr val="000000"/>
                </a:solidFill>
                <a:latin typeface="Consolas" panose="020B0609020204030204" pitchFamily="49" charset="0"/>
              </a:rPr>
              <a:t> *= 10;</a:t>
            </a:r>
          </a:p>
          <a:p>
            <a:pPr marL="0" indent="0">
              <a:buNone/>
            </a:pPr>
            <a:r>
              <a:rPr lang="tr-TR" sz="1400" dirty="0" smtClean="0">
                <a:solidFill>
                  <a:srgbClr val="000000"/>
                </a:solidFill>
                <a:latin typeface="Consolas" panose="020B0609020204030204" pitchFamily="49" charset="0"/>
              </a:rPr>
              <a:t>		}</a:t>
            </a:r>
          </a:p>
          <a:p>
            <a:pPr marL="0" indent="0">
              <a:buNone/>
            </a:pPr>
            <a:r>
              <a:rPr lang="tr-TR" sz="1400" dirty="0">
                <a:solidFill>
                  <a:srgbClr val="000000"/>
                </a:solidFill>
                <a:latin typeface="Consolas" panose="020B0609020204030204" pitchFamily="49" charset="0"/>
              </a:rPr>
              <a:t>}</a:t>
            </a:r>
            <a:endParaRPr lang="tr-TR" sz="1400" dirty="0">
              <a:latin typeface="Consolas" panose="020B0609020204030204" pitchFamily="49" charset="0"/>
            </a:endParaRPr>
          </a:p>
        </p:txBody>
      </p:sp>
    </p:spTree>
    <p:extLst>
      <p:ext uri="{BB962C8B-B14F-4D97-AF65-F5344CB8AC3E}">
        <p14:creationId xmlns:p14="http://schemas.microsoft.com/office/powerpoint/2010/main" xmlns="" val="3394971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Bubble</a:t>
            </a:r>
            <a:r>
              <a:rPr lang="tr-TR" dirty="0" smtClean="0"/>
              <a:t> </a:t>
            </a:r>
            <a:r>
              <a:rPr lang="tr-TR" dirty="0" err="1" smtClean="0"/>
              <a:t>Sort</a:t>
            </a:r>
            <a:endParaRPr lang="tr-TR" dirty="0"/>
          </a:p>
        </p:txBody>
      </p:sp>
      <p:sp>
        <p:nvSpPr>
          <p:cNvPr id="5" name="Content Placeholder 4"/>
          <p:cNvSpPr>
            <a:spLocks noGrp="1"/>
          </p:cNvSpPr>
          <p:nvPr>
            <p:ph idx="1"/>
          </p:nvPr>
        </p:nvSpPr>
        <p:spPr>
          <a:xfrm>
            <a:off x="1484310" y="1107441"/>
            <a:ext cx="10018713" cy="2920273"/>
          </a:xfrm>
        </p:spPr>
        <p:txBody>
          <a:bodyPr/>
          <a:lstStyle/>
          <a:p>
            <a:r>
              <a:rPr lang="tr-TR" dirty="0" smtClean="0"/>
              <a:t>Dizideki her bir eleman baştan başlanarak ve her adımda birer kaydırılarak ikişer ikişer kendi içinde kıyaslanır ve yer değiştirilir. </a:t>
            </a:r>
          </a:p>
          <a:p>
            <a:r>
              <a:rPr lang="tr-TR" dirty="0" smtClean="0"/>
              <a:t>Bu ikili kontrol işlemi doğru sıralama elde edilene kadar devam eder.</a:t>
            </a:r>
          </a:p>
          <a:p>
            <a:r>
              <a:rPr lang="tr-TR" dirty="0" smtClean="0"/>
              <a:t>Bu algoritmanın karmaşıklığı O(n²) </a:t>
            </a:r>
            <a:r>
              <a:rPr lang="tr-TR" dirty="0" err="1" smtClean="0"/>
              <a:t>dir</a:t>
            </a:r>
            <a:r>
              <a:rPr lang="tr-TR" dirty="0" smtClean="0"/>
              <a:t>.</a:t>
            </a:r>
            <a:endParaRPr lang="tr-TR" dirty="0"/>
          </a:p>
        </p:txBody>
      </p:sp>
      <p:pic>
        <p:nvPicPr>
          <p:cNvPr id="4" name="Resim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690175" y="3841622"/>
            <a:ext cx="4785650" cy="1809369"/>
          </a:xfrm>
          <a:prstGeom prst="rect">
            <a:avLst/>
          </a:prstGeom>
        </p:spPr>
      </p:pic>
    </p:spTree>
    <p:extLst>
      <p:ext uri="{BB962C8B-B14F-4D97-AF65-F5344CB8AC3E}">
        <p14:creationId xmlns:p14="http://schemas.microsoft.com/office/powerpoint/2010/main" xmlns="" val="3037017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smtClean="0"/>
              <a:t>Bubble</a:t>
            </a:r>
            <a:r>
              <a:rPr lang="tr-TR" dirty="0" smtClean="0"/>
              <a:t> </a:t>
            </a:r>
            <a:r>
              <a:rPr lang="tr-TR" dirty="0" err="1" smtClean="0"/>
              <a:t>Sort</a:t>
            </a:r>
            <a:endParaRPr lang="tr-TR" dirty="0"/>
          </a:p>
        </p:txBody>
      </p:sp>
      <p:sp>
        <p:nvSpPr>
          <p:cNvPr id="5" name="Content Placeholder 4"/>
          <p:cNvSpPr>
            <a:spLocks noGrp="1"/>
          </p:cNvSpPr>
          <p:nvPr>
            <p:ph idx="1"/>
          </p:nvPr>
        </p:nvSpPr>
        <p:spPr>
          <a:xfrm>
            <a:off x="1484310" y="1107440"/>
            <a:ext cx="10018713" cy="5434873"/>
          </a:xfrm>
        </p:spPr>
        <p:txBody>
          <a:bodyPr>
            <a:normAutofit fontScale="85000" lnSpcReduction="20000"/>
          </a:bodyPr>
          <a:lstStyle/>
          <a:p>
            <a:pPr marL="0" lvl="0" indent="0" defTabSz="914400" eaLnBrk="0" fontAlgn="base" hangingPunct="0">
              <a:spcBef>
                <a:spcPct val="0"/>
              </a:spcBef>
              <a:spcAft>
                <a:spcPct val="0"/>
              </a:spcAft>
              <a:buClrTx/>
              <a:buSzTx/>
              <a:buNone/>
            </a:pPr>
            <a:r>
              <a:rPr lang="tr-TR" sz="2600" dirty="0" smtClean="0">
                <a:solidFill>
                  <a:schemeClr val="tx1"/>
                </a:solidFill>
                <a:latin typeface="+mj-lt"/>
                <a:cs typeface="Consolas" panose="020B0609020204030204" pitchFamily="49" charset="0"/>
              </a:rPr>
              <a:t>Java kodu:</a:t>
            </a:r>
          </a:p>
          <a:p>
            <a:pPr marL="457200" lvl="1" indent="0" defTabSz="914400" eaLnBrk="0" fontAlgn="base" hangingPunct="0">
              <a:spcBef>
                <a:spcPct val="0"/>
              </a:spcBef>
              <a:spcAft>
                <a:spcPct val="0"/>
              </a:spcAft>
              <a:buClrTx/>
              <a:buSzTx/>
              <a:buNone/>
            </a:pPr>
            <a:endParaRPr lang="tr-TR" sz="1500" b="1" dirty="0" smtClean="0">
              <a:solidFill>
                <a:srgbClr val="7F0055"/>
              </a:solidFill>
              <a:latin typeface="Consolas" panose="020B0609020204030204" pitchFamily="49" charset="0"/>
              <a:cs typeface="Consolas" panose="020B0609020204030204" pitchFamily="49" charset="0"/>
            </a:endParaRPr>
          </a:p>
          <a:p>
            <a:pPr lvl="2" fontAlgn="base">
              <a:buSzPct val="100000"/>
              <a:buFont typeface="+mj-lt"/>
              <a:buAutoNum type="arabicPeriod"/>
            </a:pPr>
            <a:r>
              <a:rPr lang="tr-TR" sz="1600" b="1" dirty="0" err="1">
                <a:solidFill>
                  <a:srgbClr val="277DA9"/>
                </a:solidFill>
                <a:latin typeface="Consolas" panose="020B0609020204030204" pitchFamily="49" charset="0"/>
                <a:cs typeface="Consolas" panose="020B0609020204030204" pitchFamily="49" charset="0"/>
              </a:rPr>
              <a:t>public</a:t>
            </a:r>
            <a:r>
              <a:rPr lang="tr-TR" sz="1600" b="1" dirty="0">
                <a:solidFill>
                  <a:srgbClr val="277DA9"/>
                </a:solidFill>
                <a:latin typeface="Consolas" panose="020B0609020204030204" pitchFamily="49" charset="0"/>
                <a:cs typeface="Consolas" panose="020B0609020204030204" pitchFamily="49" charset="0"/>
              </a:rPr>
              <a:t> </a:t>
            </a:r>
            <a:r>
              <a:rPr lang="tr-TR" sz="1600" b="1" dirty="0" err="1">
                <a:solidFill>
                  <a:srgbClr val="277DA9"/>
                </a:solidFill>
                <a:latin typeface="Consolas" panose="020B0609020204030204" pitchFamily="49" charset="0"/>
                <a:cs typeface="Consolas" panose="020B0609020204030204" pitchFamily="49" charset="0"/>
              </a:rPr>
              <a:t>static</a:t>
            </a:r>
            <a:r>
              <a:rPr lang="tr-TR" sz="1600" b="1" dirty="0">
                <a:solidFill>
                  <a:srgbClr val="277DA9"/>
                </a:solidFill>
                <a:latin typeface="Consolas" panose="020B0609020204030204" pitchFamily="49" charset="0"/>
                <a:cs typeface="Consolas" panose="020B0609020204030204" pitchFamily="49" charset="0"/>
              </a:rPr>
              <a:t> </a:t>
            </a:r>
            <a:r>
              <a:rPr lang="tr-TR" sz="1600" b="1" dirty="0" err="1">
                <a:solidFill>
                  <a:srgbClr val="277DA9"/>
                </a:solidFill>
                <a:latin typeface="Consolas" panose="020B0609020204030204" pitchFamily="49" charset="0"/>
                <a:cs typeface="Consolas" panose="020B0609020204030204" pitchFamily="49" charset="0"/>
              </a:rPr>
              <a:t>void</a:t>
            </a:r>
            <a:r>
              <a:rPr lang="tr-TR" sz="1600" dirty="0">
                <a:solidFill>
                  <a:srgbClr val="277DA9"/>
                </a:solidFill>
                <a:latin typeface="Consolas" panose="020B0609020204030204" pitchFamily="49" charset="0"/>
                <a:cs typeface="Consolas" panose="020B0609020204030204" pitchFamily="49" charset="0"/>
              </a:rPr>
              <a:t> </a:t>
            </a:r>
            <a:r>
              <a:rPr lang="tr-TR" sz="1600" dirty="0" err="1">
                <a:latin typeface="Consolas" panose="020B0609020204030204" pitchFamily="49" charset="0"/>
                <a:cs typeface="Consolas" panose="020B0609020204030204" pitchFamily="49" charset="0"/>
              </a:rPr>
              <a:t>BubbleSort</a:t>
            </a:r>
            <a:r>
              <a:rPr lang="tr-TR" sz="1600" dirty="0">
                <a:latin typeface="Consolas" panose="020B0609020204030204" pitchFamily="49" charset="0"/>
                <a:cs typeface="Consolas" panose="020B0609020204030204" pitchFamily="49" charset="0"/>
              </a:rPr>
              <a:t>(</a:t>
            </a:r>
            <a:r>
              <a:rPr lang="tr-TR" sz="1600" b="1" dirty="0" err="1">
                <a:solidFill>
                  <a:srgbClr val="277DA9"/>
                </a:solidFill>
                <a:latin typeface="Consolas" panose="020B0609020204030204" pitchFamily="49" charset="0"/>
                <a:cs typeface="Consolas" panose="020B0609020204030204" pitchFamily="49" charset="0"/>
              </a:rPr>
              <a:t>int</a:t>
            </a:r>
            <a:r>
              <a:rPr lang="tr-TR" sz="1600" dirty="0">
                <a:latin typeface="Consolas" panose="020B0609020204030204" pitchFamily="49" charset="0"/>
                <a:cs typeface="Consolas" panose="020B0609020204030204" pitchFamily="49" charset="0"/>
              </a:rPr>
              <a:t> [] dizi)</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r>
              <a:rPr lang="tr-TR" sz="1600" b="1" dirty="0" err="1">
                <a:solidFill>
                  <a:srgbClr val="277DA9"/>
                </a:solidFill>
                <a:latin typeface="Consolas" panose="020B0609020204030204" pitchFamily="49" charset="0"/>
                <a:cs typeface="Consolas" panose="020B0609020204030204" pitchFamily="49" charset="0"/>
              </a:rPr>
              <a:t>int</a:t>
            </a:r>
            <a:r>
              <a:rPr lang="tr-TR" sz="1600" dirty="0">
                <a:latin typeface="Consolas" panose="020B0609020204030204" pitchFamily="49" charset="0"/>
                <a:cs typeface="Consolas" panose="020B0609020204030204" pitchFamily="49" charset="0"/>
              </a:rPr>
              <a:t> </a:t>
            </a:r>
            <a:r>
              <a:rPr lang="tr-TR" sz="1600" dirty="0" err="1">
                <a:latin typeface="Consolas" panose="020B0609020204030204" pitchFamily="49" charset="0"/>
                <a:cs typeface="Consolas" panose="020B0609020204030204" pitchFamily="49" charset="0"/>
              </a:rPr>
              <a:t>temp</a:t>
            </a:r>
            <a:r>
              <a:rPr lang="tr-TR" sz="1600" dirty="0">
                <a:latin typeface="Consolas" panose="020B0609020204030204" pitchFamily="49" charset="0"/>
                <a:cs typeface="Consolas" panose="020B0609020204030204" pitchFamily="49" charset="0"/>
              </a:rPr>
              <a:t>;  </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r>
              <a:rPr lang="tr-TR" sz="1600" b="1" dirty="0" err="1">
                <a:solidFill>
                  <a:srgbClr val="277DA9"/>
                </a:solidFill>
                <a:latin typeface="Consolas" panose="020B0609020204030204" pitchFamily="49" charset="0"/>
                <a:cs typeface="Consolas" panose="020B0609020204030204" pitchFamily="49" charset="0"/>
              </a:rPr>
              <a:t>for</a:t>
            </a:r>
            <a:r>
              <a:rPr lang="tr-TR" sz="1600" dirty="0">
                <a:latin typeface="Consolas" panose="020B0609020204030204" pitchFamily="49" charset="0"/>
                <a:cs typeface="Consolas" panose="020B0609020204030204" pitchFamily="49" charset="0"/>
              </a:rPr>
              <a:t> (</a:t>
            </a:r>
            <a:r>
              <a:rPr lang="tr-TR" sz="1600" b="1" dirty="0" err="1">
                <a:solidFill>
                  <a:srgbClr val="277DA9"/>
                </a:solidFill>
                <a:latin typeface="Consolas" panose="020B0609020204030204" pitchFamily="49" charset="0"/>
                <a:cs typeface="Consolas" panose="020B0609020204030204" pitchFamily="49" charset="0"/>
              </a:rPr>
              <a:t>int</a:t>
            </a:r>
            <a:r>
              <a:rPr lang="tr-TR" sz="1600" dirty="0">
                <a:latin typeface="Consolas" panose="020B0609020204030204" pitchFamily="49" charset="0"/>
                <a:cs typeface="Consolas" panose="020B0609020204030204" pitchFamily="49" charset="0"/>
              </a:rPr>
              <a:t> i=1; i&lt;</a:t>
            </a:r>
            <a:r>
              <a:rPr lang="tr-TR" sz="1600" dirty="0" err="1">
                <a:latin typeface="Consolas" panose="020B0609020204030204" pitchFamily="49" charset="0"/>
                <a:cs typeface="Consolas" panose="020B0609020204030204" pitchFamily="49" charset="0"/>
              </a:rPr>
              <a:t>dizi.length</a:t>
            </a:r>
            <a:r>
              <a:rPr lang="tr-TR" sz="1600" dirty="0">
                <a:latin typeface="Consolas" panose="020B0609020204030204" pitchFamily="49" charset="0"/>
                <a:cs typeface="Consolas" panose="020B0609020204030204" pitchFamily="49" charset="0"/>
              </a:rPr>
              <a:t>; i++)</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r>
              <a:rPr lang="tr-TR" sz="1600" b="1" dirty="0" err="1">
                <a:solidFill>
                  <a:srgbClr val="277DA9"/>
                </a:solidFill>
                <a:latin typeface="Consolas" panose="020B0609020204030204" pitchFamily="49" charset="0"/>
                <a:cs typeface="Consolas" panose="020B0609020204030204" pitchFamily="49" charset="0"/>
              </a:rPr>
              <a:t>for</a:t>
            </a:r>
            <a:r>
              <a:rPr lang="tr-TR" sz="1600" dirty="0">
                <a:latin typeface="Consolas" panose="020B0609020204030204" pitchFamily="49" charset="0"/>
                <a:cs typeface="Consolas" panose="020B0609020204030204" pitchFamily="49" charset="0"/>
              </a:rPr>
              <a:t>(</a:t>
            </a:r>
            <a:r>
              <a:rPr lang="tr-TR" sz="1600" b="1" dirty="0" err="1">
                <a:solidFill>
                  <a:srgbClr val="277DA9"/>
                </a:solidFill>
                <a:latin typeface="Consolas" panose="020B0609020204030204" pitchFamily="49" charset="0"/>
                <a:cs typeface="Consolas" panose="020B0609020204030204" pitchFamily="49" charset="0"/>
              </a:rPr>
              <a:t>int</a:t>
            </a:r>
            <a:r>
              <a:rPr lang="tr-TR" sz="1600" dirty="0">
                <a:latin typeface="Consolas" panose="020B0609020204030204" pitchFamily="49" charset="0"/>
                <a:cs typeface="Consolas" panose="020B0609020204030204" pitchFamily="49" charset="0"/>
              </a:rPr>
              <a:t> j=0; j&lt;</a:t>
            </a:r>
            <a:r>
              <a:rPr lang="tr-TR" sz="1600" dirty="0" err="1">
                <a:latin typeface="Consolas" panose="020B0609020204030204" pitchFamily="49" charset="0"/>
                <a:cs typeface="Consolas" panose="020B0609020204030204" pitchFamily="49" charset="0"/>
              </a:rPr>
              <a:t>dizi.length</a:t>
            </a:r>
            <a:r>
              <a:rPr lang="tr-TR" sz="1600" dirty="0">
                <a:latin typeface="Consolas" panose="020B0609020204030204" pitchFamily="49" charset="0"/>
                <a:cs typeface="Consolas" panose="020B0609020204030204" pitchFamily="49" charset="0"/>
              </a:rPr>
              <a:t>-i; j++)</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r>
              <a:rPr lang="tr-TR" sz="1600" b="1" dirty="0" err="1">
                <a:solidFill>
                  <a:srgbClr val="277DA9"/>
                </a:solidFill>
                <a:latin typeface="Consolas" panose="020B0609020204030204" pitchFamily="49" charset="0"/>
                <a:cs typeface="Consolas" panose="020B0609020204030204" pitchFamily="49" charset="0"/>
              </a:rPr>
              <a:t>if</a:t>
            </a:r>
            <a:r>
              <a:rPr lang="tr-TR" sz="1600" dirty="0">
                <a:latin typeface="Consolas" panose="020B0609020204030204" pitchFamily="49" charset="0"/>
                <a:cs typeface="Consolas" panose="020B0609020204030204" pitchFamily="49" charset="0"/>
              </a:rPr>
              <a:t> (dizi[j] &gt; dizi [j+1])</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r>
              <a:rPr lang="tr-TR" sz="1600" dirty="0" err="1">
                <a:latin typeface="Consolas" panose="020B0609020204030204" pitchFamily="49" charset="0"/>
                <a:cs typeface="Consolas" panose="020B0609020204030204" pitchFamily="49" charset="0"/>
              </a:rPr>
              <a:t>temp</a:t>
            </a:r>
            <a:r>
              <a:rPr lang="tr-TR" sz="1600" dirty="0">
                <a:latin typeface="Consolas" panose="020B0609020204030204" pitchFamily="49" charset="0"/>
                <a:cs typeface="Consolas" panose="020B0609020204030204" pitchFamily="49" charset="0"/>
              </a:rPr>
              <a:t> = dizi [j];</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dizi [j] = dizi [j+1];</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dizi [j+1] = </a:t>
            </a:r>
            <a:r>
              <a:rPr lang="tr-TR" sz="1600" dirty="0" err="1">
                <a:latin typeface="Consolas" panose="020B0609020204030204" pitchFamily="49" charset="0"/>
                <a:cs typeface="Consolas" panose="020B0609020204030204" pitchFamily="49" charset="0"/>
              </a:rPr>
              <a:t>temp</a:t>
            </a:r>
            <a:r>
              <a:rPr lang="tr-TR" sz="1600" dirty="0">
                <a:latin typeface="Consolas" panose="020B0609020204030204" pitchFamily="49" charset="0"/>
                <a:cs typeface="Consolas" panose="020B0609020204030204" pitchFamily="49" charset="0"/>
              </a:rPr>
              <a:t>;</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    }</a:t>
            </a:r>
          </a:p>
          <a:p>
            <a:pPr lvl="2" fontAlgn="base">
              <a:buSzPct val="100000"/>
              <a:buFont typeface="+mj-lt"/>
              <a:buAutoNum type="arabicPeriod"/>
            </a:pPr>
            <a:r>
              <a:rPr lang="tr-TR" sz="1600" dirty="0">
                <a:latin typeface="Consolas" panose="020B0609020204030204" pitchFamily="49" charset="0"/>
                <a:cs typeface="Consolas" panose="020B0609020204030204" pitchFamily="49" charset="0"/>
              </a:rPr>
              <a:t>}</a:t>
            </a:r>
          </a:p>
          <a:p>
            <a:endParaRPr lang="tr-TR" dirty="0"/>
          </a:p>
        </p:txBody>
      </p:sp>
    </p:spTree>
    <p:extLst>
      <p:ext uri="{BB962C8B-B14F-4D97-AF65-F5344CB8AC3E}">
        <p14:creationId xmlns:p14="http://schemas.microsoft.com/office/powerpoint/2010/main" xmlns="" val="2912119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3139</TotalTime>
  <Words>1043</Words>
  <Application>Microsoft Office PowerPoint</Application>
  <PresentationFormat>Özel</PresentationFormat>
  <Paragraphs>253</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Parallax</vt:lpstr>
      <vt:lpstr>Sıralama Algoritmaları</vt:lpstr>
      <vt:lpstr>Insertion Sort</vt:lpstr>
      <vt:lpstr>Insertion Sort</vt:lpstr>
      <vt:lpstr>Selection Sort</vt:lpstr>
      <vt:lpstr>Selection Sort</vt:lpstr>
      <vt:lpstr>Radix Sort</vt:lpstr>
      <vt:lpstr>Radix Sort</vt:lpstr>
      <vt:lpstr>Bubble Sort</vt:lpstr>
      <vt:lpstr>Bubble Sort</vt:lpstr>
      <vt:lpstr>Merge Sort</vt:lpstr>
      <vt:lpstr>Slayt 11</vt:lpstr>
      <vt:lpstr>Slayt 12</vt:lpstr>
      <vt:lpstr>Heap Sort</vt:lpstr>
      <vt:lpstr>Quick Sort</vt:lpstr>
      <vt:lpstr>Quick Sort</vt:lpstr>
      <vt:lpstr>Slayt 16</vt:lpstr>
      <vt:lpstr>Arama Algoritmaları</vt:lpstr>
      <vt:lpstr>Doğrusal Arama (Linear Search)</vt:lpstr>
      <vt:lpstr>Doğrusal Arama (Linear Search)</vt:lpstr>
      <vt:lpstr>İkili Arama (Binary Search)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YAPILARI</dc:title>
  <dc:creator>Hacer</dc:creator>
  <cp:lastModifiedBy>Windows Kullanıcısı</cp:lastModifiedBy>
  <cp:revision>397</cp:revision>
  <dcterms:created xsi:type="dcterms:W3CDTF">2013-12-23T10:26:31Z</dcterms:created>
  <dcterms:modified xsi:type="dcterms:W3CDTF">2017-04-09T12:45:56Z</dcterms:modified>
</cp:coreProperties>
</file>