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76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1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A9"/>
    <a:srgbClr val="F4DFCE"/>
    <a:srgbClr val="E29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3E7A1-3F56-4108-A9CC-E4FB410AA29E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1E50-29D5-4060-8FE5-8379B612ED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31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A1E50-29D5-4060-8FE5-8379B612EDD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8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A1E50-29D5-4060-8FE5-8379B612EDD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62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A1E50-29D5-4060-8FE5-8379B612EDD3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03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3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75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8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93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7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21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955040"/>
          </a:xfrm>
        </p:spPr>
        <p:txBody>
          <a:bodyPr>
            <a:normAutofit/>
          </a:bodyPr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4683759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6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4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8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9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0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415F29-B626-4B6E-A260-A108FA74F3E7}" type="datetimeFigureOut">
              <a:rPr lang="tr-TR" smtClean="0"/>
              <a:t>8.2.2016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5604077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 smtClean="0"/>
              <a:t>Hash</a:t>
            </a:r>
            <a:r>
              <a:rPr lang="tr-TR" dirty="0" smtClean="0"/>
              <a:t> fonksiyonu arama işlemini bir çırpıda yapmak ve aranana doğrudan ulaşmak için kullanılan bir fonksiyondur.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Hashing</a:t>
            </a:r>
            <a:r>
              <a:rPr lang="tr-TR" dirty="0"/>
              <a:t>, elimizdeki veriyi kullanarak o veriden elden geldiği kadar benzersiz bir tamsayı elde etme </a:t>
            </a:r>
            <a:r>
              <a:rPr lang="tr-TR" dirty="0" smtClean="0"/>
              <a:t>işlemidir. Bu </a:t>
            </a:r>
            <a:r>
              <a:rPr lang="tr-TR" dirty="0"/>
              <a:t>elde edilen tamsayı, dizi şeklinde tutulan verilerin indisi gibi kullanılarak verilere tek seferde erişmemizi sağlar</a:t>
            </a:r>
            <a:r>
              <a:rPr lang="tr-TR" dirty="0" smtClean="0"/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tr-TR" dirty="0" smtClean="0"/>
              <a:t>Veriler üzerinde arama yapmak için en hızlı yöntem </a:t>
            </a:r>
            <a:r>
              <a:rPr lang="tr-TR" dirty="0" err="1" smtClean="0"/>
              <a:t>hash</a:t>
            </a:r>
            <a:r>
              <a:rPr lang="tr-TR" dirty="0" smtClean="0"/>
              <a:t> fonksiyonudur denilebilir.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tr-TR" dirty="0" smtClean="0"/>
              <a:t>İdealde arama işlemi bir çırpıda yapıldığı için karmaşıklık O(1)’</a:t>
            </a:r>
            <a:r>
              <a:rPr lang="tr-TR" dirty="0" err="1" smtClean="0"/>
              <a:t>dir</a:t>
            </a:r>
            <a:r>
              <a:rPr lang="tr-TR" dirty="0" smtClean="0"/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 smtClean="0"/>
              <a:t>Hasing</a:t>
            </a:r>
            <a:r>
              <a:rPr lang="tr-TR" dirty="0" smtClean="0"/>
              <a:t> üç kısımda incelenir;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 smtClean="0"/>
              <a:t>Hash</a:t>
            </a:r>
            <a:r>
              <a:rPr lang="tr-TR" dirty="0" smtClean="0"/>
              <a:t> fonksiyonu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 smtClean="0"/>
              <a:t>Hash</a:t>
            </a:r>
            <a:r>
              <a:rPr lang="tr-TR" dirty="0" smtClean="0"/>
              <a:t> tablosu veya tablo üzerinde tutulan veriler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tr-TR" dirty="0" smtClean="0"/>
              <a:t>Çatışmaların çözümlenmesi</a:t>
            </a:r>
          </a:p>
        </p:txBody>
      </p:sp>
    </p:spTree>
    <p:extLst>
      <p:ext uri="{BB962C8B-B14F-4D97-AF65-F5344CB8AC3E}">
        <p14:creationId xmlns:p14="http://schemas.microsoft.com/office/powerpoint/2010/main" val="24817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Radix Transformation (Radix </a:t>
            </a:r>
            <a:r>
              <a:rPr lang="en-US" b="1" dirty="0" err="1"/>
              <a:t>Dönüşüm</a:t>
            </a:r>
            <a:r>
              <a:rPr lang="en-US" b="1" dirty="0"/>
              <a:t>) </a:t>
            </a:r>
            <a:endParaRPr lang="tr-TR" b="1" dirty="0" smtClean="0"/>
          </a:p>
          <a:p>
            <a:pPr lvl="1"/>
            <a:r>
              <a:rPr lang="tr-TR" dirty="0" smtClean="0"/>
              <a:t>Anahtar </a:t>
            </a:r>
            <a:r>
              <a:rPr lang="tr-TR" dirty="0"/>
              <a:t>değeri başka bir sayı tabanına dönüştürülür. </a:t>
            </a:r>
          </a:p>
          <a:p>
            <a:pPr lvl="2"/>
            <a:r>
              <a:rPr lang="tr-TR" dirty="0" smtClean="0"/>
              <a:t>Örnek</a:t>
            </a:r>
            <a:r>
              <a:rPr lang="tr-TR" dirty="0"/>
              <a:t>: anahtar = 1238 olarak verilsin. Tablo boyutu 1000 olarak alındığında, </a:t>
            </a:r>
          </a:p>
          <a:p>
            <a:pPr marL="914400" lvl="2" indent="0">
              <a:buNone/>
            </a:pPr>
            <a:r>
              <a:rPr lang="tr-TR" dirty="0" smtClean="0"/>
              <a:t>      1238₁₀= 2326₈ </a:t>
            </a:r>
            <a:endParaRPr lang="tr-TR" dirty="0"/>
          </a:p>
          <a:p>
            <a:pPr lvl="1"/>
            <a:r>
              <a:rPr lang="tr-TR" dirty="0" smtClean="0"/>
              <a:t>Hesaplanan </a:t>
            </a:r>
            <a:r>
              <a:rPr lang="tr-TR" dirty="0"/>
              <a:t>değer tablo boyutuna </a:t>
            </a:r>
            <a:r>
              <a:rPr lang="tr-TR" dirty="0" err="1"/>
              <a:t>mod</a:t>
            </a:r>
            <a:r>
              <a:rPr lang="tr-TR" dirty="0"/>
              <a:t> ile bölünerek pozisyon değeri bulunur. </a:t>
            </a:r>
          </a:p>
          <a:p>
            <a:pPr marL="914400" lvl="2" indent="0">
              <a:buNone/>
            </a:pPr>
            <a:r>
              <a:rPr lang="tr-TR" dirty="0" smtClean="0"/>
              <a:t>      </a:t>
            </a:r>
            <a:r>
              <a:rPr lang="tr-TR" dirty="0" err="1" smtClean="0"/>
              <a:t>Hash</a:t>
            </a:r>
            <a:r>
              <a:rPr lang="tr-TR" dirty="0" smtClean="0"/>
              <a:t>(1238</a:t>
            </a:r>
            <a:r>
              <a:rPr lang="tr-TR" dirty="0"/>
              <a:t>) = 2326 % 1000 = 326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91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Çakışma </a:t>
            </a:r>
            <a:r>
              <a:rPr lang="tr-TR" b="1" dirty="0"/>
              <a:t>(</a:t>
            </a:r>
            <a:r>
              <a:rPr lang="tr-TR" b="1" dirty="0" err="1"/>
              <a:t>Collision</a:t>
            </a:r>
            <a:r>
              <a:rPr lang="tr-TR" b="1" dirty="0"/>
              <a:t>) ve çözümler </a:t>
            </a:r>
            <a:endParaRPr lang="tr-TR" dirty="0"/>
          </a:p>
          <a:p>
            <a:pPr lvl="2"/>
            <a:r>
              <a:rPr lang="tr-TR" dirty="0" err="1" smtClean="0"/>
              <a:t>Chaining</a:t>
            </a:r>
            <a:r>
              <a:rPr lang="tr-TR" dirty="0" smtClean="0"/>
              <a:t> (Zincirleme) </a:t>
            </a:r>
          </a:p>
          <a:p>
            <a:pPr lvl="2"/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/>
              <a:t>Probing</a:t>
            </a:r>
            <a:r>
              <a:rPr lang="tr-TR" dirty="0"/>
              <a:t> (Doğrusal doldurma) </a:t>
            </a:r>
            <a:endParaRPr lang="tr-TR" dirty="0" smtClean="0"/>
          </a:p>
          <a:p>
            <a:pPr lvl="2"/>
            <a:r>
              <a:rPr lang="tr-TR" dirty="0" err="1" smtClean="0"/>
              <a:t>Quadratic</a:t>
            </a:r>
            <a:r>
              <a:rPr lang="tr-TR" dirty="0" smtClean="0"/>
              <a:t> </a:t>
            </a:r>
            <a:r>
              <a:rPr lang="tr-TR" dirty="0" err="1"/>
              <a:t>Probing</a:t>
            </a:r>
            <a:r>
              <a:rPr lang="tr-TR" dirty="0"/>
              <a:t> (</a:t>
            </a:r>
            <a:r>
              <a:rPr lang="tr-TR" dirty="0" err="1"/>
              <a:t>Kuadratik</a:t>
            </a:r>
            <a:r>
              <a:rPr lang="tr-TR" dirty="0"/>
              <a:t> Doldurma) </a:t>
            </a:r>
            <a:endParaRPr lang="tr-TR" dirty="0" smtClean="0"/>
          </a:p>
          <a:p>
            <a:pPr lvl="2"/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/>
              <a:t>Hashing</a:t>
            </a:r>
            <a:r>
              <a:rPr lang="tr-TR" dirty="0"/>
              <a:t> (Çift Kırpma) </a:t>
            </a:r>
          </a:p>
          <a:p>
            <a:pPr lvl="2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4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Çakışmaların Çözümlenmesi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Çakışma </a:t>
            </a:r>
            <a:r>
              <a:rPr lang="tr-TR" b="1" dirty="0"/>
              <a:t>(</a:t>
            </a:r>
            <a:r>
              <a:rPr lang="tr-TR" b="1" dirty="0" err="1"/>
              <a:t>Collision</a:t>
            </a:r>
            <a:r>
              <a:rPr lang="tr-TR" b="1" dirty="0" smtClean="0"/>
              <a:t>)</a:t>
            </a:r>
          </a:p>
          <a:p>
            <a:pPr lvl="1"/>
            <a:r>
              <a:rPr lang="tr-TR" dirty="0" smtClean="0"/>
              <a:t>x </a:t>
            </a:r>
            <a:r>
              <a:rPr lang="tr-TR" dirty="0"/>
              <a:t>= 65 değerini aşağıdaki tabloya ekleyim. </a:t>
            </a:r>
          </a:p>
          <a:p>
            <a:pPr lvl="1"/>
            <a:r>
              <a:rPr lang="tr-TR" dirty="0" smtClean="0"/>
              <a:t>x</a:t>
            </a:r>
            <a:r>
              <a:rPr lang="tr-TR" dirty="0"/>
              <a:t>= 65 </a:t>
            </a:r>
          </a:p>
          <a:p>
            <a:pPr lvl="1"/>
            <a:r>
              <a:rPr lang="tr-TR" dirty="0" smtClean="0"/>
              <a:t>h(x</a:t>
            </a:r>
            <a:r>
              <a:rPr lang="tr-TR" dirty="0"/>
              <a:t>) =5 </a:t>
            </a:r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Aynı </a:t>
            </a:r>
            <a:r>
              <a:rPr lang="tr-TR" dirty="0"/>
              <a:t>pozisyona birden fazla kayıt gelirse çakışma meydana gelir. </a:t>
            </a:r>
          </a:p>
          <a:p>
            <a:pPr lvl="2"/>
            <a:endParaRPr lang="tr-TR" dirty="0"/>
          </a:p>
          <a:p>
            <a:endParaRPr lang="tr-T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80532"/>
              </p:ext>
            </p:extLst>
          </p:nvPr>
        </p:nvGraphicFramePr>
        <p:xfrm>
          <a:off x="1894428" y="3056877"/>
          <a:ext cx="960859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2501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5376333" y="3843020"/>
            <a:ext cx="8467" cy="55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77948" y="4393353"/>
            <a:ext cx="413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9988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Çakışmaların Çözümlenmesi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Chaining</a:t>
            </a:r>
            <a:r>
              <a:rPr lang="tr-TR" b="1" dirty="0"/>
              <a:t> </a:t>
            </a:r>
            <a:r>
              <a:rPr lang="tr-TR" b="1" dirty="0" smtClean="0"/>
              <a:t>(Zincirleme)</a:t>
            </a:r>
          </a:p>
          <a:p>
            <a:pPr lvl="1"/>
            <a:r>
              <a:rPr lang="tr-TR" dirty="0" smtClean="0"/>
              <a:t>Aynı </a:t>
            </a:r>
            <a:r>
              <a:rPr lang="tr-TR" dirty="0"/>
              <a:t>pozisyona gelen kayıtlar bağlı listelerle gösterilir. </a:t>
            </a:r>
          </a:p>
          <a:p>
            <a:pPr lvl="1"/>
            <a:r>
              <a:rPr lang="tr-TR" dirty="0" smtClean="0"/>
              <a:t>Ekleme</a:t>
            </a:r>
            <a:r>
              <a:rPr lang="tr-TR" dirty="0"/>
              <a:t>: Listenin başına eklenir </a:t>
            </a:r>
          </a:p>
          <a:p>
            <a:pPr lvl="1"/>
            <a:r>
              <a:rPr lang="tr-TR" dirty="0" smtClean="0"/>
              <a:t>Silme/Erişim</a:t>
            </a:r>
            <a:r>
              <a:rPr lang="tr-TR" dirty="0"/>
              <a:t>: Uygun listede arama yapılır </a:t>
            </a:r>
          </a:p>
          <a:p>
            <a:endParaRPr lang="tr-T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36548"/>
              </p:ext>
            </p:extLst>
          </p:nvPr>
        </p:nvGraphicFramePr>
        <p:xfrm>
          <a:off x="1894428" y="3056877"/>
          <a:ext cx="960859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47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36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2501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342466" y="3792218"/>
            <a:ext cx="8467" cy="424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66244"/>
              </p:ext>
            </p:extLst>
          </p:nvPr>
        </p:nvGraphicFramePr>
        <p:xfrm>
          <a:off x="5164667" y="4277359"/>
          <a:ext cx="448734" cy="57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734"/>
              </a:tblGrid>
              <a:tr h="0">
                <a:tc>
                  <a:txBody>
                    <a:bodyPr/>
                    <a:lstStyle/>
                    <a:p>
                      <a:r>
                        <a:rPr lang="tr-TR" sz="18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tr-T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5190067" y="4648200"/>
            <a:ext cx="423333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Çakışmaların Çözümlenmesi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1176" y="1107441"/>
            <a:ext cx="10377491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Chaining</a:t>
            </a:r>
            <a:r>
              <a:rPr lang="tr-TR" b="1" dirty="0"/>
              <a:t> (Zincirleme</a:t>
            </a:r>
            <a:r>
              <a:rPr lang="tr-TR" b="1" dirty="0" smtClean="0"/>
              <a:t>)</a:t>
            </a:r>
          </a:p>
          <a:p>
            <a:pPr lvl="1"/>
            <a:r>
              <a:rPr lang="tr-TR" dirty="0" err="1" smtClean="0"/>
              <a:t>Chaining</a:t>
            </a:r>
            <a:r>
              <a:rPr lang="tr-TR" dirty="0" smtClean="0"/>
              <a:t> </a:t>
            </a:r>
            <a:r>
              <a:rPr lang="tr-TR" dirty="0"/>
              <a:t>metodunun dezavantajları </a:t>
            </a:r>
          </a:p>
          <a:p>
            <a:pPr lvl="2"/>
            <a:r>
              <a:rPr lang="tr-TR" dirty="0" smtClean="0"/>
              <a:t>Tablonun </a:t>
            </a:r>
            <a:r>
              <a:rPr lang="tr-TR" dirty="0"/>
              <a:t>bazı kısımları hiç kullanılmamaktadır. </a:t>
            </a:r>
          </a:p>
          <a:p>
            <a:pPr lvl="2"/>
            <a:r>
              <a:rPr lang="tr-TR" dirty="0" smtClean="0"/>
              <a:t>Bağlı </a:t>
            </a:r>
            <a:r>
              <a:rPr lang="tr-TR" dirty="0"/>
              <a:t>listeler uzadıkça arama ve silme işlemleri için gereken zaman uzamaktadır. 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91" y="2924942"/>
            <a:ext cx="3657599" cy="36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Çakışmaların Çözümlenmesi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1176" y="1107441"/>
            <a:ext cx="10377491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Linear</a:t>
            </a:r>
            <a:r>
              <a:rPr lang="tr-TR" b="1" dirty="0"/>
              <a:t> </a:t>
            </a:r>
            <a:r>
              <a:rPr lang="tr-TR" b="1" dirty="0" err="1" smtClean="0"/>
              <a:t>Probing</a:t>
            </a:r>
            <a:r>
              <a:rPr lang="tr-TR" b="1" dirty="0" smtClean="0"/>
              <a:t> (Doğrusal Doldurma)</a:t>
            </a:r>
            <a:endParaRPr lang="tr-TR" b="1" dirty="0"/>
          </a:p>
          <a:p>
            <a:pPr lvl="1"/>
            <a:r>
              <a:rPr lang="tr-TR" dirty="0" smtClean="0"/>
              <a:t>Aynı </a:t>
            </a:r>
            <a:r>
              <a:rPr lang="tr-TR" dirty="0"/>
              <a:t>pozisyona gelen ikinci kayıt ilgili pozisyondan sonraki ilk boş pozisyona yerleştirilir. </a:t>
            </a:r>
          </a:p>
          <a:p>
            <a:pPr lvl="1"/>
            <a:r>
              <a:rPr lang="tr-TR" dirty="0" smtClean="0"/>
              <a:t>Ekleme</a:t>
            </a:r>
            <a:r>
              <a:rPr lang="tr-TR" dirty="0"/>
              <a:t>: Boş bir alan bulunarak yapılır. </a:t>
            </a:r>
          </a:p>
          <a:p>
            <a:pPr lvl="1"/>
            <a:r>
              <a:rPr lang="tr-TR" dirty="0" smtClean="0"/>
              <a:t>Silme/Erişim</a:t>
            </a:r>
            <a:r>
              <a:rPr lang="tr-TR" dirty="0"/>
              <a:t>: İlk boş alan bulunana kadar devam edebilir. </a:t>
            </a:r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lvl="1"/>
            <a:r>
              <a:rPr lang="tr-TR" dirty="0"/>
              <a:t>Bağlı listeler gibi ayrı bir veri yapısına ihtiyaç duyulmaz. </a:t>
            </a:r>
          </a:p>
          <a:p>
            <a:pPr lvl="1"/>
            <a:r>
              <a:rPr lang="tr-TR" dirty="0" smtClean="0"/>
              <a:t>Kayıtların </a:t>
            </a:r>
            <a:r>
              <a:rPr lang="tr-TR" dirty="0"/>
              <a:t>yığın şeklinde toplanmasına sebep olur. </a:t>
            </a:r>
          </a:p>
          <a:p>
            <a:pPr lvl="1"/>
            <a:r>
              <a:rPr lang="tr-TR" dirty="0" smtClean="0"/>
              <a:t>Silme </a:t>
            </a:r>
            <a:r>
              <a:rPr lang="tr-TR" dirty="0"/>
              <a:t>ve arama işlemleri için gereken zaman aynı </a:t>
            </a:r>
            <a:r>
              <a:rPr lang="tr-TR" dirty="0" err="1"/>
              <a:t>hash</a:t>
            </a:r>
            <a:r>
              <a:rPr lang="tr-TR" dirty="0"/>
              <a:t> değeri sayısı arttıkça artar. </a:t>
            </a:r>
          </a:p>
          <a:p>
            <a:pPr lvl="1"/>
            <a:endParaRPr lang="tr-TR" dirty="0"/>
          </a:p>
          <a:p>
            <a:endParaRPr lang="tr-T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05748"/>
              </p:ext>
            </p:extLst>
          </p:nvPr>
        </p:nvGraphicFramePr>
        <p:xfrm>
          <a:off x="1801294" y="2929873"/>
          <a:ext cx="960859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47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36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2501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07794"/>
              </p:ext>
            </p:extLst>
          </p:nvPr>
        </p:nvGraphicFramePr>
        <p:xfrm>
          <a:off x="5071533" y="4150355"/>
          <a:ext cx="448734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734"/>
              </a:tblGrid>
              <a:tr h="0">
                <a:tc>
                  <a:txBody>
                    <a:bodyPr/>
                    <a:lstStyle/>
                    <a:p>
                      <a:r>
                        <a:rPr lang="tr-TR" sz="18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257800" y="3691463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59400" y="3691463"/>
            <a:ext cx="524933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5492222" y="3671553"/>
            <a:ext cx="1113369" cy="4771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Çakışmaların Çözümlenmesi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586062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1176" y="1107441"/>
            <a:ext cx="10377491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Quadratic</a:t>
            </a:r>
            <a:r>
              <a:rPr lang="tr-TR" b="1" dirty="0"/>
              <a:t> </a:t>
            </a:r>
            <a:r>
              <a:rPr lang="tr-TR" b="1" dirty="0" err="1"/>
              <a:t>Probing</a:t>
            </a:r>
            <a:r>
              <a:rPr lang="tr-TR" b="1" dirty="0"/>
              <a:t> (</a:t>
            </a:r>
            <a:r>
              <a:rPr lang="tr-TR" b="1" dirty="0" err="1"/>
              <a:t>Kuadratik</a:t>
            </a:r>
            <a:r>
              <a:rPr lang="tr-TR" b="1" dirty="0"/>
              <a:t> Doldurma) </a:t>
            </a:r>
          </a:p>
          <a:p>
            <a:pPr lvl="1"/>
            <a:r>
              <a:rPr lang="tr-TR" dirty="0" smtClean="0"/>
              <a:t>Aynı </a:t>
            </a:r>
            <a:r>
              <a:rPr lang="tr-TR" dirty="0"/>
              <a:t>pozisyona gelen ikinci kayıt </a:t>
            </a:r>
            <a:r>
              <a:rPr lang="tr-TR" dirty="0" err="1"/>
              <a:t>Quadratic</a:t>
            </a:r>
            <a:r>
              <a:rPr lang="tr-TR" dirty="0"/>
              <a:t> f</a:t>
            </a:r>
            <a:r>
              <a:rPr lang="tr-TR" dirty="0" smtClean="0"/>
              <a:t>onksiyonla </a:t>
            </a:r>
            <a:r>
              <a:rPr lang="tr-TR" dirty="0"/>
              <a:t>yerleştirilir. 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çok kullanılan fonksiyon </a:t>
            </a:r>
          </a:p>
          <a:p>
            <a:pPr lvl="1"/>
            <a:r>
              <a:rPr lang="tr-TR" b="1" i="1" dirty="0" smtClean="0"/>
              <a:t>t </a:t>
            </a:r>
            <a:r>
              <a:rPr lang="tr-TR" b="1" i="1" dirty="0"/>
              <a:t>= h(t) </a:t>
            </a:r>
            <a:endParaRPr lang="tr-TR" dirty="0"/>
          </a:p>
          <a:p>
            <a:pPr lvl="1"/>
            <a:r>
              <a:rPr lang="tr-TR" b="1" i="1" dirty="0" smtClean="0"/>
              <a:t>f(x</a:t>
            </a:r>
            <a:r>
              <a:rPr lang="tr-TR" b="1" i="1" dirty="0"/>
              <a:t>) = t + </a:t>
            </a:r>
            <a:r>
              <a:rPr lang="tr-TR" b="1" i="1" dirty="0" smtClean="0"/>
              <a:t>x</a:t>
            </a:r>
            <a:r>
              <a:rPr lang="tr-TR" sz="1200" b="1" i="1" dirty="0" smtClean="0"/>
              <a:t>² </a:t>
            </a:r>
            <a:endParaRPr lang="tr-TR" sz="1200" dirty="0"/>
          </a:p>
          <a:p>
            <a:pPr lvl="1"/>
            <a:r>
              <a:rPr lang="tr-TR" dirty="0" smtClean="0"/>
              <a:t>Yeni </a:t>
            </a:r>
            <a:r>
              <a:rPr lang="tr-TR" dirty="0"/>
              <a:t>pozisyon için sırasıyla (</a:t>
            </a:r>
            <a:r>
              <a:rPr lang="tr-TR" dirty="0" smtClean="0"/>
              <a:t>t+1</a:t>
            </a:r>
            <a:r>
              <a:rPr lang="tr-TR" sz="1200" b="1" i="1" dirty="0"/>
              <a:t>²</a:t>
            </a:r>
            <a:r>
              <a:rPr lang="tr-TR" dirty="0" smtClean="0"/>
              <a:t>), </a:t>
            </a:r>
            <a:r>
              <a:rPr lang="tr-TR" dirty="0"/>
              <a:t>(</a:t>
            </a:r>
            <a:r>
              <a:rPr lang="tr-TR" dirty="0" smtClean="0"/>
              <a:t>t+2</a:t>
            </a:r>
            <a:r>
              <a:rPr lang="tr-TR" sz="1200" b="1" i="1" dirty="0"/>
              <a:t>²</a:t>
            </a:r>
            <a:r>
              <a:rPr lang="tr-TR" dirty="0" smtClean="0"/>
              <a:t>), </a:t>
            </a:r>
            <a:r>
              <a:rPr lang="tr-TR" dirty="0"/>
              <a:t>..., (</a:t>
            </a:r>
            <a:r>
              <a:rPr lang="tr-TR" dirty="0" smtClean="0"/>
              <a:t>t+n</a:t>
            </a:r>
            <a:r>
              <a:rPr lang="tr-TR" sz="1200" b="1" i="1" dirty="0"/>
              <a:t>²</a:t>
            </a:r>
            <a:r>
              <a:rPr lang="tr-TR" dirty="0" smtClean="0"/>
              <a:t>) </a:t>
            </a:r>
            <a:r>
              <a:rPr lang="tr-TR" dirty="0"/>
              <a:t>değerlerine karşılık gelen pozisyonlara bakılır ve ilk boş olana yerleştirilir. </a:t>
            </a:r>
            <a:endParaRPr lang="tr-TR" dirty="0" smtClean="0"/>
          </a:p>
          <a:p>
            <a:pPr lvl="2"/>
            <a:r>
              <a:rPr lang="tr-TR" dirty="0" smtClean="0"/>
              <a:t>t= h(65)=5</a:t>
            </a:r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4176"/>
              </p:ext>
            </p:extLst>
          </p:nvPr>
        </p:nvGraphicFramePr>
        <p:xfrm>
          <a:off x="1809761" y="4284545"/>
          <a:ext cx="9608595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47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36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2501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11580"/>
              </p:ext>
            </p:extLst>
          </p:nvPr>
        </p:nvGraphicFramePr>
        <p:xfrm>
          <a:off x="5080000" y="5513488"/>
          <a:ext cx="448734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734"/>
              </a:tblGrid>
              <a:tr h="0">
                <a:tc>
                  <a:txBody>
                    <a:bodyPr/>
                    <a:lstStyle/>
                    <a:p>
                      <a:r>
                        <a:rPr lang="tr-TR" sz="18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64841"/>
              </p:ext>
            </p:extLst>
          </p:nvPr>
        </p:nvGraphicFramePr>
        <p:xfrm>
          <a:off x="5723466" y="5511797"/>
          <a:ext cx="53340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t+1</a:t>
                      </a:r>
                      <a:r>
                        <a:rPr lang="tr-TR" sz="1200" b="0" i="1" dirty="0" smtClean="0">
                          <a:solidFill>
                            <a:schemeClr val="tx1"/>
                          </a:solidFill>
                        </a:rPr>
                        <a:t>²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95029"/>
              </p:ext>
            </p:extLst>
          </p:nvPr>
        </p:nvGraphicFramePr>
        <p:xfrm>
          <a:off x="7628467" y="5528728"/>
          <a:ext cx="57573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5733"/>
              </a:tblGrid>
              <a:tr h="350515"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t+2</a:t>
                      </a:r>
                      <a:r>
                        <a:rPr lang="tr-TR" sz="1200" b="0" i="1" dirty="0" smtClean="0">
                          <a:solidFill>
                            <a:schemeClr val="tx1"/>
                          </a:solidFill>
                        </a:rPr>
                        <a:t>²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51535"/>
              </p:ext>
            </p:extLst>
          </p:nvPr>
        </p:nvGraphicFramePr>
        <p:xfrm>
          <a:off x="10828866" y="5513491"/>
          <a:ext cx="57573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5733"/>
              </a:tblGrid>
              <a:tr h="0"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t+3</a:t>
                      </a:r>
                      <a:r>
                        <a:rPr lang="tr-TR" sz="1200" b="0" i="1" dirty="0" smtClean="0">
                          <a:solidFill>
                            <a:schemeClr val="tx1"/>
                          </a:solidFill>
                        </a:rPr>
                        <a:t>²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5300133" y="5054597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52067" y="5054597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916334" y="5054597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125200" y="5054597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8745"/>
              </p:ext>
            </p:extLst>
          </p:nvPr>
        </p:nvGraphicFramePr>
        <p:xfrm>
          <a:off x="11036299" y="4732864"/>
          <a:ext cx="325968" cy="24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968"/>
              </a:tblGrid>
              <a:tr h="220135">
                <a:tc>
                  <a:txBody>
                    <a:bodyPr/>
                    <a:lstStyle/>
                    <a:p>
                      <a:r>
                        <a:rPr lang="tr-TR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tr-TR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Çakışmaların Çözümlenmesi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586062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1176" y="1107441"/>
            <a:ext cx="10377491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b="1" dirty="0" err="1"/>
              <a:t>Quadratic</a:t>
            </a:r>
            <a:r>
              <a:rPr lang="tr-TR" b="1" dirty="0"/>
              <a:t> </a:t>
            </a:r>
            <a:r>
              <a:rPr lang="tr-TR" b="1" dirty="0" err="1"/>
              <a:t>Probing</a:t>
            </a:r>
            <a:r>
              <a:rPr lang="tr-TR" b="1" dirty="0"/>
              <a:t> (</a:t>
            </a:r>
            <a:r>
              <a:rPr lang="tr-TR" b="1" dirty="0" err="1"/>
              <a:t>Kuadratik</a:t>
            </a:r>
            <a:r>
              <a:rPr lang="tr-TR" b="1" dirty="0"/>
              <a:t> Doldurma)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Anahtar değerlerini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probing</a:t>
            </a:r>
            <a:r>
              <a:rPr lang="tr-TR" dirty="0"/>
              <a:t> metoduna göre daha düzgün dağıtır.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dirty="0" smtClean="0"/>
              <a:t>Yeni </a:t>
            </a:r>
            <a:r>
              <a:rPr lang="tr-TR" dirty="0"/>
              <a:t>eleman eklemede tablo boyutuna dikkat edilmezse sonsuza kadar çalışma riski vardır.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tr-TR" dirty="0" err="1" smtClean="0"/>
              <a:t>Örn</a:t>
            </a:r>
            <a:r>
              <a:rPr lang="tr-TR" dirty="0"/>
              <a:t>.: Boyutu 16 (0-15) olan bir tabloda 0, 1, 4 ve 9 </a:t>
            </a:r>
            <a:r>
              <a:rPr lang="tr-TR" dirty="0" smtClean="0"/>
              <a:t>pozisyonlarının </a:t>
            </a:r>
            <a:r>
              <a:rPr lang="tr-TR" dirty="0"/>
              <a:t>dolu olduğu durumda 16 değerini eklemeye çalıştığımız zaman sonsuz döngüye girer</a:t>
            </a:r>
            <a:r>
              <a:rPr lang="tr-TR" dirty="0" smtClean="0"/>
              <a:t>.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tr-T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67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Çakışmaların Çözümlenmesi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1176" y="1107441"/>
            <a:ext cx="10377491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Double</a:t>
            </a:r>
            <a:r>
              <a:rPr lang="tr-TR" b="1" dirty="0"/>
              <a:t> </a:t>
            </a:r>
            <a:r>
              <a:rPr lang="tr-TR" b="1" dirty="0" err="1"/>
              <a:t>Hashing</a:t>
            </a:r>
            <a:r>
              <a:rPr lang="tr-TR" b="1" dirty="0"/>
              <a:t> (Çift Kırpma) </a:t>
            </a:r>
            <a:endParaRPr lang="tr-TR" b="1" dirty="0" smtClean="0"/>
          </a:p>
          <a:p>
            <a:pPr lvl="1"/>
            <a:r>
              <a:rPr lang="tr-TR" dirty="0" smtClean="0"/>
              <a:t>Aynı </a:t>
            </a:r>
            <a:r>
              <a:rPr lang="tr-TR" dirty="0"/>
              <a:t>pozisyona gelen ikinci kayıt için ikinci bir </a:t>
            </a:r>
            <a:r>
              <a:rPr lang="tr-TR" dirty="0" err="1"/>
              <a:t>hash</a:t>
            </a:r>
            <a:r>
              <a:rPr lang="tr-TR" dirty="0"/>
              <a:t> fonksiyonu kullanılır. </a:t>
            </a:r>
          </a:p>
          <a:p>
            <a:pPr lvl="1"/>
            <a:r>
              <a:rPr lang="tr-TR" dirty="0" smtClean="0"/>
              <a:t>İkinci </a:t>
            </a:r>
            <a:r>
              <a:rPr lang="tr-TR" dirty="0" err="1"/>
              <a:t>hash</a:t>
            </a:r>
            <a:r>
              <a:rPr lang="tr-TR" dirty="0"/>
              <a:t> fonksiyonu </a:t>
            </a:r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tr-TR" dirty="0" smtClean="0"/>
              <a:t> </a:t>
            </a:r>
            <a:r>
              <a:rPr lang="tr-TR" dirty="0"/>
              <a:t>değerini alamaz. 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çok kullanılan fonksiyon: </a:t>
            </a:r>
          </a:p>
          <a:p>
            <a:pPr lvl="1"/>
            <a:r>
              <a:rPr lang="tr-TR" dirty="0" err="1" smtClean="0"/>
              <a:t>hash</a:t>
            </a:r>
            <a:r>
              <a:rPr lang="tr-TR" dirty="0" smtClean="0"/>
              <a:t>(x</a:t>
            </a:r>
            <a:r>
              <a:rPr lang="tr-TR" dirty="0"/>
              <a:t>) = </a:t>
            </a:r>
            <a:r>
              <a:rPr lang="tr-TR" dirty="0" err="1" smtClean="0"/>
              <a:t>hash</a:t>
            </a:r>
            <a:r>
              <a:rPr lang="tr-TR" dirty="0" smtClean="0"/>
              <a:t>₁(x</a:t>
            </a:r>
            <a:r>
              <a:rPr lang="tr-TR" dirty="0"/>
              <a:t>) + i * </a:t>
            </a:r>
            <a:r>
              <a:rPr lang="tr-TR" dirty="0" err="1" smtClean="0"/>
              <a:t>hash</a:t>
            </a:r>
            <a:r>
              <a:rPr lang="tr-TR" dirty="0" smtClean="0"/>
              <a:t>₂(</a:t>
            </a:r>
            <a:r>
              <a:rPr lang="tr-TR" dirty="0"/>
              <a:t>x) </a:t>
            </a:r>
          </a:p>
          <a:p>
            <a:pPr lvl="2"/>
            <a:r>
              <a:rPr lang="pt-BR" dirty="0" smtClean="0"/>
              <a:t>Örn</a:t>
            </a:r>
            <a:r>
              <a:rPr lang="pt-BR" dirty="0"/>
              <a:t>.: hash2(x)= R − ( x % R ), R &lt; </a:t>
            </a:r>
            <a:r>
              <a:rPr lang="pt-BR" dirty="0" smtClean="0"/>
              <a:t>T</a:t>
            </a:r>
            <a:r>
              <a:rPr lang="tr-TR" dirty="0" err="1" smtClean="0"/>
              <a:t>ablo</a:t>
            </a:r>
            <a:r>
              <a:rPr lang="tr-TR" dirty="0" smtClean="0"/>
              <a:t> Boyutu</a:t>
            </a:r>
            <a:r>
              <a:rPr lang="pt-BR" dirty="0" smtClean="0"/>
              <a:t> </a:t>
            </a:r>
            <a:endParaRPr lang="pt-BR" dirty="0"/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(x</a:t>
            </a:r>
            <a:r>
              <a:rPr lang="tr-TR" sz="1600" dirty="0"/>
              <a:t>) = </a:t>
            </a:r>
            <a:r>
              <a:rPr lang="tr-TR" sz="1600" dirty="0" err="1" smtClean="0"/>
              <a:t>hash</a:t>
            </a:r>
            <a:r>
              <a:rPr lang="tr-TR" sz="1600" dirty="0"/>
              <a:t> ₁</a:t>
            </a:r>
            <a:r>
              <a:rPr lang="tr-TR" sz="1600" dirty="0" smtClean="0"/>
              <a:t>(</a:t>
            </a:r>
            <a:r>
              <a:rPr lang="tr-TR" sz="1600" dirty="0"/>
              <a:t>x) </a:t>
            </a:r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(x</a:t>
            </a:r>
            <a:r>
              <a:rPr lang="tr-TR" sz="1600" dirty="0"/>
              <a:t>) = </a:t>
            </a:r>
            <a:r>
              <a:rPr lang="tr-TR" sz="1600" dirty="0" err="1" smtClean="0"/>
              <a:t>hash</a:t>
            </a:r>
            <a:r>
              <a:rPr lang="tr-TR" sz="1600" dirty="0"/>
              <a:t> ₁</a:t>
            </a:r>
            <a:r>
              <a:rPr lang="tr-TR" sz="1600" dirty="0" smtClean="0"/>
              <a:t>(</a:t>
            </a:r>
            <a:r>
              <a:rPr lang="tr-TR" sz="1600" dirty="0"/>
              <a:t>x) + 1 * </a:t>
            </a:r>
            <a:r>
              <a:rPr lang="tr-TR" sz="1600" dirty="0" err="1" smtClean="0"/>
              <a:t>hash</a:t>
            </a:r>
            <a:r>
              <a:rPr lang="tr-TR" sz="1600" dirty="0"/>
              <a:t> ₂</a:t>
            </a:r>
            <a:r>
              <a:rPr lang="tr-TR" sz="1600" dirty="0" smtClean="0"/>
              <a:t>(</a:t>
            </a:r>
            <a:r>
              <a:rPr lang="tr-TR" sz="1600" dirty="0"/>
              <a:t>x) </a:t>
            </a:r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(x</a:t>
            </a:r>
            <a:r>
              <a:rPr lang="tr-TR" sz="1600" dirty="0"/>
              <a:t>) = </a:t>
            </a:r>
            <a:r>
              <a:rPr lang="tr-TR" sz="1600" dirty="0" err="1" smtClean="0"/>
              <a:t>hash</a:t>
            </a:r>
            <a:r>
              <a:rPr lang="tr-TR" sz="1600" dirty="0"/>
              <a:t> ₁</a:t>
            </a:r>
            <a:r>
              <a:rPr lang="tr-TR" sz="1600" dirty="0" smtClean="0"/>
              <a:t>(</a:t>
            </a:r>
            <a:r>
              <a:rPr lang="tr-TR" sz="1600" dirty="0"/>
              <a:t>x) + 2 * </a:t>
            </a:r>
            <a:r>
              <a:rPr lang="tr-TR" sz="1600" dirty="0" err="1" smtClean="0"/>
              <a:t>hash</a:t>
            </a:r>
            <a:r>
              <a:rPr lang="tr-TR" sz="1600" dirty="0"/>
              <a:t> ₂</a:t>
            </a:r>
            <a:r>
              <a:rPr lang="tr-TR" sz="1600" dirty="0" smtClean="0"/>
              <a:t>(</a:t>
            </a:r>
            <a:r>
              <a:rPr lang="tr-TR" sz="1600" dirty="0"/>
              <a:t>x) </a:t>
            </a:r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(x</a:t>
            </a:r>
            <a:r>
              <a:rPr lang="tr-TR" sz="1600" dirty="0"/>
              <a:t>) = </a:t>
            </a:r>
            <a:r>
              <a:rPr lang="tr-TR" sz="1600" dirty="0" err="1" smtClean="0"/>
              <a:t>hash</a:t>
            </a:r>
            <a:r>
              <a:rPr lang="tr-TR" sz="1600" dirty="0"/>
              <a:t> ₁</a:t>
            </a:r>
            <a:r>
              <a:rPr lang="tr-TR" sz="1600" dirty="0" smtClean="0"/>
              <a:t>(</a:t>
            </a:r>
            <a:r>
              <a:rPr lang="tr-TR" sz="1600" dirty="0"/>
              <a:t>x) + 3 * </a:t>
            </a:r>
            <a:r>
              <a:rPr lang="tr-TR" sz="1600" dirty="0" err="1" smtClean="0"/>
              <a:t>hash</a:t>
            </a:r>
            <a:r>
              <a:rPr lang="tr-TR" sz="1600" dirty="0"/>
              <a:t> ₂</a:t>
            </a:r>
            <a:r>
              <a:rPr lang="tr-TR" sz="1600" dirty="0" smtClean="0"/>
              <a:t>(</a:t>
            </a:r>
            <a:r>
              <a:rPr lang="tr-TR" sz="1600" dirty="0"/>
              <a:t>x) </a:t>
            </a:r>
            <a:endParaRPr lang="tr-TR" sz="1600" dirty="0" smtClean="0"/>
          </a:p>
          <a:p>
            <a:pPr marL="0" indent="0">
              <a:buNone/>
            </a:pPr>
            <a:endParaRPr lang="tr-TR" dirty="0"/>
          </a:p>
          <a:p>
            <a:pPr lvl="1"/>
            <a:r>
              <a:rPr lang="tr-TR" dirty="0"/>
              <a:t>Anahtar değerlerini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probing</a:t>
            </a:r>
            <a:r>
              <a:rPr lang="tr-TR" dirty="0"/>
              <a:t> metoduna göre daha düzgün dağıtır ve gruplar oluşmaz. </a:t>
            </a:r>
          </a:p>
          <a:p>
            <a:pPr lvl="1"/>
            <a:r>
              <a:rPr lang="tr-TR" dirty="0" err="1"/>
              <a:t>Quadratic</a:t>
            </a:r>
            <a:r>
              <a:rPr lang="tr-TR" dirty="0"/>
              <a:t> </a:t>
            </a:r>
            <a:r>
              <a:rPr lang="tr-TR" dirty="0" err="1"/>
              <a:t>probing</a:t>
            </a:r>
            <a:r>
              <a:rPr lang="tr-TR" dirty="0"/>
              <a:t> metoduna göre daha yavaştır çünkü ikinci bir </a:t>
            </a:r>
            <a:r>
              <a:rPr lang="tr-TR" dirty="0" err="1"/>
              <a:t>hash</a:t>
            </a:r>
            <a:r>
              <a:rPr lang="tr-TR" dirty="0"/>
              <a:t> fonksiyonu hesaplanır. </a:t>
            </a:r>
          </a:p>
          <a:p>
            <a:pPr lvl="2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2637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Çakışmaların Çözümlenmesi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1176" y="1107440"/>
            <a:ext cx="10377491" cy="5750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Double</a:t>
            </a:r>
            <a:r>
              <a:rPr lang="tr-TR" b="1" dirty="0"/>
              <a:t> </a:t>
            </a:r>
            <a:r>
              <a:rPr lang="tr-TR" b="1" dirty="0" err="1"/>
              <a:t>Hashing</a:t>
            </a:r>
            <a:r>
              <a:rPr lang="tr-TR" b="1" dirty="0"/>
              <a:t> (Çift Kırpma) </a:t>
            </a:r>
            <a:endParaRPr lang="tr-TR" b="1" dirty="0" smtClean="0"/>
          </a:p>
          <a:p>
            <a:pPr lvl="1"/>
            <a:r>
              <a:rPr lang="tr-TR" dirty="0" smtClean="0"/>
              <a:t>Örnek</a:t>
            </a:r>
            <a:r>
              <a:rPr lang="tr-TR" dirty="0"/>
              <a:t>: 65 değerinin eklenmesi </a:t>
            </a:r>
          </a:p>
          <a:p>
            <a:pPr lvl="2"/>
            <a:r>
              <a:rPr lang="tr-TR" sz="1600" b="1" dirty="0" smtClean="0"/>
              <a:t>hash1(x</a:t>
            </a:r>
            <a:r>
              <a:rPr lang="tr-TR" sz="1600" b="1" dirty="0"/>
              <a:t>)= x % 15 </a:t>
            </a:r>
          </a:p>
          <a:p>
            <a:pPr lvl="2"/>
            <a:r>
              <a:rPr lang="tr-TR" sz="1600" b="1" dirty="0" smtClean="0"/>
              <a:t>hash2(x</a:t>
            </a:r>
            <a:r>
              <a:rPr lang="tr-TR" sz="1600" b="1" dirty="0"/>
              <a:t>)=11 − ( x % 11 ) </a:t>
            </a:r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(65</a:t>
            </a:r>
            <a:r>
              <a:rPr lang="tr-TR" sz="1600" dirty="0"/>
              <a:t>) = </a:t>
            </a:r>
            <a:r>
              <a:rPr lang="tr-TR" sz="1600" dirty="0" err="1" smtClean="0"/>
              <a:t>hash</a:t>
            </a:r>
            <a:r>
              <a:rPr lang="tr-TR" sz="1600" dirty="0"/>
              <a:t> ₁</a:t>
            </a:r>
            <a:r>
              <a:rPr lang="tr-TR" sz="1600" dirty="0" smtClean="0"/>
              <a:t>(</a:t>
            </a:r>
            <a:r>
              <a:rPr lang="tr-TR" sz="1600" dirty="0"/>
              <a:t>65) </a:t>
            </a:r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(65</a:t>
            </a:r>
            <a:r>
              <a:rPr lang="tr-TR" sz="1600" dirty="0"/>
              <a:t>) =5 </a:t>
            </a:r>
            <a:r>
              <a:rPr lang="tr-TR" sz="1600" b="1" i="1" dirty="0">
                <a:solidFill>
                  <a:srgbClr val="C00000"/>
                </a:solidFill>
              </a:rPr>
              <a:t>dolu</a:t>
            </a:r>
            <a:r>
              <a:rPr lang="tr-TR" sz="1600" dirty="0"/>
              <a:t> </a:t>
            </a:r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(65</a:t>
            </a:r>
            <a:r>
              <a:rPr lang="tr-TR" sz="1600" dirty="0"/>
              <a:t>) = </a:t>
            </a:r>
            <a:r>
              <a:rPr lang="tr-TR" sz="1600" dirty="0" err="1" smtClean="0"/>
              <a:t>hash</a:t>
            </a:r>
            <a:r>
              <a:rPr lang="tr-TR" sz="1600" dirty="0"/>
              <a:t> ₁</a:t>
            </a:r>
            <a:r>
              <a:rPr lang="tr-TR" sz="1600" dirty="0" smtClean="0"/>
              <a:t>(</a:t>
            </a:r>
            <a:r>
              <a:rPr lang="tr-TR" sz="1600" dirty="0"/>
              <a:t>5) + 1 * </a:t>
            </a:r>
            <a:r>
              <a:rPr lang="tr-TR" sz="1600" dirty="0" err="1" smtClean="0"/>
              <a:t>hash</a:t>
            </a:r>
            <a:r>
              <a:rPr lang="tr-TR" sz="1600" dirty="0"/>
              <a:t> ₂</a:t>
            </a:r>
            <a:r>
              <a:rPr lang="tr-TR" sz="1600" dirty="0" smtClean="0"/>
              <a:t>(</a:t>
            </a:r>
            <a:r>
              <a:rPr lang="tr-TR" sz="1600" dirty="0"/>
              <a:t>65) </a:t>
            </a:r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(65</a:t>
            </a:r>
            <a:r>
              <a:rPr lang="tr-TR" sz="1600" dirty="0"/>
              <a:t>) =5 +(11-10)=6 </a:t>
            </a:r>
            <a:r>
              <a:rPr lang="tr-TR" sz="1600" b="1" i="1" dirty="0" smtClean="0">
                <a:solidFill>
                  <a:srgbClr val="C00000"/>
                </a:solidFill>
              </a:rPr>
              <a:t>dolu</a:t>
            </a:r>
            <a:endParaRPr lang="tr-TR" sz="1600" b="1" i="1" dirty="0">
              <a:solidFill>
                <a:srgbClr val="C00000"/>
              </a:solidFill>
            </a:endParaRPr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(65</a:t>
            </a:r>
            <a:r>
              <a:rPr lang="tr-TR" sz="1600" dirty="0"/>
              <a:t>) = </a:t>
            </a:r>
            <a:r>
              <a:rPr lang="tr-TR" sz="1600" dirty="0" err="1" smtClean="0"/>
              <a:t>hash</a:t>
            </a:r>
            <a:r>
              <a:rPr lang="tr-TR" sz="1600" dirty="0"/>
              <a:t> ₁</a:t>
            </a:r>
            <a:r>
              <a:rPr lang="tr-TR" sz="1600" dirty="0" smtClean="0"/>
              <a:t>(</a:t>
            </a:r>
            <a:r>
              <a:rPr lang="tr-TR" sz="1600" dirty="0"/>
              <a:t>5) + 2 * </a:t>
            </a:r>
            <a:r>
              <a:rPr lang="tr-TR" sz="1600" dirty="0" err="1" smtClean="0"/>
              <a:t>hash</a:t>
            </a:r>
            <a:r>
              <a:rPr lang="tr-TR" sz="1600" dirty="0"/>
              <a:t> ₂</a:t>
            </a:r>
            <a:r>
              <a:rPr lang="tr-TR" sz="1600" dirty="0" smtClean="0"/>
              <a:t>(</a:t>
            </a:r>
            <a:r>
              <a:rPr lang="tr-TR" sz="1600" dirty="0"/>
              <a:t>65) </a:t>
            </a:r>
          </a:p>
          <a:p>
            <a:pPr lvl="2"/>
            <a:r>
              <a:rPr lang="tr-TR" sz="1600" dirty="0" err="1" smtClean="0"/>
              <a:t>hash</a:t>
            </a:r>
            <a:r>
              <a:rPr lang="tr-TR" sz="1600" dirty="0" smtClean="0"/>
              <a:t>(65</a:t>
            </a:r>
            <a:r>
              <a:rPr lang="tr-TR" sz="1600" dirty="0"/>
              <a:t>) =5 +2=7 </a:t>
            </a:r>
            <a:endParaRPr lang="tr-TR" sz="1600" dirty="0" smtClean="0"/>
          </a:p>
          <a:p>
            <a:pPr lvl="2"/>
            <a:endParaRPr lang="tr-TR" dirty="0"/>
          </a:p>
          <a:p>
            <a:pPr lvl="2"/>
            <a:endParaRPr lang="tr-TR" dirty="0" smtClean="0"/>
          </a:p>
          <a:p>
            <a:pPr lvl="2"/>
            <a:endParaRPr lang="tr-TR" dirty="0" smtClean="0"/>
          </a:p>
          <a:p>
            <a:pPr lvl="2"/>
            <a:r>
              <a:rPr lang="tr-TR" dirty="0"/>
              <a:t>t= </a:t>
            </a:r>
            <a:r>
              <a:rPr lang="tr-TR" dirty="0" smtClean="0"/>
              <a:t>h₁(</a:t>
            </a:r>
            <a:r>
              <a:rPr lang="tr-TR" dirty="0"/>
              <a:t>65)=5</a:t>
            </a:r>
          </a:p>
          <a:p>
            <a:pPr lvl="2"/>
            <a:endParaRPr lang="tr-TR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421"/>
              </p:ext>
            </p:extLst>
          </p:nvPr>
        </p:nvGraphicFramePr>
        <p:xfrm>
          <a:off x="2317761" y="5165078"/>
          <a:ext cx="9608595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47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36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129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2501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85353"/>
              </p:ext>
            </p:extLst>
          </p:nvPr>
        </p:nvGraphicFramePr>
        <p:xfrm>
          <a:off x="5401733" y="6394021"/>
          <a:ext cx="448734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734"/>
              </a:tblGrid>
              <a:tr h="0">
                <a:tc>
                  <a:txBody>
                    <a:bodyPr/>
                    <a:lstStyle/>
                    <a:p>
                      <a:r>
                        <a:rPr lang="tr-TR" sz="18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tr-T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01860"/>
              </p:ext>
            </p:extLst>
          </p:nvPr>
        </p:nvGraphicFramePr>
        <p:xfrm>
          <a:off x="5968992" y="6392330"/>
          <a:ext cx="1261535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1535"/>
              </a:tblGrid>
              <a:tr h="355603">
                <a:tc>
                  <a:txBody>
                    <a:bodyPr/>
                    <a:lstStyle/>
                    <a:p>
                      <a:r>
                        <a:rPr lang="tr-TR" b="0" i="0" dirty="0" smtClean="0">
                          <a:solidFill>
                            <a:schemeClr val="tx1"/>
                          </a:solidFill>
                        </a:rPr>
                        <a:t>t+1</a:t>
                      </a:r>
                      <a:r>
                        <a:rPr lang="tr-TR" sz="1800" b="0" i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tr-TR" sz="1800" b="0" i="0" baseline="0" dirty="0" smtClean="0">
                          <a:solidFill>
                            <a:schemeClr val="tx1"/>
                          </a:solidFill>
                        </a:rPr>
                        <a:t> h₂(65)</a:t>
                      </a:r>
                      <a:endParaRPr lang="tr-TR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621866" y="593513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60067" y="593513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 flipH="1" flipV="1">
            <a:off x="7122058" y="5901678"/>
            <a:ext cx="785808" cy="56685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11093"/>
              </p:ext>
            </p:extLst>
          </p:nvPr>
        </p:nvGraphicFramePr>
        <p:xfrm>
          <a:off x="7416792" y="6392330"/>
          <a:ext cx="1261535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1535"/>
              </a:tblGrid>
              <a:tr h="355603">
                <a:tc>
                  <a:txBody>
                    <a:bodyPr/>
                    <a:lstStyle/>
                    <a:p>
                      <a:r>
                        <a:rPr lang="tr-TR" b="0" i="0" dirty="0" smtClean="0">
                          <a:solidFill>
                            <a:schemeClr val="tx1"/>
                          </a:solidFill>
                        </a:rPr>
                        <a:t>t+2</a:t>
                      </a:r>
                      <a:r>
                        <a:rPr lang="tr-TR" sz="1800" b="0" i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tr-TR" sz="1800" b="0" i="0" baseline="0" dirty="0" smtClean="0">
                          <a:solidFill>
                            <a:schemeClr val="tx1"/>
                          </a:solidFill>
                        </a:rPr>
                        <a:t> h₂(65)</a:t>
                      </a:r>
                      <a:endParaRPr lang="tr-TR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F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37054"/>
              </p:ext>
            </p:extLst>
          </p:nvPr>
        </p:nvGraphicFramePr>
        <p:xfrm>
          <a:off x="7040032" y="5596464"/>
          <a:ext cx="325968" cy="24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968"/>
              </a:tblGrid>
              <a:tr h="220135">
                <a:tc>
                  <a:txBody>
                    <a:bodyPr/>
                    <a:lstStyle/>
                    <a:p>
                      <a:r>
                        <a:rPr lang="tr-TR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tr-TR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3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/>
              <a:t>Boyutu N olan bir tabloda, </a:t>
            </a:r>
            <a:r>
              <a:rPr lang="tr-TR" dirty="0" err="1"/>
              <a:t>hash</a:t>
            </a:r>
            <a:r>
              <a:rPr lang="tr-TR" dirty="0"/>
              <a:t> fonksiyonu (h(x)) bir x anahtarını </a:t>
            </a:r>
            <a:r>
              <a:rPr lang="tr-TR" dirty="0" smtClean="0"/>
              <a:t>0 </a:t>
            </a:r>
            <a:r>
              <a:rPr lang="tr-TR" dirty="0"/>
              <a:t>ile N-1 arasında bir değerle eşleştirir. </a:t>
            </a:r>
          </a:p>
          <a:p>
            <a:pPr algn="just"/>
            <a:r>
              <a:rPr lang="tr-TR" dirty="0" smtClean="0"/>
              <a:t>Örnek</a:t>
            </a:r>
            <a:r>
              <a:rPr lang="tr-TR" dirty="0"/>
              <a:t>: </a:t>
            </a:r>
          </a:p>
          <a:p>
            <a:pPr algn="just"/>
            <a:r>
              <a:rPr lang="tr-TR" dirty="0" smtClean="0"/>
              <a:t>N=15 </a:t>
            </a:r>
            <a:r>
              <a:rPr lang="tr-TR" dirty="0"/>
              <a:t>olan bir tablo için h(x) = x % 15 </a:t>
            </a:r>
            <a:r>
              <a:rPr lang="tr-TR" dirty="0" smtClean="0"/>
              <a:t>olarak </a:t>
            </a:r>
            <a:r>
              <a:rPr lang="tr-TR" dirty="0"/>
              <a:t>belirlenebilir. Eğer, 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b="1" dirty="0" smtClean="0"/>
              <a:t> </a:t>
            </a:r>
            <a:r>
              <a:rPr lang="pt-BR" dirty="0"/>
              <a:t>		</a:t>
            </a:r>
            <a:r>
              <a:rPr lang="pt-BR" b="1" dirty="0" smtClean="0"/>
              <a:t> </a:t>
            </a:r>
            <a:r>
              <a:rPr lang="pt-BR" dirty="0"/>
              <a:t>				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Anahtarların </a:t>
            </a:r>
            <a:r>
              <a:rPr lang="tr-TR" dirty="0"/>
              <a:t>tablo içerisindeki yerleri ise aşağıdaki gibidir: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99392"/>
              </p:ext>
            </p:extLst>
          </p:nvPr>
        </p:nvGraphicFramePr>
        <p:xfrm>
          <a:off x="1898835" y="3090004"/>
          <a:ext cx="4759419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917"/>
                <a:gridCol w="679917"/>
                <a:gridCol w="679917"/>
                <a:gridCol w="679917"/>
                <a:gridCol w="679917"/>
                <a:gridCol w="679917"/>
                <a:gridCol w="679917"/>
              </a:tblGrid>
              <a:tr h="239252">
                <a:tc>
                  <a:txBody>
                    <a:bodyPr/>
                    <a:lstStyle/>
                    <a:p>
                      <a:r>
                        <a:rPr lang="tr-TR" sz="1400" b="1" i="1" dirty="0" smtClean="0"/>
                        <a:t>x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 smtClean="0"/>
                        <a:t>25 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 smtClean="0"/>
                        <a:t>129 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 smtClean="0"/>
                        <a:t>35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 smtClean="0"/>
                        <a:t>2501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 smtClean="0"/>
                        <a:t>47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 smtClean="0"/>
                        <a:t>36 </a:t>
                      </a:r>
                      <a:r>
                        <a:rPr lang="tr-TR" sz="1400" dirty="0" smtClean="0"/>
                        <a:t>	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2934">
                <a:tc>
                  <a:txBody>
                    <a:bodyPr/>
                    <a:lstStyle/>
                    <a:p>
                      <a:r>
                        <a:rPr lang="pt-BR" sz="1400" b="1" i="1" dirty="0" smtClean="0"/>
                        <a:t>h(x) 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10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9 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5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11 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2 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6 </a:t>
                      </a:r>
                      <a:endParaRPr lang="tr-T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81601"/>
              </p:ext>
            </p:extLst>
          </p:nvPr>
        </p:nvGraphicFramePr>
        <p:xfrm>
          <a:off x="1811049" y="4386144"/>
          <a:ext cx="960859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  <a:gridCol w="640573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2501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2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903" t="32918" r="24861" b="18148"/>
          <a:stretch/>
        </p:blipFill>
        <p:spPr>
          <a:xfrm>
            <a:off x="2197100" y="1392382"/>
            <a:ext cx="9004300" cy="50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b="1" dirty="0" smtClean="0"/>
              <a:t>Perfect </a:t>
            </a:r>
            <a:r>
              <a:rPr lang="tr-TR" b="1" dirty="0" err="1" smtClean="0"/>
              <a:t>hash</a:t>
            </a:r>
            <a:r>
              <a:rPr lang="tr-TR" b="1" dirty="0" smtClean="0"/>
              <a:t> fonksiyonu: </a:t>
            </a:r>
            <a:endParaRPr lang="tr-TR" dirty="0" smtClean="0"/>
          </a:p>
          <a:p>
            <a:pPr lvl="1" algn="just"/>
            <a:r>
              <a:rPr lang="tr-TR" dirty="0" smtClean="0"/>
              <a:t>Her bir anahtara sadece bir pozisyonu eşleştiren fonksiyona denir. </a:t>
            </a:r>
          </a:p>
          <a:p>
            <a:pPr algn="just"/>
            <a:r>
              <a:rPr lang="tr-TR" b="1" dirty="0" smtClean="0"/>
              <a:t>Simple </a:t>
            </a:r>
            <a:r>
              <a:rPr lang="tr-TR" b="1" dirty="0" err="1" smtClean="0"/>
              <a:t>perfect</a:t>
            </a:r>
            <a:r>
              <a:rPr lang="tr-TR" b="1" dirty="0" smtClean="0"/>
              <a:t> </a:t>
            </a:r>
            <a:r>
              <a:rPr lang="tr-TR" b="1" dirty="0" err="1" smtClean="0"/>
              <a:t>hash</a:t>
            </a:r>
            <a:r>
              <a:rPr lang="tr-TR" b="1" dirty="0" smtClean="0"/>
              <a:t> fonksiyonu: </a:t>
            </a:r>
            <a:endParaRPr lang="tr-TR" dirty="0" smtClean="0"/>
          </a:p>
          <a:p>
            <a:pPr lvl="1" algn="just"/>
            <a:r>
              <a:rPr lang="tr-TR" dirty="0" smtClean="0"/>
              <a:t>Tablo boyutu ile toplam anahtar sayısı eşit olduğunda (tabloda boş yer yoksa) her bir anahtara sadece bir pozisyonu eşleştiren fonksiyona denir. </a:t>
            </a:r>
          </a:p>
          <a:p>
            <a:pPr algn="just"/>
            <a:r>
              <a:rPr lang="tr-TR" b="1" dirty="0" smtClean="0"/>
              <a:t>İyi bir </a:t>
            </a:r>
            <a:r>
              <a:rPr lang="tr-TR" b="1" dirty="0" err="1" smtClean="0"/>
              <a:t>hash</a:t>
            </a:r>
            <a:r>
              <a:rPr lang="tr-TR" b="1" dirty="0" smtClean="0"/>
              <a:t> fonksiyonu: </a:t>
            </a:r>
            <a:endParaRPr lang="tr-TR" dirty="0" smtClean="0"/>
          </a:p>
          <a:p>
            <a:pPr lvl="1" algn="just"/>
            <a:r>
              <a:rPr lang="tr-TR" dirty="0" smtClean="0"/>
              <a:t>Kolay ve hızlı hesaplanabilir olmalıdır. </a:t>
            </a:r>
          </a:p>
          <a:p>
            <a:pPr lvl="1" algn="just"/>
            <a:r>
              <a:rPr lang="tr-TR" dirty="0" smtClean="0"/>
              <a:t>Tablodaki her bir pozisyon için sadece bir anahtar atamalıdır. 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endParaRPr lang="tr-TR" dirty="0"/>
          </a:p>
          <a:p>
            <a:pPr algn="just"/>
            <a:r>
              <a:rPr lang="tr-TR" dirty="0" err="1"/>
              <a:t>Hash</a:t>
            </a:r>
            <a:r>
              <a:rPr lang="tr-TR" dirty="0"/>
              <a:t> fonksiyonları </a:t>
            </a:r>
            <a:r>
              <a:rPr lang="tr-TR" dirty="0" err="1"/>
              <a:t>integer</a:t>
            </a:r>
            <a:r>
              <a:rPr lang="tr-TR" dirty="0"/>
              <a:t> sayılarla işlem yaparlar. </a:t>
            </a:r>
          </a:p>
          <a:p>
            <a:pPr algn="just"/>
            <a:r>
              <a:rPr lang="tr-TR" dirty="0" err="1" smtClean="0"/>
              <a:t>Integer</a:t>
            </a:r>
            <a:r>
              <a:rPr lang="tr-TR" dirty="0" smtClean="0"/>
              <a:t> </a:t>
            </a:r>
            <a:r>
              <a:rPr lang="tr-TR" dirty="0"/>
              <a:t>olmayan anahtarlarda </a:t>
            </a:r>
            <a:r>
              <a:rPr lang="tr-TR" dirty="0" err="1"/>
              <a:t>integer</a:t>
            </a:r>
            <a:r>
              <a:rPr lang="tr-TR" dirty="0"/>
              <a:t> değere dönüştürme işlemi yapılır. </a:t>
            </a:r>
          </a:p>
          <a:p>
            <a:pPr algn="just"/>
            <a:r>
              <a:rPr lang="tr-TR" dirty="0" smtClean="0"/>
              <a:t>Örneğin </a:t>
            </a:r>
            <a:r>
              <a:rPr lang="tr-TR" dirty="0"/>
              <a:t>kişilere ait sağlık numarası 9635-8904 şeklinde ise aradaki tire işareti kaldırılarak 96358904 olarak alınır. </a:t>
            </a:r>
            <a:endParaRPr lang="tr-TR" dirty="0" smtClean="0"/>
          </a:p>
          <a:p>
            <a:pPr algn="just"/>
            <a:r>
              <a:rPr lang="tr-TR" dirty="0" smtClean="0"/>
              <a:t>Eğer </a:t>
            </a:r>
            <a:r>
              <a:rPr lang="tr-TR" dirty="0"/>
              <a:t>anahtar karakterlerden oluşuyorsa karakterlerin ASCII kodları kullanılır.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306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tr-TR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Hash</a:t>
            </a:r>
            <a:r>
              <a:rPr lang="tr-TR" b="1" dirty="0" smtClean="0"/>
              <a:t> </a:t>
            </a:r>
            <a:r>
              <a:rPr lang="tr-TR" b="1" dirty="0"/>
              <a:t>Fonksiyonları </a:t>
            </a:r>
            <a:endParaRPr lang="tr-TR" dirty="0"/>
          </a:p>
          <a:p>
            <a:pPr lvl="2"/>
            <a:r>
              <a:rPr lang="tr-TR" dirty="0" err="1" smtClean="0"/>
              <a:t>Selecting</a:t>
            </a:r>
            <a:r>
              <a:rPr lang="tr-TR" dirty="0" smtClean="0"/>
              <a:t> </a:t>
            </a:r>
            <a:r>
              <a:rPr lang="tr-TR" dirty="0" err="1" smtClean="0"/>
              <a:t>Digits</a:t>
            </a:r>
            <a:r>
              <a:rPr lang="tr-TR" dirty="0" smtClean="0"/>
              <a:t> (Rakam seçme) </a:t>
            </a:r>
            <a:endParaRPr lang="tr-TR" dirty="0"/>
          </a:p>
          <a:p>
            <a:pPr lvl="2"/>
            <a:r>
              <a:rPr lang="en-US" dirty="0" smtClean="0"/>
              <a:t>Folding </a:t>
            </a:r>
            <a:r>
              <a:rPr lang="en-US" dirty="0"/>
              <a:t>(shift folding, boundary </a:t>
            </a:r>
            <a:r>
              <a:rPr lang="en-US" dirty="0" smtClean="0"/>
              <a:t>folding)</a:t>
            </a:r>
            <a:r>
              <a:rPr lang="tr-TR" dirty="0" smtClean="0"/>
              <a:t> (</a:t>
            </a:r>
            <a:r>
              <a:rPr lang="en-US" dirty="0" err="1" smtClean="0"/>
              <a:t>Katlama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tr-TR" dirty="0" err="1" smtClean="0"/>
              <a:t>Division</a:t>
            </a:r>
            <a:r>
              <a:rPr lang="tr-TR" dirty="0"/>
              <a:t> </a:t>
            </a:r>
            <a:r>
              <a:rPr lang="tr-TR" dirty="0" smtClean="0"/>
              <a:t>(Bölme) </a:t>
            </a:r>
            <a:endParaRPr lang="tr-TR" dirty="0"/>
          </a:p>
          <a:p>
            <a:pPr lvl="2"/>
            <a:r>
              <a:rPr lang="tr-TR" dirty="0" err="1" smtClean="0"/>
              <a:t>Mid-Square</a:t>
            </a:r>
            <a:r>
              <a:rPr lang="tr-TR" dirty="0"/>
              <a:t> </a:t>
            </a:r>
            <a:r>
              <a:rPr lang="tr-TR" dirty="0" smtClean="0"/>
              <a:t>(Orta-Kare) </a:t>
            </a:r>
            <a:endParaRPr lang="tr-TR" dirty="0"/>
          </a:p>
          <a:p>
            <a:pPr lvl="2"/>
            <a:r>
              <a:rPr lang="tr-TR" dirty="0" err="1" smtClean="0"/>
              <a:t>Extraction</a:t>
            </a:r>
            <a:r>
              <a:rPr lang="tr-TR" dirty="0"/>
              <a:t> </a:t>
            </a:r>
            <a:r>
              <a:rPr lang="tr-TR" dirty="0" smtClean="0"/>
              <a:t>(Çıkarım) </a:t>
            </a:r>
            <a:endParaRPr lang="tr-TR" dirty="0"/>
          </a:p>
          <a:p>
            <a:pPr lvl="2"/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r>
              <a:rPr lang="tr-TR" dirty="0" smtClean="0"/>
              <a:t> (</a:t>
            </a:r>
            <a:r>
              <a:rPr lang="tr-TR" dirty="0" err="1" smtClean="0"/>
              <a:t>Radix</a:t>
            </a:r>
            <a:r>
              <a:rPr lang="tr-TR" dirty="0" smtClean="0"/>
              <a:t> Dönüşüm)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82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46186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lvl="2"/>
            <a:r>
              <a:rPr lang="tr-TR" dirty="0"/>
              <a:t>Anahtar üzerindeki belirlenmiş bazı haneleri seçip birleştirerek tablodaki pozisyon bulunur. </a:t>
            </a:r>
          </a:p>
          <a:p>
            <a:pPr lvl="2"/>
            <a:r>
              <a:rPr lang="tr-TR" dirty="0" smtClean="0"/>
              <a:t>2</a:t>
            </a:r>
            <a:r>
              <a:rPr lang="tr-TR" dirty="0"/>
              <a:t>. ve 5. hanelerin seçimiyle oluşturulan değer aşağıdaki gibidir. </a:t>
            </a:r>
          </a:p>
          <a:p>
            <a:pPr marL="914400" lvl="2" indent="0">
              <a:buNone/>
            </a:pPr>
            <a:r>
              <a:rPr lang="tr-TR" dirty="0" smtClean="0"/>
              <a:t>h(033475678</a:t>
            </a:r>
            <a:r>
              <a:rPr lang="tr-TR" dirty="0"/>
              <a:t>) = 37 </a:t>
            </a:r>
          </a:p>
          <a:p>
            <a:pPr marL="914400" lvl="2" indent="0">
              <a:buNone/>
            </a:pPr>
            <a:r>
              <a:rPr lang="tr-TR" dirty="0" smtClean="0"/>
              <a:t>h(023455678</a:t>
            </a:r>
            <a:r>
              <a:rPr lang="tr-TR" dirty="0"/>
              <a:t>) = 25 </a:t>
            </a:r>
          </a:p>
          <a:p>
            <a:pPr lvl="1"/>
            <a:r>
              <a:rPr lang="tr-TR" b="1" dirty="0" smtClean="0"/>
              <a:t>Artıları </a:t>
            </a:r>
            <a:r>
              <a:rPr lang="tr-TR" b="1" dirty="0"/>
              <a:t>ve Eksileri </a:t>
            </a:r>
            <a:endParaRPr lang="tr-TR" dirty="0"/>
          </a:p>
          <a:p>
            <a:pPr lvl="2"/>
            <a:r>
              <a:rPr lang="tr-TR" dirty="0" smtClean="0"/>
              <a:t>Yapısı </a:t>
            </a:r>
            <a:r>
              <a:rPr lang="tr-TR" dirty="0"/>
              <a:t>basittir. </a:t>
            </a:r>
          </a:p>
          <a:p>
            <a:pPr lvl="2"/>
            <a:r>
              <a:rPr lang="tr-TR" dirty="0" smtClean="0"/>
              <a:t>Anahtarları </a:t>
            </a:r>
            <a:r>
              <a:rPr lang="tr-TR" dirty="0"/>
              <a:t>tablonun tamamına düzgün bir şekilde dağıtamaz. </a:t>
            </a:r>
          </a:p>
          <a:p>
            <a:pPr lvl="2"/>
            <a:r>
              <a:rPr lang="tr-TR" dirty="0" smtClean="0"/>
              <a:t>Çakışma </a:t>
            </a:r>
            <a:r>
              <a:rPr lang="tr-TR" dirty="0"/>
              <a:t>çok sık olabilir.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Selecting</a:t>
            </a:r>
            <a:r>
              <a:rPr lang="tr-TR" b="1" dirty="0" smtClean="0"/>
              <a:t> </a:t>
            </a:r>
            <a:r>
              <a:rPr lang="tr-TR" b="1" dirty="0" err="1" smtClean="0"/>
              <a:t>Digits</a:t>
            </a:r>
            <a:r>
              <a:rPr lang="tr-TR" b="1" dirty="0" smtClean="0"/>
              <a:t> (Rakam seçme)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008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18713" cy="5598158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/>
              <a:t>Anahtar birkaç parçaya bölünür ve bu parçalar kendi arasında toplanarak tablodaki pozisyon bulunur. </a:t>
            </a:r>
          </a:p>
          <a:p>
            <a:pPr lvl="1">
              <a:lnSpc>
                <a:spcPct val="150000"/>
              </a:lnSpc>
            </a:pP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/>
              <a:t>folding</a:t>
            </a:r>
            <a:r>
              <a:rPr lang="tr-TR" dirty="0"/>
              <a:t> metodunda anahtarın </a:t>
            </a:r>
            <a:r>
              <a:rPr lang="tr-TR" dirty="0" smtClean="0"/>
              <a:t>her bir </a:t>
            </a:r>
            <a:r>
              <a:rPr lang="tr-TR" dirty="0"/>
              <a:t>parçası değiştirilmeden tablo boyutuna göre </a:t>
            </a:r>
            <a:r>
              <a:rPr lang="tr-TR" dirty="0" err="1"/>
              <a:t>mod</a:t>
            </a:r>
            <a:r>
              <a:rPr lang="tr-TR" dirty="0"/>
              <a:t> ile toplanır. 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Örnek</a:t>
            </a:r>
            <a:r>
              <a:rPr lang="tr-TR" dirty="0"/>
              <a:t>: SSN = 123-45-6789 olarak verilsin. SSN numarası 123, 456, 789 olarak üç parçaya ayrılıp toplandığında 123+456+789 = 1368 olarak pozisyon numarası elde edilir. </a:t>
            </a:r>
          </a:p>
          <a:p>
            <a:pPr lvl="1">
              <a:lnSpc>
                <a:spcPct val="150000"/>
              </a:lnSpc>
            </a:pPr>
            <a:r>
              <a:rPr lang="tr-TR" dirty="0" err="1" smtClean="0"/>
              <a:t>Boundary</a:t>
            </a:r>
            <a:r>
              <a:rPr lang="tr-TR" dirty="0" smtClean="0"/>
              <a:t> </a:t>
            </a:r>
            <a:r>
              <a:rPr lang="tr-TR" dirty="0" err="1"/>
              <a:t>folding</a:t>
            </a:r>
            <a:r>
              <a:rPr lang="tr-TR" dirty="0"/>
              <a:t> metodunda anahtarın parçalarının sırası değiştirilerek tablo boyutuna göre </a:t>
            </a:r>
            <a:r>
              <a:rPr lang="tr-TR" dirty="0" err="1"/>
              <a:t>mod</a:t>
            </a:r>
            <a:r>
              <a:rPr lang="tr-TR" dirty="0"/>
              <a:t> ile toplanır. 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Örnek</a:t>
            </a:r>
            <a:r>
              <a:rPr lang="tr-TR" dirty="0"/>
              <a:t>: SSN numarası 123, 456, 789 olarak üç parçaya ayrılır. Birinci parça aynı sırada kalır ve ikinci parça ters sıralanır. Daha sonra üçüncü parça aynı sırada alınır ve tablo boyutuna göre </a:t>
            </a:r>
            <a:r>
              <a:rPr lang="tr-TR" dirty="0" err="1"/>
              <a:t>mod</a:t>
            </a:r>
            <a:r>
              <a:rPr lang="tr-TR" dirty="0"/>
              <a:t> ile toplanır. (123+654+789 = 1566)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tr-T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Folding (shift folding, boundary folding) (</a:t>
            </a:r>
            <a:r>
              <a:rPr lang="en-US" b="1" dirty="0" err="1"/>
              <a:t>Katlama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995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Division (</a:t>
            </a:r>
            <a:r>
              <a:rPr lang="en-US" b="1" dirty="0" err="1"/>
              <a:t>Bölme</a:t>
            </a:r>
            <a:r>
              <a:rPr lang="en-US" b="1" dirty="0"/>
              <a:t>) </a:t>
            </a:r>
            <a:endParaRPr lang="tr-TR" b="1" dirty="0" smtClean="0"/>
          </a:p>
          <a:p>
            <a:pPr lvl="1"/>
            <a:r>
              <a:rPr lang="tr-TR" dirty="0" smtClean="0"/>
              <a:t>Anahtar </a:t>
            </a:r>
            <a:r>
              <a:rPr lang="tr-TR" dirty="0"/>
              <a:t>değeri tablo boyutuna göre </a:t>
            </a:r>
            <a:r>
              <a:rPr lang="tr-TR" dirty="0" err="1"/>
              <a:t>mod</a:t>
            </a:r>
            <a:r>
              <a:rPr lang="tr-TR" dirty="0"/>
              <a:t> ile bölünür. </a:t>
            </a:r>
          </a:p>
          <a:p>
            <a:pPr lvl="2"/>
            <a:r>
              <a:rPr lang="tr-TR" dirty="0" smtClean="0"/>
              <a:t>Örnek</a:t>
            </a:r>
            <a:r>
              <a:rPr lang="tr-TR" dirty="0"/>
              <a:t>: SSN = 123456789 olarak verilsin. Tablo boyutu 1000 olursa,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fonksyonu</a:t>
            </a:r>
            <a:r>
              <a:rPr lang="tr-TR" dirty="0"/>
              <a:t> sonucu aşağıdaki gibi bulur; </a:t>
            </a:r>
            <a:endParaRPr lang="tr-TR" dirty="0" smtClean="0"/>
          </a:p>
          <a:p>
            <a:pPr marL="914400" lvl="2" indent="0">
              <a:buNone/>
            </a:pPr>
            <a:r>
              <a:rPr lang="tr-TR" dirty="0" smtClean="0"/>
              <a:t>       </a:t>
            </a:r>
            <a:r>
              <a:rPr lang="tr-TR" dirty="0" err="1" smtClean="0"/>
              <a:t>hash</a:t>
            </a:r>
            <a:r>
              <a:rPr lang="tr-TR" dirty="0" smtClean="0"/>
              <a:t>(h</a:t>
            </a:r>
            <a:r>
              <a:rPr lang="tr-TR" dirty="0"/>
              <a:t>) = 123456789 % 1000 = 789 </a:t>
            </a:r>
          </a:p>
          <a:p>
            <a:pPr lvl="1"/>
            <a:r>
              <a:rPr lang="tr-TR" dirty="0" smtClean="0"/>
              <a:t>Yapısı </a:t>
            </a:r>
            <a:r>
              <a:rPr lang="tr-TR" dirty="0"/>
              <a:t>basittir ancak çakışma olur.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36710" y="1107441"/>
            <a:ext cx="10018713" cy="5471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Mid-Square (</a:t>
            </a:r>
            <a:r>
              <a:rPr lang="en-US" b="1" dirty="0" err="1"/>
              <a:t>Orta-Kare</a:t>
            </a:r>
            <a:r>
              <a:rPr lang="en-US" b="1" dirty="0"/>
              <a:t>) </a:t>
            </a:r>
            <a:endParaRPr lang="tr-TR" b="1" dirty="0" smtClean="0"/>
          </a:p>
          <a:p>
            <a:pPr lvl="1"/>
            <a:r>
              <a:rPr lang="tr-TR" dirty="0" smtClean="0"/>
              <a:t>Anahtar </a:t>
            </a:r>
            <a:r>
              <a:rPr lang="tr-TR" dirty="0"/>
              <a:t>değerin karesi alınır ve sonucun orta kısmı seçilerek tablodaki pozisyon değeri bulunur. </a:t>
            </a:r>
          </a:p>
          <a:p>
            <a:pPr lvl="2"/>
            <a:r>
              <a:rPr lang="tr-TR" dirty="0" smtClean="0"/>
              <a:t>Örnek</a:t>
            </a:r>
            <a:r>
              <a:rPr lang="tr-TR" dirty="0"/>
              <a:t>: anahtar = 3121 olarak verilsin.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smtClean="0"/>
              <a:t>fonksiyonu </a:t>
            </a:r>
            <a:r>
              <a:rPr lang="tr-TR" dirty="0"/>
              <a:t>sonucu aşağıdaki gibi bulur; </a:t>
            </a:r>
          </a:p>
          <a:p>
            <a:pPr marL="914400" lvl="2" indent="0">
              <a:buNone/>
            </a:pPr>
            <a:r>
              <a:rPr lang="tr-TR" dirty="0" smtClean="0"/>
              <a:t>      3121² </a:t>
            </a:r>
            <a:r>
              <a:rPr lang="tr-TR" dirty="0"/>
              <a:t>= 9740641 </a:t>
            </a:r>
          </a:p>
          <a:p>
            <a:pPr marL="914400" lvl="2" indent="0">
              <a:buNone/>
            </a:pPr>
            <a:r>
              <a:rPr lang="tr-TR" dirty="0"/>
              <a:t> </a:t>
            </a:r>
            <a:r>
              <a:rPr lang="tr-TR" dirty="0" smtClean="0"/>
              <a:t>     </a:t>
            </a:r>
            <a:r>
              <a:rPr lang="tr-TR" dirty="0" err="1" smtClean="0"/>
              <a:t>hash</a:t>
            </a:r>
            <a:r>
              <a:rPr lang="tr-TR" dirty="0" smtClean="0"/>
              <a:t>(3121</a:t>
            </a:r>
            <a:r>
              <a:rPr lang="tr-TR" dirty="0"/>
              <a:t>) = 406 </a:t>
            </a:r>
          </a:p>
          <a:p>
            <a:pPr lvl="1"/>
            <a:r>
              <a:rPr lang="tr-TR" dirty="0" smtClean="0"/>
              <a:t>Anahtarın </a:t>
            </a:r>
            <a:r>
              <a:rPr lang="tr-TR" dirty="0"/>
              <a:t>karesi </a:t>
            </a:r>
            <a:r>
              <a:rPr lang="tr-TR" dirty="0" err="1"/>
              <a:t>binary</a:t>
            </a:r>
            <a:r>
              <a:rPr lang="tr-TR" dirty="0"/>
              <a:t> olarak </a:t>
            </a:r>
            <a:r>
              <a:rPr lang="tr-TR" dirty="0" smtClean="0"/>
              <a:t>da gösterilebilir</a:t>
            </a:r>
            <a:r>
              <a:rPr lang="tr-TR" dirty="0"/>
              <a:t>. </a:t>
            </a:r>
          </a:p>
          <a:p>
            <a:pPr marL="914400" lvl="2" indent="0">
              <a:buNone/>
            </a:pPr>
            <a:r>
              <a:rPr lang="tr-TR" dirty="0" smtClean="0"/>
              <a:t>      3121² </a:t>
            </a:r>
            <a:r>
              <a:rPr lang="tr-TR" dirty="0"/>
              <a:t>= 1001010</a:t>
            </a:r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0101000010</a:t>
            </a:r>
            <a:r>
              <a:rPr lang="tr-TR" dirty="0"/>
              <a:t>1100001 </a:t>
            </a:r>
          </a:p>
          <a:p>
            <a:pPr marL="914400" lvl="2" indent="0">
              <a:buNone/>
            </a:pPr>
            <a:r>
              <a:rPr lang="tr-TR" dirty="0" smtClean="0"/>
              <a:t>      </a:t>
            </a:r>
            <a:r>
              <a:rPr lang="tr-TR" dirty="0" err="1" smtClean="0"/>
              <a:t>hash</a:t>
            </a:r>
            <a:r>
              <a:rPr lang="tr-TR" dirty="0" smtClean="0"/>
              <a:t>(3121</a:t>
            </a:r>
            <a:r>
              <a:rPr lang="tr-TR" dirty="0"/>
              <a:t>) = 0101000010 = 322 </a:t>
            </a:r>
          </a:p>
        </p:txBody>
      </p:sp>
    </p:spTree>
    <p:extLst>
      <p:ext uri="{BB962C8B-B14F-4D97-AF65-F5344CB8AC3E}">
        <p14:creationId xmlns:p14="http://schemas.microsoft.com/office/powerpoint/2010/main" val="19914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2675</TotalTime>
  <Words>1399</Words>
  <Application>Microsoft Office PowerPoint</Application>
  <PresentationFormat>Geniş ekran</PresentationFormat>
  <Paragraphs>373</Paragraphs>
  <Slides>19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Garamond</vt:lpstr>
      <vt:lpstr>Tahoma</vt:lpstr>
      <vt:lpstr>Times New Roman</vt:lpstr>
      <vt:lpstr>Parallax</vt:lpstr>
      <vt:lpstr>Hashing</vt:lpstr>
      <vt:lpstr>Hash Fonksiyonu</vt:lpstr>
      <vt:lpstr>Hash Fonksiyonu</vt:lpstr>
      <vt:lpstr>Hash Fonksiyonu</vt:lpstr>
      <vt:lpstr>Hashing</vt:lpstr>
      <vt:lpstr>Hashing</vt:lpstr>
      <vt:lpstr>Hashing</vt:lpstr>
      <vt:lpstr>Hashing</vt:lpstr>
      <vt:lpstr>Hashing</vt:lpstr>
      <vt:lpstr>Hashing</vt:lpstr>
      <vt:lpstr>Hashing</vt:lpstr>
      <vt:lpstr>Çakışmaların Çözümlenmesi</vt:lpstr>
      <vt:lpstr>Çakışmaların Çözümlenmesi</vt:lpstr>
      <vt:lpstr>Çakışmaların Çözümlenmesi</vt:lpstr>
      <vt:lpstr>Çakışmaların Çözümlenmesi</vt:lpstr>
      <vt:lpstr>Çakışmaların Çözümlenmesi</vt:lpstr>
      <vt:lpstr>Çakışmaların Çözümlenmesi</vt:lpstr>
      <vt:lpstr>Çakışmaların Çözümlenmesi</vt:lpstr>
      <vt:lpstr>Çakışmaların Çözümlenmesi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</dc:title>
  <dc:creator>Hacer</dc:creator>
  <cp:lastModifiedBy>Hacer Özyurt</cp:lastModifiedBy>
  <cp:revision>374</cp:revision>
  <dcterms:created xsi:type="dcterms:W3CDTF">2013-12-23T10:26:31Z</dcterms:created>
  <dcterms:modified xsi:type="dcterms:W3CDTF">2016-02-08T09:41:12Z</dcterms:modified>
</cp:coreProperties>
</file>