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8" r:id="rId2"/>
    <p:sldId id="275" r:id="rId3"/>
    <p:sldId id="260" r:id="rId4"/>
    <p:sldId id="259" r:id="rId5"/>
    <p:sldId id="264" r:id="rId6"/>
    <p:sldId id="262" r:id="rId7"/>
    <p:sldId id="263"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7DA9"/>
    <a:srgbClr val="0C5A8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snapToGrid="0">
      <p:cViewPr varScale="1">
        <p:scale>
          <a:sx n="83" d="100"/>
          <a:sy n="83" d="100"/>
        </p:scale>
        <p:origin x="-610"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408833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38809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3261757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115784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2461752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3425932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2321779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3523215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22158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152401"/>
            <a:ext cx="10018713" cy="955040"/>
          </a:xfrm>
        </p:spPr>
        <p:txBody>
          <a:bodyPr>
            <a:normAutofit/>
          </a:bodyPr>
          <a:lstStyle>
            <a:lvl1pPr>
              <a:defRPr sz="3200">
                <a:latin typeface="Garamond" panose="02020404030301010803"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1484310" y="1107441"/>
            <a:ext cx="10018713" cy="4683759"/>
          </a:xfrm>
        </p:spPr>
        <p:txBody>
          <a:bodyPr anchor="ctr">
            <a:norm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86064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427740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55585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16755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149572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223686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201094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15F29-B626-4B6E-A260-A108FA74F3E7}" type="datetimeFigureOut">
              <a:rPr lang="tr-TR" smtClean="0"/>
              <a:pPr/>
              <a:t>21.03.2017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150309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415F29-B626-4B6E-A260-A108FA74F3E7}" type="datetimeFigureOut">
              <a:rPr lang="tr-TR" smtClean="0"/>
              <a:pPr/>
              <a:t>21.03.2017</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1F00B2-BA3B-4A66-844E-D33DFC129CE3}" type="slidenum">
              <a:rPr lang="tr-TR" smtClean="0"/>
              <a:pPr/>
              <a:t>‹#›</a:t>
            </a:fld>
            <a:endParaRPr lang="tr-TR"/>
          </a:p>
        </p:txBody>
      </p:sp>
    </p:spTree>
    <p:extLst>
      <p:ext uri="{BB962C8B-B14F-4D97-AF65-F5344CB8AC3E}">
        <p14:creationId xmlns="" xmlns:p14="http://schemas.microsoft.com/office/powerpoint/2010/main" val="413056374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Bağlı Liste</a:t>
            </a:r>
            <a:endParaRPr lang="tr-TR" dirty="0"/>
          </a:p>
        </p:txBody>
      </p:sp>
      <p:sp>
        <p:nvSpPr>
          <p:cNvPr id="3" name="Content Placeholder 2"/>
          <p:cNvSpPr>
            <a:spLocks noGrp="1"/>
          </p:cNvSpPr>
          <p:nvPr>
            <p:ph idx="1"/>
          </p:nvPr>
        </p:nvSpPr>
        <p:spPr>
          <a:xfrm>
            <a:off x="1484310" y="2804623"/>
            <a:ext cx="10018713" cy="4053377"/>
          </a:xfrm>
        </p:spPr>
        <p:txBody>
          <a:bodyPr>
            <a:normAutofit/>
          </a:bodyPr>
          <a:lstStyle/>
          <a:p>
            <a:pPr lvl="1" algn="just">
              <a:lnSpc>
                <a:spcPct val="150000"/>
              </a:lnSpc>
              <a:spcBef>
                <a:spcPts val="0"/>
              </a:spcBef>
              <a:spcAft>
                <a:spcPts val="0"/>
              </a:spcAft>
            </a:pPr>
            <a:r>
              <a:rPr lang="tr-TR" sz="1600" dirty="0" smtClean="0"/>
              <a:t>Aynı kümeye ait veri parçacıklarının birbirlerine bellek üzerinde sanal olarak bağlanmasıyla oluşur. Bağlantılı liste elemanlarının üzerinde biri veri, diğeri sonraki elemanı gösteren adres bilgisi olmak üzere iki kısım bulunur.</a:t>
            </a:r>
          </a:p>
          <a:p>
            <a:pPr lvl="1" algn="just">
              <a:lnSpc>
                <a:spcPct val="150000"/>
              </a:lnSpc>
              <a:spcBef>
                <a:spcPts val="0"/>
              </a:spcBef>
              <a:spcAft>
                <a:spcPts val="0"/>
              </a:spcAft>
            </a:pPr>
            <a:r>
              <a:rPr lang="tr-TR" sz="1600" dirty="0" smtClean="0"/>
              <a:t>Bir kayıt eklendiğinde ya da çıkarıldığında diğer kayıtlara dokunulmaması, probleme göre değişik liste yapılarının kolayca tanımlanabilmesi açılarından bağlantılı listeler programlamada önemli bire yere sahiptir.</a:t>
            </a:r>
          </a:p>
          <a:p>
            <a:pPr lvl="1" algn="just">
              <a:lnSpc>
                <a:spcPct val="150000"/>
              </a:lnSpc>
              <a:spcBef>
                <a:spcPts val="0"/>
              </a:spcBef>
              <a:spcAft>
                <a:spcPts val="0"/>
              </a:spcAft>
            </a:pPr>
            <a:r>
              <a:rPr lang="tr-TR" sz="1600" dirty="0"/>
              <a:t>Bağlantılı listenin zayıf yönü liste üzerindeki ara elemanlara kolayca erişilememesidir. Örneğin listedeki 10. elemana erişmek için listedeki ilk dokuz elemanın üzerinden geçilmesi gerekir. </a:t>
            </a:r>
          </a:p>
          <a:p>
            <a:pPr lvl="1" algn="just">
              <a:lnSpc>
                <a:spcPct val="150000"/>
              </a:lnSpc>
              <a:spcBef>
                <a:spcPts val="0"/>
              </a:spcBef>
              <a:spcAft>
                <a:spcPts val="0"/>
              </a:spcAft>
            </a:pPr>
            <a:r>
              <a:rPr lang="tr-TR" sz="1600" dirty="0"/>
              <a:t>Bu durum sık sık arama yapılması gereken uygulamalarda zaman karmaşıklığının büyük olmasına neden olabilmektedir.</a:t>
            </a:r>
          </a:p>
          <a:p>
            <a:pPr lvl="1" algn="just">
              <a:lnSpc>
                <a:spcPct val="150000"/>
              </a:lnSpc>
              <a:spcBef>
                <a:spcPts val="0"/>
              </a:spcBef>
              <a:spcAft>
                <a:spcPts val="0"/>
              </a:spcAft>
            </a:pPr>
            <a:endParaRPr lang="tr-TR" sz="1600" dirty="0"/>
          </a:p>
        </p:txBody>
      </p:sp>
      <p:grpSp>
        <p:nvGrpSpPr>
          <p:cNvPr id="24" name="Group 23"/>
          <p:cNvGrpSpPr/>
          <p:nvPr/>
        </p:nvGrpSpPr>
        <p:grpSpPr>
          <a:xfrm>
            <a:off x="4851648" y="1287258"/>
            <a:ext cx="2667741" cy="1399730"/>
            <a:chOff x="4753993" y="1429300"/>
            <a:chExt cx="2667741" cy="1399730"/>
          </a:xfrm>
        </p:grpSpPr>
        <p:sp>
          <p:nvSpPr>
            <p:cNvPr id="4" name="Rounded Rectangle 3"/>
            <p:cNvSpPr/>
            <p:nvPr/>
          </p:nvSpPr>
          <p:spPr>
            <a:xfrm>
              <a:off x="4989254" y="1429300"/>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 name="Straight Connector 5"/>
            <p:cNvCxnSpPr/>
            <p:nvPr/>
          </p:nvCxnSpPr>
          <p:spPr>
            <a:xfrm>
              <a:off x="5837067" y="1438178"/>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450892" y="1748896"/>
              <a:ext cx="8878" cy="736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966709" y="1778444"/>
              <a:ext cx="8878" cy="736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53993" y="2521253"/>
              <a:ext cx="1109708" cy="307777"/>
            </a:xfrm>
            <a:prstGeom prst="rect">
              <a:avLst/>
            </a:prstGeom>
            <a:noFill/>
          </p:spPr>
          <p:txBody>
            <a:bodyPr wrap="square" rtlCol="0">
              <a:spAutoFit/>
            </a:bodyPr>
            <a:lstStyle/>
            <a:p>
              <a:r>
                <a:rPr lang="tr-TR" sz="1400" dirty="0" smtClean="0"/>
                <a:t>Veri (İçerik)</a:t>
              </a:r>
              <a:endParaRPr lang="tr-TR" sz="1400" dirty="0"/>
            </a:p>
          </p:txBody>
        </p:sp>
        <p:sp>
          <p:nvSpPr>
            <p:cNvPr id="13" name="TextBox 12"/>
            <p:cNvSpPr txBox="1"/>
            <p:nvPr/>
          </p:nvSpPr>
          <p:spPr>
            <a:xfrm>
              <a:off x="5779361" y="2518272"/>
              <a:ext cx="1642373" cy="307777"/>
            </a:xfrm>
            <a:prstGeom prst="rect">
              <a:avLst/>
            </a:prstGeom>
            <a:noFill/>
          </p:spPr>
          <p:txBody>
            <a:bodyPr wrap="square" rtlCol="0">
              <a:spAutoFit/>
            </a:bodyPr>
            <a:lstStyle/>
            <a:p>
              <a:r>
                <a:rPr lang="tr-TR" sz="1400" dirty="0" smtClean="0"/>
                <a:t>Gösterici (</a:t>
              </a:r>
              <a:r>
                <a:rPr lang="tr-TR" sz="1400" dirty="0" err="1" smtClean="0"/>
                <a:t>pointer</a:t>
              </a:r>
              <a:r>
                <a:rPr lang="tr-TR" sz="1400" dirty="0" smtClean="0"/>
                <a:t>)</a:t>
              </a:r>
              <a:endParaRPr lang="tr-TR" sz="1400" dirty="0"/>
            </a:p>
          </p:txBody>
        </p:sp>
      </p:grpSp>
      <p:cxnSp>
        <p:nvCxnSpPr>
          <p:cNvPr id="14" name="Straight Connector 13"/>
          <p:cNvCxnSpPr/>
          <p:nvPr/>
        </p:nvCxnSpPr>
        <p:spPr>
          <a:xfrm flipH="1" flipV="1">
            <a:off x="5934722" y="1284277"/>
            <a:ext cx="237092"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06077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Tek Yönlü Bağlı Liste</a:t>
            </a:r>
            <a:endParaRPr lang="tr-TR" dirty="0"/>
          </a:p>
        </p:txBody>
      </p:sp>
      <p:sp>
        <p:nvSpPr>
          <p:cNvPr id="3" name="Content Placeholder 2"/>
          <p:cNvSpPr>
            <a:spLocks noGrp="1"/>
          </p:cNvSpPr>
          <p:nvPr>
            <p:ph idx="1"/>
          </p:nvPr>
        </p:nvSpPr>
        <p:spPr>
          <a:xfrm>
            <a:off x="1484311" y="2830527"/>
            <a:ext cx="9639409" cy="3206290"/>
          </a:xfrm>
        </p:spPr>
        <p:txBody>
          <a:bodyPr anchor="t">
            <a:noAutofit/>
          </a:bodyPr>
          <a:lstStyle/>
          <a:p>
            <a:pPr marL="0" indent="-284400">
              <a:spcBef>
                <a:spcPts val="0"/>
              </a:spcBef>
              <a:buClrTx/>
              <a:buSzPct val="100000"/>
              <a:buFont typeface="Arial" panose="020B0604020202020204" pitchFamily="34" charset="0"/>
              <a:buChar char="•"/>
            </a:pPr>
            <a:r>
              <a:rPr lang="tr-TR" sz="1600" b="1" dirty="0" smtClean="0">
                <a:solidFill>
                  <a:srgbClr val="277DA9"/>
                </a:solidFill>
                <a:cs typeface="Consolas" panose="020B0609020204030204" pitchFamily="49" charset="0"/>
              </a:rPr>
              <a:t>Listede Eleman Arama</a:t>
            </a:r>
          </a:p>
          <a:p>
            <a:pPr marL="0" lvl="1" indent="-284400">
              <a:spcBef>
                <a:spcPts val="0"/>
              </a:spcBef>
              <a:buClr>
                <a:srgbClr val="277DA9"/>
              </a:buClr>
              <a:buSzPct val="100000"/>
              <a:buFont typeface="+mj-lt"/>
              <a:buAutoNum type="arabicPeriod"/>
            </a:pPr>
            <a:endParaRPr lang="tr-TR" sz="1400" dirty="0" smtClean="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en-US" sz="1300" dirty="0" smtClean="0">
                <a:solidFill>
                  <a:srgbClr val="277DA9"/>
                </a:solidFill>
                <a:latin typeface="Consolas" panose="020B0609020204030204" pitchFamily="49" charset="0"/>
                <a:cs typeface="Consolas" panose="020B0609020204030204" pitchFamily="49" charset="0"/>
              </a:rPr>
              <a:t>public </a:t>
            </a:r>
            <a:r>
              <a:rPr lang="en-US" sz="1300" dirty="0">
                <a:solidFill>
                  <a:srgbClr val="277DA9"/>
                </a:solidFill>
                <a:latin typeface="Consolas" panose="020B0609020204030204" pitchFamily="49" charset="0"/>
                <a:cs typeface="Consolas" panose="020B0609020204030204" pitchFamily="49" charset="0"/>
              </a:rPr>
              <a:t>void </a:t>
            </a:r>
            <a:r>
              <a:rPr lang="tr-TR" sz="1300" dirty="0" err="1" smtClean="0">
                <a:latin typeface="Consolas" panose="020B0609020204030204" pitchFamily="49" charset="0"/>
                <a:cs typeface="Consolas" panose="020B0609020204030204" pitchFamily="49" charset="0"/>
              </a:rPr>
              <a:t>ListedeAra</a:t>
            </a:r>
            <a:r>
              <a:rPr lang="en-US" sz="1300" dirty="0" smtClean="0">
                <a:latin typeface="Consolas" panose="020B0609020204030204" pitchFamily="49" charset="0"/>
                <a:cs typeface="Consolas" panose="020B0609020204030204" pitchFamily="49" charset="0"/>
              </a:rPr>
              <a:t>()</a:t>
            </a:r>
            <a:endParaRPr lang="en-US" sz="13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en-US" sz="1300" dirty="0" smtClean="0">
                <a:latin typeface="Consolas" panose="020B0609020204030204" pitchFamily="49" charset="0"/>
                <a:cs typeface="Consolas" panose="020B0609020204030204" pitchFamily="49" charset="0"/>
              </a:rPr>
              <a:t>{</a:t>
            </a:r>
            <a:endParaRPr lang="tr-TR" sz="1300" dirty="0" smtClean="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a:latin typeface="Consolas" panose="020B0609020204030204" pitchFamily="49" charset="0"/>
                <a:cs typeface="Consolas" panose="020B0609020204030204" pitchFamily="49" charset="0"/>
              </a:rPr>
              <a:t>   </a:t>
            </a:r>
            <a:r>
              <a:rPr lang="tr-TR" sz="1300" dirty="0" err="1">
                <a:solidFill>
                  <a:srgbClr val="277DA9"/>
                </a:solidFill>
                <a:latin typeface="Consolas" panose="020B0609020204030204" pitchFamily="49" charset="0"/>
                <a:cs typeface="Consolas" panose="020B0609020204030204" pitchFamily="49" charset="0"/>
              </a:rPr>
              <a:t>while</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aktif.sonraki</a:t>
            </a:r>
            <a:r>
              <a:rPr lang="tr-TR" sz="1300" dirty="0">
                <a:latin typeface="Consolas" panose="020B0609020204030204" pitchFamily="49" charset="0"/>
                <a:cs typeface="Consolas" panose="020B0609020204030204" pitchFamily="49" charset="0"/>
              </a:rPr>
              <a:t> != </a:t>
            </a:r>
            <a:r>
              <a:rPr lang="tr-TR" sz="1300" dirty="0" err="1">
                <a:latin typeface="Consolas" panose="020B0609020204030204" pitchFamily="49" charset="0"/>
                <a:cs typeface="Consolas" panose="020B0609020204030204" pitchFamily="49" charset="0"/>
              </a:rPr>
              <a:t>LinkedList</a:t>
            </a:r>
            <a:r>
              <a:rPr lang="tr-TR" sz="1300" dirty="0" err="1" smtClean="0">
                <a:latin typeface="Consolas" panose="020B0609020204030204" pitchFamily="49" charset="0"/>
                <a:cs typeface="Consolas" panose="020B0609020204030204" pitchFamily="49" charset="0"/>
              </a:rPr>
              <a:t>.tailNode</a:t>
            </a:r>
            <a:r>
              <a:rPr lang="tr-TR" sz="1300" dirty="0">
                <a:latin typeface="Consolas" panose="020B0609020204030204" pitchFamily="49" charset="0"/>
                <a:cs typeface="Consolas" panose="020B0609020204030204" pitchFamily="49" charset="0"/>
              </a:rPr>
              <a:t>) &amp;&amp; (</a:t>
            </a:r>
            <a:r>
              <a:rPr lang="tr-TR" sz="1300" dirty="0" err="1">
                <a:latin typeface="Consolas" panose="020B0609020204030204" pitchFamily="49" charset="0"/>
                <a:cs typeface="Consolas" panose="020B0609020204030204" pitchFamily="49" charset="0"/>
              </a:rPr>
              <a:t>aktif.sonraki</a:t>
            </a:r>
            <a:r>
              <a:rPr lang="tr-TR" sz="1300" dirty="0">
                <a:latin typeface="Consolas" panose="020B0609020204030204" pitchFamily="49" charset="0"/>
                <a:cs typeface="Consolas" panose="020B0609020204030204" pitchFamily="49" charset="0"/>
              </a:rPr>
              <a:t> != </a:t>
            </a:r>
            <a:r>
              <a:rPr lang="tr-TR" sz="1300" dirty="0" err="1">
                <a:latin typeface="Consolas" panose="020B0609020204030204" pitchFamily="49" charset="0"/>
                <a:cs typeface="Consolas" panose="020B0609020204030204" pitchFamily="49" charset="0"/>
              </a:rPr>
              <a:t>arananNode</a:t>
            </a:r>
            <a:r>
              <a:rPr lang="tr-TR" sz="1300" dirty="0">
                <a:latin typeface="Consolas" panose="020B0609020204030204" pitchFamily="49" charset="0"/>
                <a:cs typeface="Consolas" panose="020B0609020204030204" pitchFamily="49" charset="0"/>
              </a:rPr>
              <a:t>))</a:t>
            </a: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endParaRPr lang="tr-TR" sz="13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aktif </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aktif.sonraki</a:t>
            </a:r>
            <a:r>
              <a:rPr lang="tr-TR" sz="1300" dirty="0">
                <a:latin typeface="Consolas" panose="020B0609020204030204" pitchFamily="49" charset="0"/>
                <a:cs typeface="Consolas" panose="020B0609020204030204" pitchFamily="49" charset="0"/>
              </a:rPr>
              <a:t>;</a:t>
            </a: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p>
          <a:p>
            <a:pPr marL="0" lvl="1" indent="-284400">
              <a:spcBef>
                <a:spcPts val="0"/>
              </a:spcBef>
              <a:buClr>
                <a:srgbClr val="277DA9"/>
              </a:buClr>
              <a:buSzPct val="100000"/>
              <a:buFont typeface="+mj-lt"/>
              <a:buAutoNum type="arabicPeriod"/>
            </a:pPr>
            <a:r>
              <a:rPr lang="en-US" sz="1300" dirty="0" smtClean="0">
                <a:latin typeface="Consolas" panose="020B0609020204030204" pitchFamily="49" charset="0"/>
                <a:cs typeface="Consolas" panose="020B0609020204030204" pitchFamily="49" charset="0"/>
              </a:rPr>
              <a:t>}</a:t>
            </a:r>
            <a:endParaRPr lang="tr-TR" sz="1300" dirty="0">
              <a:latin typeface="Consolas" panose="020B0609020204030204" pitchFamily="49" charset="0"/>
              <a:cs typeface="Consolas" panose="020B0609020204030204" pitchFamily="49" charset="0"/>
            </a:endParaRPr>
          </a:p>
        </p:txBody>
      </p:sp>
      <p:grpSp>
        <p:nvGrpSpPr>
          <p:cNvPr id="13" name="Group 12"/>
          <p:cNvGrpSpPr/>
          <p:nvPr/>
        </p:nvGrpSpPr>
        <p:grpSpPr>
          <a:xfrm>
            <a:off x="4751412" y="1513321"/>
            <a:ext cx="6299931" cy="860146"/>
            <a:chOff x="6061416" y="820862"/>
            <a:chExt cx="6299931" cy="860146"/>
          </a:xfrm>
        </p:grpSpPr>
        <p:grpSp>
          <p:nvGrpSpPr>
            <p:cNvPr id="10" name="Group 9"/>
            <p:cNvGrpSpPr/>
            <p:nvPr/>
          </p:nvGrpSpPr>
          <p:grpSpPr>
            <a:xfrm>
              <a:off x="7780929" y="844935"/>
              <a:ext cx="1697842" cy="830997"/>
              <a:chOff x="7780929" y="844935"/>
              <a:chExt cx="1697842" cy="830997"/>
            </a:xfrm>
          </p:grpSpPr>
          <p:sp>
            <p:nvSpPr>
              <p:cNvPr id="49" name="Rounded Rectangle 48"/>
              <p:cNvSpPr/>
              <p:nvPr/>
            </p:nvSpPr>
            <p:spPr>
              <a:xfrm>
                <a:off x="7780929" y="1174981"/>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0" name="Straight Connector 49"/>
              <p:cNvCxnSpPr/>
              <p:nvPr/>
            </p:nvCxnSpPr>
            <p:spPr>
              <a:xfrm>
                <a:off x="8655376" y="1183859"/>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8801857" y="1423555"/>
                <a:ext cx="676914" cy="1"/>
              </a:xfrm>
              <a:prstGeom prst="straightConnector1">
                <a:avLst/>
              </a:prstGeom>
              <a:ln w="38100">
                <a:solidFill>
                  <a:schemeClr val="accent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8594343" y="844935"/>
                <a:ext cx="20973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grpSp>
        <p:grpSp>
          <p:nvGrpSpPr>
            <p:cNvPr id="11" name="Group 10"/>
            <p:cNvGrpSpPr/>
            <p:nvPr/>
          </p:nvGrpSpPr>
          <p:grpSpPr>
            <a:xfrm>
              <a:off x="9478771" y="836977"/>
              <a:ext cx="1109708" cy="835152"/>
              <a:chOff x="9478771" y="836977"/>
              <a:chExt cx="1109708" cy="835152"/>
            </a:xfrm>
          </p:grpSpPr>
          <p:sp>
            <p:nvSpPr>
              <p:cNvPr id="63" name="Rounded Rectangle 62"/>
              <p:cNvSpPr/>
              <p:nvPr/>
            </p:nvSpPr>
            <p:spPr>
              <a:xfrm>
                <a:off x="9478771" y="1174980"/>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4" name="Straight Connector 63"/>
              <p:cNvCxnSpPr/>
              <p:nvPr/>
            </p:nvCxnSpPr>
            <p:spPr>
              <a:xfrm>
                <a:off x="10367292" y="118586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0319755" y="836977"/>
                <a:ext cx="24338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grpSp>
        <p:grpSp>
          <p:nvGrpSpPr>
            <p:cNvPr id="9" name="Group 8"/>
            <p:cNvGrpSpPr/>
            <p:nvPr/>
          </p:nvGrpSpPr>
          <p:grpSpPr>
            <a:xfrm>
              <a:off x="6061416" y="820862"/>
              <a:ext cx="1697842" cy="830997"/>
              <a:chOff x="6061416" y="820862"/>
              <a:chExt cx="1697842" cy="830997"/>
            </a:xfrm>
          </p:grpSpPr>
          <p:sp>
            <p:nvSpPr>
              <p:cNvPr id="20" name="Rounded Rectangle 19"/>
              <p:cNvSpPr/>
              <p:nvPr/>
            </p:nvSpPr>
            <p:spPr>
              <a:xfrm>
                <a:off x="6061416" y="1150908"/>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1" name="Straight Arrow Connector 20"/>
              <p:cNvCxnSpPr/>
              <p:nvPr/>
            </p:nvCxnSpPr>
            <p:spPr>
              <a:xfrm flipV="1">
                <a:off x="7082344" y="1399482"/>
                <a:ext cx="676914" cy="1"/>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74830" y="820862"/>
                <a:ext cx="20973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cxnSp>
            <p:nvCxnSpPr>
              <p:cNvPr id="23" name="Straight Connector 22"/>
              <p:cNvCxnSpPr/>
              <p:nvPr/>
            </p:nvCxnSpPr>
            <p:spPr>
              <a:xfrm>
                <a:off x="6942712" y="1162301"/>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0525105" y="1182687"/>
              <a:ext cx="1836242" cy="498321"/>
              <a:chOff x="10525105" y="1182687"/>
              <a:chExt cx="1836242" cy="498321"/>
            </a:xfrm>
          </p:grpSpPr>
          <p:sp>
            <p:nvSpPr>
              <p:cNvPr id="26" name="Rounded Rectangle 25"/>
              <p:cNvSpPr/>
              <p:nvPr/>
            </p:nvSpPr>
            <p:spPr>
              <a:xfrm>
                <a:off x="11251639" y="1183859"/>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7" name="Straight Arrow Connector 26"/>
              <p:cNvCxnSpPr/>
              <p:nvPr/>
            </p:nvCxnSpPr>
            <p:spPr>
              <a:xfrm>
                <a:off x="10525105" y="1404863"/>
                <a:ext cx="726534" cy="9815"/>
              </a:xfrm>
              <a:prstGeom prst="straightConnector1">
                <a:avLst/>
              </a:prstGeom>
              <a:ln w="38100">
                <a:solidFill>
                  <a:schemeClr val="accent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117307" y="1182687"/>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sp>
        <p:nvSpPr>
          <p:cNvPr id="36" name="TextBox 35"/>
          <p:cNvSpPr txBox="1"/>
          <p:nvPr/>
        </p:nvSpPr>
        <p:spPr>
          <a:xfrm>
            <a:off x="9976095" y="1971742"/>
            <a:ext cx="878531" cy="307777"/>
          </a:xfrm>
          <a:prstGeom prst="rect">
            <a:avLst/>
          </a:prstGeom>
          <a:noFill/>
        </p:spPr>
        <p:txBody>
          <a:bodyPr wrap="square" rtlCol="0">
            <a:spAutoFit/>
          </a:bodyPr>
          <a:lstStyle/>
          <a:p>
            <a:r>
              <a:rPr lang="tr-TR" sz="1400" dirty="0" smtClean="0"/>
              <a:t>Mehmet</a:t>
            </a:r>
            <a:endParaRPr lang="tr-TR" sz="1400" dirty="0"/>
          </a:p>
        </p:txBody>
      </p:sp>
      <p:sp>
        <p:nvSpPr>
          <p:cNvPr id="42" name="TextBox 41"/>
          <p:cNvSpPr txBox="1"/>
          <p:nvPr/>
        </p:nvSpPr>
        <p:spPr>
          <a:xfrm>
            <a:off x="4934188" y="1925847"/>
            <a:ext cx="572611" cy="307777"/>
          </a:xfrm>
          <a:prstGeom prst="rect">
            <a:avLst/>
          </a:prstGeom>
          <a:noFill/>
        </p:spPr>
        <p:txBody>
          <a:bodyPr wrap="square" rtlCol="0">
            <a:spAutoFit/>
          </a:bodyPr>
          <a:lstStyle/>
          <a:p>
            <a:r>
              <a:rPr lang="tr-TR" sz="1400" dirty="0" smtClean="0"/>
              <a:t>Ayşe</a:t>
            </a:r>
            <a:endParaRPr lang="tr-TR" sz="1400" dirty="0"/>
          </a:p>
        </p:txBody>
      </p:sp>
      <p:sp>
        <p:nvSpPr>
          <p:cNvPr id="43" name="TextBox 42"/>
          <p:cNvSpPr txBox="1"/>
          <p:nvPr/>
        </p:nvSpPr>
        <p:spPr>
          <a:xfrm>
            <a:off x="6617623" y="1952892"/>
            <a:ext cx="670272" cy="307777"/>
          </a:xfrm>
          <a:prstGeom prst="rect">
            <a:avLst/>
          </a:prstGeom>
          <a:noFill/>
        </p:spPr>
        <p:txBody>
          <a:bodyPr wrap="square" rtlCol="0">
            <a:spAutoFit/>
          </a:bodyPr>
          <a:lstStyle/>
          <a:p>
            <a:r>
              <a:rPr lang="tr-TR" sz="1400" dirty="0" smtClean="0"/>
              <a:t>Sinan</a:t>
            </a:r>
            <a:endParaRPr lang="tr-TR" sz="1400" dirty="0"/>
          </a:p>
        </p:txBody>
      </p:sp>
      <p:sp>
        <p:nvSpPr>
          <p:cNvPr id="44" name="TextBox 43"/>
          <p:cNvSpPr txBox="1"/>
          <p:nvPr/>
        </p:nvSpPr>
        <p:spPr>
          <a:xfrm>
            <a:off x="8404024" y="1933491"/>
            <a:ext cx="572611" cy="307777"/>
          </a:xfrm>
          <a:prstGeom prst="rect">
            <a:avLst/>
          </a:prstGeom>
          <a:noFill/>
        </p:spPr>
        <p:txBody>
          <a:bodyPr wrap="square" rtlCol="0">
            <a:spAutoFit/>
          </a:bodyPr>
          <a:lstStyle/>
          <a:p>
            <a:r>
              <a:rPr lang="tr-TR" sz="1400" dirty="0" smtClean="0"/>
              <a:t>Pınar</a:t>
            </a:r>
            <a:endParaRPr lang="tr-TR" sz="1400" dirty="0"/>
          </a:p>
        </p:txBody>
      </p:sp>
      <p:cxnSp>
        <p:nvCxnSpPr>
          <p:cNvPr id="33" name="Straight Arrow Connector 32"/>
          <p:cNvCxnSpPr/>
          <p:nvPr/>
        </p:nvCxnSpPr>
        <p:spPr>
          <a:xfrm rot="5400000">
            <a:off x="10345914" y="1527195"/>
            <a:ext cx="385618" cy="246724"/>
          </a:xfrm>
          <a:prstGeom prst="curvedConnector3">
            <a:avLst>
              <a:gd name="adj1" fmla="val 50000"/>
            </a:avLst>
          </a:prstGeom>
          <a:ln w="381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475661" y="1075199"/>
            <a:ext cx="547280" cy="307777"/>
          </a:xfrm>
          <a:prstGeom prst="rect">
            <a:avLst/>
          </a:prstGeom>
          <a:noFill/>
          <a:ln>
            <a:noFill/>
          </a:ln>
        </p:spPr>
        <p:txBody>
          <a:bodyPr wrap="square" rtlCol="0">
            <a:spAutoFit/>
          </a:bodyPr>
          <a:lstStyle/>
          <a:p>
            <a:r>
              <a:rPr lang="tr-TR" sz="1400" dirty="0" err="1" smtClean="0">
                <a:solidFill>
                  <a:srgbClr val="C00000"/>
                </a:solidFill>
              </a:rPr>
              <a:t>tail</a:t>
            </a:r>
            <a:endParaRPr lang="tr-TR" sz="1400" dirty="0">
              <a:solidFill>
                <a:srgbClr val="C00000"/>
              </a:solidFill>
            </a:endParaRPr>
          </a:p>
        </p:txBody>
      </p:sp>
      <p:cxnSp>
        <p:nvCxnSpPr>
          <p:cNvPr id="38" name="Straight Arrow Connector 37"/>
          <p:cNvCxnSpPr/>
          <p:nvPr/>
        </p:nvCxnSpPr>
        <p:spPr>
          <a:xfrm rot="16200000" flipH="1">
            <a:off x="4898328" y="1493607"/>
            <a:ext cx="318074" cy="246355"/>
          </a:xfrm>
          <a:prstGeom prst="curvedConnector3">
            <a:avLst>
              <a:gd name="adj1" fmla="val 50000"/>
            </a:avLst>
          </a:prstGeom>
          <a:ln w="381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15121" y="1090916"/>
            <a:ext cx="1354573" cy="307777"/>
          </a:xfrm>
          <a:prstGeom prst="rect">
            <a:avLst/>
          </a:prstGeom>
          <a:noFill/>
          <a:ln>
            <a:noFill/>
          </a:ln>
        </p:spPr>
        <p:txBody>
          <a:bodyPr wrap="square" rtlCol="0">
            <a:spAutoFit/>
          </a:bodyPr>
          <a:lstStyle/>
          <a:p>
            <a:r>
              <a:rPr lang="tr-TR" sz="1400" dirty="0">
                <a:solidFill>
                  <a:srgbClr val="C00000"/>
                </a:solidFill>
              </a:rPr>
              <a:t>a</a:t>
            </a:r>
            <a:r>
              <a:rPr lang="tr-TR" sz="1400" dirty="0" smtClean="0">
                <a:solidFill>
                  <a:srgbClr val="C00000"/>
                </a:solidFill>
              </a:rPr>
              <a:t>ktif (</a:t>
            </a:r>
            <a:r>
              <a:rPr lang="tr-TR" sz="1400" dirty="0" err="1" smtClean="0">
                <a:solidFill>
                  <a:srgbClr val="C00000"/>
                </a:solidFill>
              </a:rPr>
              <a:t>current</a:t>
            </a:r>
            <a:r>
              <a:rPr lang="tr-TR" sz="1400" dirty="0" smtClean="0">
                <a:solidFill>
                  <a:srgbClr val="C00000"/>
                </a:solidFill>
              </a:rPr>
              <a:t>)</a:t>
            </a:r>
            <a:endParaRPr lang="tr-TR" sz="1400" dirty="0">
              <a:solidFill>
                <a:srgbClr val="C00000"/>
              </a:solidFill>
            </a:endParaRPr>
          </a:p>
        </p:txBody>
      </p:sp>
      <p:cxnSp>
        <p:nvCxnSpPr>
          <p:cNvPr id="35" name="Straight Connector 34"/>
          <p:cNvCxnSpPr/>
          <p:nvPr/>
        </p:nvCxnSpPr>
        <p:spPr>
          <a:xfrm flipH="1" flipV="1">
            <a:off x="10805021" y="1864408"/>
            <a:ext cx="237092"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57473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Tek Yönlü Bağlı Liste</a:t>
            </a:r>
            <a:endParaRPr lang="tr-TR" dirty="0"/>
          </a:p>
        </p:txBody>
      </p:sp>
      <p:sp>
        <p:nvSpPr>
          <p:cNvPr id="3" name="Content Placeholder 2"/>
          <p:cNvSpPr>
            <a:spLocks noGrp="1"/>
          </p:cNvSpPr>
          <p:nvPr>
            <p:ph idx="1"/>
          </p:nvPr>
        </p:nvSpPr>
        <p:spPr>
          <a:xfrm>
            <a:off x="1992450" y="914401"/>
            <a:ext cx="6476472" cy="5797118"/>
          </a:xfrm>
        </p:spPr>
        <p:txBody>
          <a:bodyPr anchor="t">
            <a:noAutofit/>
          </a:bodyPr>
          <a:lstStyle/>
          <a:p>
            <a:pPr marL="0" indent="-284400">
              <a:spcBef>
                <a:spcPts val="0"/>
              </a:spcBef>
              <a:buClrTx/>
              <a:buSzPct val="100000"/>
              <a:buFont typeface="Arial" panose="020B0604020202020204" pitchFamily="34" charset="0"/>
              <a:buChar char="•"/>
            </a:pPr>
            <a:r>
              <a:rPr lang="tr-TR" sz="1600" b="1" dirty="0" smtClean="0">
                <a:solidFill>
                  <a:srgbClr val="277DA9"/>
                </a:solidFill>
                <a:cs typeface="Consolas" panose="020B0609020204030204" pitchFamily="49" charset="0"/>
              </a:rPr>
              <a:t>Boş Liste</a:t>
            </a:r>
            <a:endParaRPr lang="tr-TR" sz="1400" dirty="0" smtClean="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en-US" sz="1300" dirty="0">
                <a:solidFill>
                  <a:srgbClr val="277DA9"/>
                </a:solidFill>
                <a:latin typeface="Consolas" panose="020B0609020204030204" pitchFamily="49" charset="0"/>
                <a:cs typeface="Consolas" panose="020B0609020204030204" pitchFamily="49" charset="0"/>
              </a:rPr>
              <a:t>public void </a:t>
            </a:r>
            <a:r>
              <a:rPr lang="tr-TR" sz="1300" dirty="0" err="1" smtClean="0">
                <a:latin typeface="Consolas" panose="020B0609020204030204" pitchFamily="49" charset="0"/>
                <a:cs typeface="Consolas" panose="020B0609020204030204" pitchFamily="49" charset="0"/>
              </a:rPr>
              <a:t>BosListe</a:t>
            </a:r>
            <a:r>
              <a:rPr lang="en-US" sz="1300" dirty="0" smtClean="0">
                <a:latin typeface="Consolas" panose="020B0609020204030204" pitchFamily="49" charset="0"/>
                <a:cs typeface="Consolas" panose="020B0609020204030204" pitchFamily="49" charset="0"/>
              </a:rPr>
              <a:t>()</a:t>
            </a:r>
            <a:endParaRPr lang="en-US" sz="13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en-US" sz="1300" dirty="0" smtClean="0">
                <a:latin typeface="Consolas" panose="020B0609020204030204" pitchFamily="49" charset="0"/>
                <a:cs typeface="Consolas" panose="020B0609020204030204" pitchFamily="49" charset="0"/>
              </a:rPr>
              <a:t>{</a:t>
            </a:r>
            <a:endParaRPr lang="tr-TR" sz="1300" dirty="0" smtClean="0">
              <a:solidFill>
                <a:srgbClr val="277DA9"/>
              </a:solidFill>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smtClean="0">
                <a:solidFill>
                  <a:srgbClr val="277DA9"/>
                </a:solidFill>
                <a:latin typeface="Consolas" panose="020B0609020204030204" pitchFamily="49" charset="0"/>
                <a:cs typeface="Consolas" panose="020B0609020204030204" pitchFamily="49" charset="0"/>
              </a:rPr>
              <a:t>   </a:t>
            </a:r>
            <a:r>
              <a:rPr lang="en-US" sz="1300" dirty="0" smtClean="0">
                <a:solidFill>
                  <a:srgbClr val="277DA9"/>
                </a:solidFill>
                <a:latin typeface="Consolas" panose="020B0609020204030204" pitchFamily="49" charset="0"/>
                <a:cs typeface="Consolas" panose="020B0609020204030204" pitchFamily="49" charset="0"/>
              </a:rPr>
              <a:t>if </a:t>
            </a:r>
            <a:r>
              <a:rPr lang="en-US" sz="1300" dirty="0">
                <a:latin typeface="Consolas" panose="020B0609020204030204" pitchFamily="49" charset="0"/>
                <a:cs typeface="Consolas" panose="020B0609020204030204" pitchFamily="49" charset="0"/>
              </a:rPr>
              <a:t>(</a:t>
            </a:r>
            <a:r>
              <a:rPr lang="en-US" sz="1300" dirty="0" err="1">
                <a:latin typeface="Consolas" panose="020B0609020204030204" pitchFamily="49" charset="0"/>
                <a:cs typeface="Consolas" panose="020B0609020204030204" pitchFamily="49" charset="0"/>
              </a:rPr>
              <a:t>head.sonraki</a:t>
            </a:r>
            <a:r>
              <a:rPr lang="en-US" sz="1300" dirty="0">
                <a:latin typeface="Consolas" panose="020B0609020204030204" pitchFamily="49" charset="0"/>
                <a:cs typeface="Consolas" panose="020B0609020204030204" pitchFamily="49" charset="0"/>
              </a:rPr>
              <a:t> == tail) </a:t>
            </a:r>
            <a:endParaRPr lang="tr-TR" sz="1300" dirty="0" smtClean="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a:latin typeface="Consolas" panose="020B0609020204030204" pitchFamily="49" charset="0"/>
                <a:cs typeface="Consolas" panose="020B0609020204030204" pitchFamily="49" charset="0"/>
              </a:rPr>
              <a:t> </a:t>
            </a:r>
            <a:r>
              <a:rPr lang="tr-TR" sz="1300" dirty="0" smtClean="0">
                <a:latin typeface="Consolas" panose="020B0609020204030204" pitchFamily="49" charset="0"/>
                <a:cs typeface="Consolas" panose="020B0609020204030204" pitchFamily="49" charset="0"/>
              </a:rPr>
              <a:t>     </a:t>
            </a:r>
            <a:r>
              <a:rPr lang="en-US" sz="1300" dirty="0" err="1" smtClean="0">
                <a:latin typeface="Consolas" panose="020B0609020204030204" pitchFamily="49" charset="0"/>
                <a:cs typeface="Consolas" panose="020B0609020204030204" pitchFamily="49" charset="0"/>
              </a:rPr>
              <a:t>listeBos</a:t>
            </a:r>
            <a:r>
              <a:rPr lang="en-US" sz="1300" dirty="0" smtClean="0">
                <a:latin typeface="Consolas" panose="020B0609020204030204" pitchFamily="49" charset="0"/>
                <a:cs typeface="Consolas" panose="020B0609020204030204" pitchFamily="49" charset="0"/>
              </a:rPr>
              <a:t> </a:t>
            </a:r>
            <a:r>
              <a:rPr lang="en-US" sz="1300" dirty="0">
                <a:latin typeface="Consolas" panose="020B0609020204030204" pitchFamily="49" charset="0"/>
                <a:cs typeface="Consolas" panose="020B0609020204030204" pitchFamily="49" charset="0"/>
              </a:rPr>
              <a:t>= </a:t>
            </a:r>
            <a:r>
              <a:rPr lang="tr-TR" sz="1300" dirty="0" smtClean="0">
                <a:solidFill>
                  <a:srgbClr val="277DA9"/>
                </a:solidFill>
                <a:latin typeface="Consolas" panose="020B0609020204030204" pitchFamily="49" charset="0"/>
                <a:cs typeface="Consolas" panose="020B0609020204030204" pitchFamily="49" charset="0"/>
              </a:rPr>
              <a:t>T</a:t>
            </a:r>
            <a:r>
              <a:rPr lang="en-US" sz="1300" dirty="0" smtClean="0">
                <a:solidFill>
                  <a:srgbClr val="277DA9"/>
                </a:solidFill>
                <a:latin typeface="Consolas" panose="020B0609020204030204" pitchFamily="49" charset="0"/>
                <a:cs typeface="Consolas" panose="020B0609020204030204" pitchFamily="49" charset="0"/>
              </a:rPr>
              <a:t>rue</a:t>
            </a:r>
            <a:r>
              <a:rPr lang="tr-TR" sz="1300" dirty="0" smtClean="0">
                <a:solidFill>
                  <a:srgbClr val="277DA9"/>
                </a:solidFill>
                <a:latin typeface="Consolas" panose="020B0609020204030204" pitchFamily="49" charset="0"/>
                <a:cs typeface="Consolas" panose="020B0609020204030204" pitchFamily="49" charset="0"/>
              </a:rPr>
              <a:t>;</a:t>
            </a:r>
            <a:endParaRPr lang="en-US" sz="1300" dirty="0">
              <a:solidFill>
                <a:srgbClr val="277DA9"/>
              </a:solidFill>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en-US" sz="1300" dirty="0" smtClean="0">
                <a:solidFill>
                  <a:srgbClr val="277DA9"/>
                </a:solidFill>
                <a:latin typeface="Consolas" panose="020B0609020204030204" pitchFamily="49" charset="0"/>
                <a:cs typeface="Consolas" panose="020B0609020204030204" pitchFamily="49" charset="0"/>
              </a:rPr>
              <a:t>else</a:t>
            </a:r>
            <a:r>
              <a:rPr lang="en-US" sz="1300" dirty="0" smtClean="0">
                <a:latin typeface="Consolas" panose="020B0609020204030204" pitchFamily="49" charset="0"/>
                <a:cs typeface="Consolas" panose="020B0609020204030204" pitchFamily="49" charset="0"/>
              </a:rPr>
              <a:t> </a:t>
            </a:r>
            <a:endParaRPr lang="tr-TR" sz="1300" dirty="0" smtClean="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a:latin typeface="Consolas" panose="020B0609020204030204" pitchFamily="49" charset="0"/>
                <a:cs typeface="Consolas" panose="020B0609020204030204" pitchFamily="49" charset="0"/>
              </a:rPr>
              <a:t> </a:t>
            </a:r>
            <a:r>
              <a:rPr lang="tr-TR" sz="1300" dirty="0" smtClean="0">
                <a:latin typeface="Consolas" panose="020B0609020204030204" pitchFamily="49" charset="0"/>
                <a:cs typeface="Consolas" panose="020B0609020204030204" pitchFamily="49" charset="0"/>
              </a:rPr>
              <a:t>     </a:t>
            </a:r>
            <a:r>
              <a:rPr lang="en-US" sz="1300" dirty="0" err="1" smtClean="0">
                <a:latin typeface="Consolas" panose="020B0609020204030204" pitchFamily="49" charset="0"/>
                <a:cs typeface="Consolas" panose="020B0609020204030204" pitchFamily="49" charset="0"/>
              </a:rPr>
              <a:t>listeBos</a:t>
            </a:r>
            <a:r>
              <a:rPr lang="en-US" sz="1300" dirty="0" smtClean="0">
                <a:latin typeface="Consolas" panose="020B0609020204030204" pitchFamily="49" charset="0"/>
                <a:cs typeface="Consolas" panose="020B0609020204030204" pitchFamily="49" charset="0"/>
              </a:rPr>
              <a:t> </a:t>
            </a:r>
            <a:r>
              <a:rPr lang="en-US" sz="1300" dirty="0">
                <a:latin typeface="Consolas" panose="020B0609020204030204" pitchFamily="49" charset="0"/>
                <a:cs typeface="Consolas" panose="020B0609020204030204" pitchFamily="49" charset="0"/>
              </a:rPr>
              <a:t>= </a:t>
            </a:r>
            <a:r>
              <a:rPr lang="en-US" sz="1300" dirty="0">
                <a:solidFill>
                  <a:srgbClr val="277DA9"/>
                </a:solidFill>
                <a:latin typeface="Consolas" panose="020B0609020204030204" pitchFamily="49" charset="0"/>
                <a:cs typeface="Consolas" panose="020B0609020204030204" pitchFamily="49" charset="0"/>
              </a:rPr>
              <a:t>False</a:t>
            </a:r>
            <a:r>
              <a:rPr lang="en-US" sz="1300" dirty="0" smtClean="0">
                <a:latin typeface="Consolas" panose="020B0609020204030204" pitchFamily="49" charset="0"/>
                <a:cs typeface="Consolas" panose="020B0609020204030204" pitchFamily="49" charset="0"/>
              </a:rPr>
              <a:t>;</a:t>
            </a:r>
            <a:endParaRPr lang="tr-TR" sz="1300" dirty="0" smtClean="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a:t>
            </a:r>
            <a:endParaRPr lang="tr-TR" sz="13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endParaRPr lang="en-US" sz="1300" dirty="0">
              <a:latin typeface="Consolas" panose="020B0609020204030204" pitchFamily="49" charset="0"/>
              <a:cs typeface="Consolas" panose="020B0609020204030204" pitchFamily="49" charset="0"/>
            </a:endParaRPr>
          </a:p>
          <a:p>
            <a:pPr marL="1350" lvl="1">
              <a:spcBef>
                <a:spcPts val="0"/>
              </a:spcBef>
              <a:buClr>
                <a:srgbClr val="277DA9"/>
              </a:buClr>
              <a:buSzPct val="100000"/>
            </a:pPr>
            <a:r>
              <a:rPr lang="en-US" sz="1600" b="1" dirty="0" err="1">
                <a:solidFill>
                  <a:srgbClr val="277DA9"/>
                </a:solidFill>
                <a:cs typeface="Consolas" panose="020B0609020204030204" pitchFamily="49" charset="0"/>
              </a:rPr>
              <a:t>Eleman</a:t>
            </a:r>
            <a:r>
              <a:rPr lang="en-US" sz="1600" b="1" dirty="0">
                <a:solidFill>
                  <a:srgbClr val="277DA9"/>
                </a:solidFill>
                <a:cs typeface="Consolas" panose="020B0609020204030204" pitchFamily="49" charset="0"/>
              </a:rPr>
              <a:t> </a:t>
            </a:r>
            <a:r>
              <a:rPr lang="en-US" sz="1600" b="1" dirty="0" err="1">
                <a:solidFill>
                  <a:srgbClr val="277DA9"/>
                </a:solidFill>
                <a:cs typeface="Consolas" panose="020B0609020204030204" pitchFamily="49" charset="0"/>
              </a:rPr>
              <a:t>sayısı</a:t>
            </a:r>
            <a:r>
              <a:rPr lang="en-US" sz="1600" b="1" dirty="0">
                <a:solidFill>
                  <a:srgbClr val="277DA9"/>
                </a:solidFill>
                <a:cs typeface="Consolas" panose="020B0609020204030204" pitchFamily="49" charset="0"/>
              </a:rPr>
              <a:t>:</a:t>
            </a:r>
          </a:p>
          <a:p>
            <a:pPr marL="0" lvl="1" indent="-284400">
              <a:spcBef>
                <a:spcPts val="0"/>
              </a:spcBef>
              <a:buClr>
                <a:srgbClr val="277DA9"/>
              </a:buClr>
              <a:buSzPct val="100000"/>
              <a:buFont typeface="+mj-lt"/>
              <a:buAutoNum type="arabicPeriod"/>
            </a:pPr>
            <a:r>
              <a:rPr lang="en-US" sz="1300" dirty="0">
                <a:solidFill>
                  <a:srgbClr val="277DA9"/>
                </a:solidFill>
                <a:latin typeface="Consolas" panose="020B0609020204030204" pitchFamily="49" charset="0"/>
                <a:cs typeface="Consolas" panose="020B0609020204030204" pitchFamily="49" charset="0"/>
              </a:rPr>
              <a:t>public void </a:t>
            </a:r>
            <a:r>
              <a:rPr lang="tr-TR" sz="1300" dirty="0" err="1" smtClean="0">
                <a:latin typeface="Consolas" panose="020B0609020204030204" pitchFamily="49" charset="0"/>
                <a:cs typeface="Consolas" panose="020B0609020204030204" pitchFamily="49" charset="0"/>
              </a:rPr>
              <a:t>ElemanSayısı</a:t>
            </a:r>
            <a:r>
              <a:rPr lang="en-US" sz="1300" dirty="0" smtClean="0">
                <a:latin typeface="Consolas" panose="020B0609020204030204" pitchFamily="49" charset="0"/>
                <a:cs typeface="Consolas" panose="020B0609020204030204" pitchFamily="49" charset="0"/>
              </a:rPr>
              <a:t>()</a:t>
            </a:r>
            <a:endParaRPr lang="en-US" sz="13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en-US" sz="1300" dirty="0" smtClean="0">
                <a:latin typeface="Consolas" panose="020B0609020204030204" pitchFamily="49" charset="0"/>
                <a:cs typeface="Consolas" panose="020B0609020204030204" pitchFamily="49" charset="0"/>
              </a:rPr>
              <a:t>{</a:t>
            </a:r>
            <a:endParaRPr lang="tr-TR" sz="1300" dirty="0" smtClean="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en-US" sz="1300" dirty="0" err="1" smtClean="0">
                <a:latin typeface="Consolas" panose="020B0609020204030204" pitchFamily="49" charset="0"/>
                <a:cs typeface="Consolas" panose="020B0609020204030204" pitchFamily="49" charset="0"/>
              </a:rPr>
              <a:t>int</a:t>
            </a:r>
            <a:r>
              <a:rPr lang="en-US" sz="1300" dirty="0" smtClean="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i</a:t>
            </a:r>
            <a:r>
              <a:rPr lang="en-US" sz="1300" dirty="0">
                <a:latin typeface="Consolas" panose="020B0609020204030204" pitchFamily="49" charset="0"/>
                <a:cs typeface="Consolas" panose="020B0609020204030204" pitchFamily="49" charset="0"/>
              </a:rPr>
              <a:t> = 0;</a:t>
            </a: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en-US" sz="1300" dirty="0" err="1" smtClean="0">
                <a:latin typeface="Consolas" panose="020B0609020204030204" pitchFamily="49" charset="0"/>
                <a:cs typeface="Consolas" panose="020B0609020204030204" pitchFamily="49" charset="0"/>
              </a:rPr>
              <a:t>ListNode</a:t>
            </a:r>
            <a:r>
              <a:rPr lang="en-US" sz="1300" dirty="0" smtClean="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aktif</a:t>
            </a:r>
            <a:r>
              <a:rPr lang="en-US" sz="1300" dirty="0">
                <a:latin typeface="Consolas" panose="020B0609020204030204" pitchFamily="49" charset="0"/>
                <a:cs typeface="Consolas" panose="020B0609020204030204" pitchFamily="49" charset="0"/>
              </a:rPr>
              <a:t> = </a:t>
            </a:r>
            <a:r>
              <a:rPr lang="tr-TR" sz="1300" dirty="0" err="1">
                <a:latin typeface="Consolas" panose="020B0609020204030204" pitchFamily="49" charset="0"/>
                <a:cs typeface="Consolas" panose="020B0609020204030204" pitchFamily="49" charset="0"/>
              </a:rPr>
              <a:t>LinkedList</a:t>
            </a:r>
            <a:r>
              <a:rPr lang="en-US" sz="1300" dirty="0" smtClean="0">
                <a:latin typeface="Consolas" panose="020B0609020204030204" pitchFamily="49" charset="0"/>
                <a:cs typeface="Consolas" panose="020B0609020204030204" pitchFamily="49" charset="0"/>
              </a:rPr>
              <a:t>.</a:t>
            </a:r>
            <a:r>
              <a:rPr lang="en-US" sz="1300" dirty="0" err="1" smtClean="0">
                <a:latin typeface="Consolas" panose="020B0609020204030204" pitchFamily="49" charset="0"/>
                <a:cs typeface="Consolas" panose="020B0609020204030204" pitchFamily="49" charset="0"/>
              </a:rPr>
              <a:t>headNode</a:t>
            </a:r>
            <a:r>
              <a:rPr lang="en-US" sz="1300" dirty="0">
                <a:latin typeface="Consolas" panose="020B0609020204030204" pitchFamily="49" charset="0"/>
                <a:cs typeface="Consolas" panose="020B0609020204030204" pitchFamily="49" charset="0"/>
              </a:rPr>
              <a:t>;</a:t>
            </a: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while </a:t>
            </a:r>
            <a:r>
              <a:rPr lang="en-US" sz="1300" dirty="0">
                <a:latin typeface="Consolas" panose="020B0609020204030204" pitchFamily="49" charset="0"/>
                <a:cs typeface="Consolas" panose="020B0609020204030204" pitchFamily="49" charset="0"/>
              </a:rPr>
              <a:t>(</a:t>
            </a:r>
            <a:r>
              <a:rPr lang="en-US" sz="1300" dirty="0" err="1">
                <a:latin typeface="Consolas" panose="020B0609020204030204" pitchFamily="49" charset="0"/>
                <a:cs typeface="Consolas" panose="020B0609020204030204" pitchFamily="49" charset="0"/>
              </a:rPr>
              <a:t>aktif.sonraki</a:t>
            </a:r>
            <a:r>
              <a:rPr lang="en-US" sz="1300" dirty="0">
                <a:latin typeface="Consolas" panose="020B0609020204030204" pitchFamily="49" charset="0"/>
                <a:cs typeface="Consolas" panose="020B0609020204030204" pitchFamily="49" charset="0"/>
              </a:rPr>
              <a:t> != </a:t>
            </a:r>
            <a:r>
              <a:rPr lang="tr-TR" sz="1300" dirty="0" err="1">
                <a:latin typeface="Consolas" panose="020B0609020204030204" pitchFamily="49" charset="0"/>
                <a:cs typeface="Consolas" panose="020B0609020204030204" pitchFamily="49" charset="0"/>
              </a:rPr>
              <a:t>LinkedList</a:t>
            </a:r>
            <a:r>
              <a:rPr lang="en-US" sz="1300" dirty="0" smtClean="0">
                <a:latin typeface="Consolas" panose="020B0609020204030204" pitchFamily="49" charset="0"/>
                <a:cs typeface="Consolas" panose="020B0609020204030204" pitchFamily="49" charset="0"/>
              </a:rPr>
              <a:t>.</a:t>
            </a:r>
            <a:r>
              <a:rPr lang="en-US" sz="1300" dirty="0" err="1" smtClean="0">
                <a:latin typeface="Consolas" panose="020B0609020204030204" pitchFamily="49" charset="0"/>
                <a:cs typeface="Consolas" panose="020B0609020204030204" pitchFamily="49" charset="0"/>
              </a:rPr>
              <a:t>tailNode</a:t>
            </a:r>
            <a:r>
              <a:rPr lang="en-US" sz="1300" dirty="0">
                <a:latin typeface="Consolas" panose="020B0609020204030204" pitchFamily="49" charset="0"/>
                <a:cs typeface="Consolas" panose="020B0609020204030204" pitchFamily="49" charset="0"/>
              </a:rPr>
              <a:t>)</a:t>
            </a: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a:t>
            </a:r>
            <a:endParaRPr lang="en-US" sz="13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en-US" sz="1300" dirty="0" err="1" smtClean="0">
                <a:latin typeface="Consolas" panose="020B0609020204030204" pitchFamily="49" charset="0"/>
                <a:cs typeface="Consolas" panose="020B0609020204030204" pitchFamily="49" charset="0"/>
              </a:rPr>
              <a:t>aktif</a:t>
            </a:r>
            <a:r>
              <a:rPr lang="en-US" sz="1300" dirty="0" smtClean="0">
                <a:latin typeface="Consolas" panose="020B0609020204030204" pitchFamily="49" charset="0"/>
                <a:cs typeface="Consolas" panose="020B0609020204030204" pitchFamily="49" charset="0"/>
              </a:rPr>
              <a:t> </a:t>
            </a:r>
            <a:r>
              <a:rPr lang="en-US" sz="1300" dirty="0">
                <a:latin typeface="Consolas" panose="020B0609020204030204" pitchFamily="49" charset="0"/>
                <a:cs typeface="Consolas" panose="020B0609020204030204" pitchFamily="49" charset="0"/>
              </a:rPr>
              <a:t>= </a:t>
            </a:r>
            <a:r>
              <a:rPr lang="en-US" sz="1300" dirty="0" err="1" smtClean="0">
                <a:latin typeface="Consolas" panose="020B0609020204030204" pitchFamily="49" charset="0"/>
                <a:cs typeface="Consolas" panose="020B0609020204030204" pitchFamily="49" charset="0"/>
              </a:rPr>
              <a:t>aktif.sonraki</a:t>
            </a:r>
            <a:r>
              <a:rPr lang="en-US" sz="1300" dirty="0" smtClean="0">
                <a:latin typeface="Consolas" panose="020B0609020204030204" pitchFamily="49" charset="0"/>
                <a:cs typeface="Consolas" panose="020B0609020204030204" pitchFamily="49" charset="0"/>
              </a:rPr>
              <a:t>;</a:t>
            </a:r>
            <a:r>
              <a:rPr lang="tr-TR" sz="1300" dirty="0" smtClean="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i</a:t>
            </a:r>
            <a:r>
              <a:rPr lang="en-US" sz="1300" dirty="0">
                <a:latin typeface="Consolas" panose="020B0609020204030204" pitchFamily="49" charset="0"/>
                <a:cs typeface="Consolas" panose="020B0609020204030204" pitchFamily="49" charset="0"/>
              </a:rPr>
              <a:t>++;</a:t>
            </a: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a:t>
            </a:r>
            <a:endParaRPr lang="en-US" sz="13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en-US" sz="1300" dirty="0" err="1" smtClean="0">
                <a:latin typeface="Consolas" panose="020B0609020204030204" pitchFamily="49" charset="0"/>
                <a:cs typeface="Consolas" panose="020B0609020204030204" pitchFamily="49" charset="0"/>
              </a:rPr>
              <a:t>listeBoyutu</a:t>
            </a:r>
            <a:r>
              <a:rPr lang="en-US" sz="1300" dirty="0" smtClean="0">
                <a:latin typeface="Consolas" panose="020B0609020204030204" pitchFamily="49" charset="0"/>
                <a:cs typeface="Consolas" panose="020B0609020204030204" pitchFamily="49" charset="0"/>
              </a:rPr>
              <a:t> </a:t>
            </a:r>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i</a:t>
            </a:r>
            <a:r>
              <a:rPr lang="en-US" sz="1300" dirty="0" smtClean="0">
                <a:latin typeface="Consolas" panose="020B0609020204030204" pitchFamily="49" charset="0"/>
                <a:cs typeface="Consolas" panose="020B0609020204030204" pitchFamily="49" charset="0"/>
              </a:rPr>
              <a:t>;</a:t>
            </a:r>
            <a:endParaRPr lang="tr-TR" sz="1300" dirty="0" smtClean="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a:latin typeface="Consolas" panose="020B0609020204030204" pitchFamily="49" charset="0"/>
                <a:cs typeface="Consolas" panose="020B0609020204030204" pitchFamily="49" charset="0"/>
              </a:rPr>
              <a:t>}</a:t>
            </a:r>
          </a:p>
        </p:txBody>
      </p:sp>
    </p:spTree>
    <p:extLst>
      <p:ext uri="{BB962C8B-B14F-4D97-AF65-F5344CB8AC3E}">
        <p14:creationId xmlns="" xmlns:p14="http://schemas.microsoft.com/office/powerpoint/2010/main" val="2499380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Tek Yönlü Bağlı Liste</a:t>
            </a:r>
            <a:endParaRPr lang="tr-TR" dirty="0"/>
          </a:p>
        </p:txBody>
      </p:sp>
      <p:sp>
        <p:nvSpPr>
          <p:cNvPr id="3" name="Content Placeholder 2"/>
          <p:cNvSpPr>
            <a:spLocks noGrp="1"/>
          </p:cNvSpPr>
          <p:nvPr>
            <p:ph idx="1"/>
          </p:nvPr>
        </p:nvSpPr>
        <p:spPr>
          <a:xfrm>
            <a:off x="1484311" y="648070"/>
            <a:ext cx="5937601" cy="6209930"/>
          </a:xfrm>
        </p:spPr>
        <p:txBody>
          <a:bodyPr>
            <a:noAutofit/>
          </a:bodyPr>
          <a:lstStyle/>
          <a:p>
            <a:pPr marL="0" indent="-284400">
              <a:spcBef>
                <a:spcPts val="0"/>
              </a:spcBef>
              <a:buClrTx/>
              <a:buSzPct val="100000"/>
              <a:buFont typeface="Arial" panose="020B0604020202020204" pitchFamily="34" charset="0"/>
              <a:buChar char="•"/>
            </a:pPr>
            <a:r>
              <a:rPr lang="tr-TR" sz="1600" b="1" dirty="0" err="1" smtClean="0">
                <a:solidFill>
                  <a:srgbClr val="277DA9"/>
                </a:solidFill>
                <a:cs typeface="Consolas" panose="020B0609020204030204" pitchFamily="49" charset="0"/>
              </a:rPr>
              <a:t>Big</a:t>
            </a:r>
            <a:r>
              <a:rPr lang="tr-TR" sz="1600" b="1" dirty="0" smtClean="0">
                <a:solidFill>
                  <a:srgbClr val="277DA9"/>
                </a:solidFill>
                <a:cs typeface="Consolas" panose="020B0609020204030204" pitchFamily="49" charset="0"/>
              </a:rPr>
              <a:t> O</a:t>
            </a:r>
          </a:p>
          <a:p>
            <a:pPr marL="1198800" lvl="1" indent="-284400">
              <a:spcBef>
                <a:spcPts val="0"/>
              </a:spcBef>
              <a:buClr>
                <a:srgbClr val="277DA9"/>
              </a:buClr>
              <a:buSzPct val="100000"/>
              <a:buFont typeface="+mj-lt"/>
              <a:buAutoNum type="arabicPeriod"/>
            </a:pPr>
            <a:r>
              <a:rPr lang="tr-TR" sz="1600" dirty="0" smtClean="0">
                <a:cs typeface="Consolas" panose="020B0609020204030204" pitchFamily="49" charset="0"/>
              </a:rPr>
              <a:t>Arama O(N)</a:t>
            </a:r>
          </a:p>
          <a:p>
            <a:pPr marL="1198800" lvl="1" indent="-284400">
              <a:spcBef>
                <a:spcPts val="0"/>
              </a:spcBef>
              <a:buClr>
                <a:srgbClr val="277DA9"/>
              </a:buClr>
              <a:buSzPct val="100000"/>
              <a:buFont typeface="+mj-lt"/>
              <a:buAutoNum type="arabicPeriod"/>
            </a:pPr>
            <a:r>
              <a:rPr lang="tr-TR" sz="1600" dirty="0" smtClean="0">
                <a:cs typeface="Consolas" panose="020B0609020204030204" pitchFamily="49" charset="0"/>
              </a:rPr>
              <a:t>Silme O(N)</a:t>
            </a:r>
          </a:p>
          <a:p>
            <a:pPr marL="1198800" lvl="1" indent="-284400">
              <a:spcBef>
                <a:spcPts val="0"/>
              </a:spcBef>
              <a:buClr>
                <a:srgbClr val="277DA9"/>
              </a:buClr>
              <a:buSzPct val="100000"/>
              <a:buFont typeface="+mj-lt"/>
              <a:buAutoNum type="arabicPeriod"/>
            </a:pPr>
            <a:r>
              <a:rPr lang="tr-TR" sz="1600" dirty="0" smtClean="0">
                <a:cs typeface="Consolas" panose="020B0609020204030204" pitchFamily="49" charset="0"/>
              </a:rPr>
              <a:t>Ekleme O(1)</a:t>
            </a:r>
            <a:endParaRPr lang="tr-TR" sz="1600" dirty="0">
              <a:cs typeface="Consolas" panose="020B0609020204030204" pitchFamily="49" charset="0"/>
            </a:endParaRPr>
          </a:p>
        </p:txBody>
      </p:sp>
      <p:grpSp>
        <p:nvGrpSpPr>
          <p:cNvPr id="4" name="Group 3"/>
          <p:cNvGrpSpPr/>
          <p:nvPr/>
        </p:nvGrpSpPr>
        <p:grpSpPr>
          <a:xfrm>
            <a:off x="7721822" y="836977"/>
            <a:ext cx="3627377" cy="1562585"/>
            <a:chOff x="7721822" y="836977"/>
            <a:chExt cx="3627377" cy="1562585"/>
          </a:xfrm>
        </p:grpSpPr>
        <p:grpSp>
          <p:nvGrpSpPr>
            <p:cNvPr id="48" name="Group 47"/>
            <p:cNvGrpSpPr/>
            <p:nvPr/>
          </p:nvGrpSpPr>
          <p:grpSpPr>
            <a:xfrm>
              <a:off x="7780929" y="836977"/>
              <a:ext cx="3568270" cy="838955"/>
              <a:chOff x="3169332" y="975885"/>
              <a:chExt cx="3568270" cy="838955"/>
            </a:xfrm>
          </p:grpSpPr>
          <p:sp>
            <p:nvSpPr>
              <p:cNvPr id="49" name="Rounded Rectangle 48"/>
              <p:cNvSpPr/>
              <p:nvPr/>
            </p:nvSpPr>
            <p:spPr>
              <a:xfrm>
                <a:off x="3169332" y="1313889"/>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0" name="Straight Connector 49"/>
              <p:cNvCxnSpPr/>
              <p:nvPr/>
            </p:nvCxnSpPr>
            <p:spPr>
              <a:xfrm>
                <a:off x="4043779" y="1322767"/>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63" idx="1"/>
              </p:cNvCxnSpPr>
              <p:nvPr/>
            </p:nvCxnSpPr>
            <p:spPr>
              <a:xfrm flipV="1">
                <a:off x="4190260" y="1562463"/>
                <a:ext cx="676914" cy="1"/>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4867174" y="1313888"/>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4" name="Straight Connector 63"/>
              <p:cNvCxnSpPr/>
              <p:nvPr/>
            </p:nvCxnSpPr>
            <p:spPr>
              <a:xfrm>
                <a:off x="5755695" y="1324774"/>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940658" y="1544682"/>
                <a:ext cx="239697"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490034" y="1375405"/>
                <a:ext cx="419471" cy="338554"/>
              </a:xfrm>
              <a:prstGeom prst="rect">
                <a:avLst/>
              </a:prstGeom>
              <a:noFill/>
            </p:spPr>
            <p:txBody>
              <a:bodyPr wrap="square" rtlCol="0">
                <a:spAutoFit/>
              </a:bodyPr>
              <a:lstStyle/>
              <a:p>
                <a:r>
                  <a:rPr lang="tr-TR" sz="1600" dirty="0" smtClean="0"/>
                  <a:t>12</a:t>
                </a:r>
                <a:endParaRPr lang="tr-TR" sz="1600" dirty="0"/>
              </a:p>
            </p:txBody>
          </p:sp>
          <p:sp>
            <p:nvSpPr>
              <p:cNvPr id="71" name="TextBox 70"/>
              <p:cNvSpPr txBox="1"/>
              <p:nvPr/>
            </p:nvSpPr>
            <p:spPr>
              <a:xfrm>
                <a:off x="5183841" y="1382630"/>
                <a:ext cx="419471" cy="338554"/>
              </a:xfrm>
              <a:prstGeom prst="rect">
                <a:avLst/>
              </a:prstGeom>
              <a:noFill/>
            </p:spPr>
            <p:txBody>
              <a:bodyPr wrap="square" rtlCol="0">
                <a:spAutoFit/>
              </a:bodyPr>
              <a:lstStyle/>
              <a:p>
                <a:r>
                  <a:rPr lang="tr-TR" sz="1600" dirty="0" smtClean="0"/>
                  <a:t>21</a:t>
                </a:r>
                <a:endParaRPr lang="tr-TR" sz="1600" dirty="0"/>
              </a:p>
            </p:txBody>
          </p:sp>
          <p:sp>
            <p:nvSpPr>
              <p:cNvPr id="72" name="TextBox 71"/>
              <p:cNvSpPr txBox="1"/>
              <p:nvPr/>
            </p:nvSpPr>
            <p:spPr>
              <a:xfrm>
                <a:off x="6190322" y="1390793"/>
                <a:ext cx="547280" cy="307777"/>
              </a:xfrm>
              <a:prstGeom prst="rect">
                <a:avLst/>
              </a:prstGeom>
              <a:noFill/>
            </p:spPr>
            <p:txBody>
              <a:bodyPr wrap="square" rtlCol="0">
                <a:spAutoFit/>
              </a:bodyPr>
              <a:lstStyle/>
              <a:p>
                <a:r>
                  <a:rPr lang="tr-TR" sz="1400" dirty="0" err="1" smtClean="0"/>
                  <a:t>null</a:t>
                </a:r>
                <a:endParaRPr lang="tr-TR" sz="1400" dirty="0"/>
              </a:p>
            </p:txBody>
          </p:sp>
          <p:sp>
            <p:nvSpPr>
              <p:cNvPr id="75" name="TextBox 74"/>
              <p:cNvSpPr txBox="1"/>
              <p:nvPr/>
            </p:nvSpPr>
            <p:spPr>
              <a:xfrm>
                <a:off x="3982746" y="983843"/>
                <a:ext cx="20973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sp>
            <p:nvSpPr>
              <p:cNvPr id="78" name="TextBox 77"/>
              <p:cNvSpPr txBox="1"/>
              <p:nvPr/>
            </p:nvSpPr>
            <p:spPr>
              <a:xfrm>
                <a:off x="5708158" y="975885"/>
                <a:ext cx="24338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grpSp>
        <p:cxnSp>
          <p:nvCxnSpPr>
            <p:cNvPr id="24" name="Straight Arrow Connector 65"/>
            <p:cNvCxnSpPr/>
            <p:nvPr/>
          </p:nvCxnSpPr>
          <p:spPr>
            <a:xfrm rot="5400000" flipH="1" flipV="1">
              <a:off x="7891937" y="1818288"/>
              <a:ext cx="421963" cy="155009"/>
            </a:xfrm>
            <a:prstGeom prst="curvedConnector3">
              <a:avLst>
                <a:gd name="adj1" fmla="val 50000"/>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721822" y="2091785"/>
              <a:ext cx="572611" cy="307777"/>
            </a:xfrm>
            <a:prstGeom prst="rect">
              <a:avLst/>
            </a:prstGeom>
            <a:noFill/>
          </p:spPr>
          <p:txBody>
            <a:bodyPr wrap="square" rtlCol="0">
              <a:spAutoFit/>
            </a:bodyPr>
            <a:lstStyle/>
            <a:p>
              <a:r>
                <a:rPr lang="tr-TR" sz="1400" dirty="0" err="1" smtClean="0">
                  <a:solidFill>
                    <a:srgbClr val="C00000"/>
                  </a:solidFill>
                </a:rPr>
                <a:t>head</a:t>
              </a:r>
              <a:endParaRPr lang="tr-TR" sz="1400" dirty="0">
                <a:solidFill>
                  <a:srgbClr val="C00000"/>
                </a:solidFill>
              </a:endParaRPr>
            </a:p>
          </p:txBody>
        </p:sp>
        <p:cxnSp>
          <p:nvCxnSpPr>
            <p:cNvPr id="26" name="Straight Arrow Connector 72"/>
            <p:cNvCxnSpPr/>
            <p:nvPr/>
          </p:nvCxnSpPr>
          <p:spPr>
            <a:xfrm rot="16200000" flipV="1">
              <a:off x="9927576" y="1781982"/>
              <a:ext cx="384505" cy="190162"/>
            </a:xfrm>
            <a:prstGeom prst="curved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033625" y="2081997"/>
              <a:ext cx="433892" cy="307777"/>
            </a:xfrm>
            <a:prstGeom prst="rect">
              <a:avLst/>
            </a:prstGeom>
            <a:noFill/>
          </p:spPr>
          <p:txBody>
            <a:bodyPr wrap="square" rtlCol="0">
              <a:spAutoFit/>
            </a:bodyPr>
            <a:lstStyle/>
            <a:p>
              <a:r>
                <a:rPr lang="tr-TR" sz="1400" dirty="0" err="1" smtClean="0">
                  <a:solidFill>
                    <a:srgbClr val="C00000"/>
                  </a:solidFill>
                </a:rPr>
                <a:t>tail</a:t>
              </a:r>
              <a:endParaRPr lang="tr-TR" sz="1400" dirty="0">
                <a:solidFill>
                  <a:srgbClr val="C00000"/>
                </a:solidFill>
              </a:endParaRPr>
            </a:p>
          </p:txBody>
        </p:sp>
      </p:grpSp>
    </p:spTree>
    <p:extLst>
      <p:ext uri="{BB962C8B-B14F-4D97-AF65-F5344CB8AC3E}">
        <p14:creationId xmlns="" xmlns:p14="http://schemas.microsoft.com/office/powerpoint/2010/main" val="2683592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8419" y="152401"/>
            <a:ext cx="7614605" cy="955040"/>
          </a:xfrm>
        </p:spPr>
        <p:txBody>
          <a:bodyPr>
            <a:normAutofit/>
          </a:bodyPr>
          <a:lstStyle/>
          <a:p>
            <a:r>
              <a:rPr lang="tr-TR" dirty="0" smtClean="0"/>
              <a:t>Çift Yönlü Bağlı Liste</a:t>
            </a:r>
            <a:endParaRPr lang="tr-TR" dirty="0"/>
          </a:p>
        </p:txBody>
      </p:sp>
      <p:sp>
        <p:nvSpPr>
          <p:cNvPr id="3" name="Content Placeholder 2"/>
          <p:cNvSpPr>
            <a:spLocks noGrp="1"/>
          </p:cNvSpPr>
          <p:nvPr>
            <p:ph idx="1"/>
          </p:nvPr>
        </p:nvSpPr>
        <p:spPr>
          <a:xfrm>
            <a:off x="1484311" y="152401"/>
            <a:ext cx="5937601" cy="6705599"/>
          </a:xfrm>
        </p:spPr>
        <p:txBody>
          <a:bodyPr>
            <a:noAutofit/>
          </a:bodyPr>
          <a:lstStyle/>
          <a:p>
            <a:pPr marL="0" indent="-284400">
              <a:spcBef>
                <a:spcPts val="0"/>
              </a:spcBef>
              <a:buClrTx/>
              <a:buSzPct val="100000"/>
              <a:buFont typeface="Arial" panose="020B0604020202020204" pitchFamily="34" charset="0"/>
              <a:buChar char="•"/>
            </a:pPr>
            <a:r>
              <a:rPr lang="tr-TR" sz="1600" b="1" dirty="0" smtClean="0">
                <a:solidFill>
                  <a:srgbClr val="277DA9"/>
                </a:solidFill>
                <a:latin typeface="+mj-lt"/>
                <a:cs typeface="Consolas" panose="020B0609020204030204" pitchFamily="49" charset="0"/>
              </a:rPr>
              <a:t>Liste Oluşturma</a:t>
            </a:r>
          </a:p>
          <a:p>
            <a:pPr marL="1198800" lvl="1" indent="-284400">
              <a:spcBef>
                <a:spcPts val="0"/>
              </a:spcBef>
              <a:buClr>
                <a:srgbClr val="277DA9"/>
              </a:buClr>
              <a:buSzPct val="100000"/>
              <a:buFont typeface="+mj-lt"/>
              <a:buAutoNum type="arabicPeriod"/>
            </a:pPr>
            <a:r>
              <a:rPr lang="tr-TR" sz="1300" b="1" dirty="0" err="1" smtClean="0">
                <a:solidFill>
                  <a:srgbClr val="277DA9"/>
                </a:solidFill>
                <a:latin typeface="Consolas" panose="020B0609020204030204" pitchFamily="49" charset="0"/>
                <a:cs typeface="Consolas" panose="020B0609020204030204" pitchFamily="49" charset="0"/>
              </a:rPr>
              <a:t>public</a:t>
            </a:r>
            <a:r>
              <a:rPr lang="tr-TR" sz="1300" b="1" dirty="0" smtClean="0">
                <a:solidFill>
                  <a:srgbClr val="277DA9"/>
                </a:solidFill>
                <a:latin typeface="Consolas" panose="020B0609020204030204" pitchFamily="49" charset="0"/>
                <a:cs typeface="Consolas" panose="020B0609020204030204" pitchFamily="49" charset="0"/>
              </a:rPr>
              <a:t> </a:t>
            </a:r>
            <a:r>
              <a:rPr lang="tr-TR" sz="1300" b="1" dirty="0" err="1" smtClean="0">
                <a:solidFill>
                  <a:srgbClr val="277DA9"/>
                </a:solidFill>
                <a:latin typeface="Consolas" panose="020B0609020204030204" pitchFamily="49" charset="0"/>
                <a:cs typeface="Consolas" panose="020B0609020204030204" pitchFamily="49" charset="0"/>
              </a:rPr>
              <a:t>class</a:t>
            </a:r>
            <a:r>
              <a:rPr lang="tr-TR" sz="1300" b="1" dirty="0" smtClean="0">
                <a:solidFill>
                  <a:srgbClr val="277DA9"/>
                </a:solidFill>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ListNode</a:t>
            </a:r>
            <a:endParaRPr lang="tr-TR" sz="1300" dirty="0" smtClean="0">
              <a:latin typeface="Consolas" panose="020B0609020204030204" pitchFamily="49" charset="0"/>
              <a:cs typeface="Consolas" panose="020B0609020204030204" pitchFamily="49" charset="0"/>
            </a:endParaRP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solidFill>
                  <a:srgbClr val="277DA9"/>
                </a:solidFill>
                <a:latin typeface="Consolas" panose="020B0609020204030204" pitchFamily="49" charset="0"/>
                <a:cs typeface="Consolas" panose="020B0609020204030204" pitchFamily="49" charset="0"/>
              </a:rPr>
              <a:t>   </a:t>
            </a:r>
            <a:r>
              <a:rPr lang="tr-TR" sz="1300" b="1" dirty="0" err="1" smtClean="0">
                <a:solidFill>
                  <a:srgbClr val="277DA9"/>
                </a:solidFill>
                <a:latin typeface="Consolas" panose="020B0609020204030204" pitchFamily="49" charset="0"/>
                <a:cs typeface="Consolas" panose="020B0609020204030204" pitchFamily="49" charset="0"/>
              </a:rPr>
              <a:t>public</a:t>
            </a:r>
            <a:r>
              <a:rPr lang="tr-TR" sz="1300" b="1" dirty="0" smtClean="0">
                <a:solidFill>
                  <a:srgbClr val="277DA9"/>
                </a:solidFill>
                <a:latin typeface="Consolas" panose="020B0609020204030204" pitchFamily="49" charset="0"/>
                <a:cs typeface="Consolas" panose="020B0609020204030204" pitchFamily="49" charset="0"/>
              </a:rPr>
              <a:t> </a:t>
            </a:r>
            <a:r>
              <a:rPr lang="tr-TR" sz="1300" b="1" dirty="0" err="1" smtClean="0">
                <a:solidFill>
                  <a:srgbClr val="277DA9"/>
                </a:solidFill>
                <a:latin typeface="Consolas" panose="020B0609020204030204" pitchFamily="49" charset="0"/>
                <a:cs typeface="Consolas" panose="020B0609020204030204" pitchFamily="49" charset="0"/>
              </a:rPr>
              <a:t>string</a:t>
            </a:r>
            <a:r>
              <a:rPr lang="tr-TR" sz="1300" b="1" dirty="0" smtClean="0">
                <a:solidFill>
                  <a:srgbClr val="277DA9"/>
                </a:solidFill>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adSoyad</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a:solidFill>
                  <a:srgbClr val="277DA9"/>
                </a:solidFill>
                <a:latin typeface="Consolas" panose="020B0609020204030204" pitchFamily="49" charset="0"/>
                <a:cs typeface="Consolas" panose="020B0609020204030204" pitchFamily="49" charset="0"/>
              </a:rPr>
              <a:t> </a:t>
            </a:r>
            <a:r>
              <a:rPr lang="tr-TR" sz="1300" dirty="0" smtClean="0">
                <a:solidFill>
                  <a:srgbClr val="277DA9"/>
                </a:solidFill>
                <a:latin typeface="Consolas" panose="020B0609020204030204" pitchFamily="49" charset="0"/>
                <a:cs typeface="Consolas" panose="020B0609020204030204" pitchFamily="49" charset="0"/>
              </a:rPr>
              <a:t>  </a:t>
            </a:r>
            <a:r>
              <a:rPr lang="tr-TR" sz="1300" b="1" dirty="0" err="1" smtClean="0">
                <a:solidFill>
                  <a:srgbClr val="277DA9"/>
                </a:solidFill>
                <a:latin typeface="Consolas" panose="020B0609020204030204" pitchFamily="49" charset="0"/>
                <a:cs typeface="Consolas" panose="020B0609020204030204" pitchFamily="49" charset="0"/>
              </a:rPr>
              <a:t>public</a:t>
            </a:r>
            <a:r>
              <a:rPr lang="tr-TR" sz="1300" dirty="0" smtClean="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ListNode</a:t>
            </a:r>
            <a:r>
              <a:rPr lang="tr-TR" sz="1300" dirty="0">
                <a:latin typeface="Consolas" panose="020B0609020204030204" pitchFamily="49" charset="0"/>
                <a:cs typeface="Consolas" panose="020B0609020204030204" pitchFamily="49" charset="0"/>
              </a:rPr>
              <a:t> </a:t>
            </a:r>
            <a:r>
              <a:rPr lang="tr-TR" sz="1300" dirty="0" smtClean="0">
                <a:latin typeface="Consolas" panose="020B0609020204030204" pitchFamily="49" charset="0"/>
                <a:cs typeface="Consolas" panose="020B0609020204030204" pitchFamily="49" charset="0"/>
              </a:rPr>
              <a:t>önceki</a:t>
            </a:r>
            <a:r>
              <a:rPr lang="tr-TR" sz="1300" dirty="0">
                <a:latin typeface="Consolas" panose="020B0609020204030204" pitchFamily="49" charset="0"/>
                <a:cs typeface="Consolas" panose="020B0609020204030204" pitchFamily="49" charset="0"/>
              </a:rPr>
              <a:t>;</a:t>
            </a:r>
            <a:endParaRPr lang="tr-TR" sz="1300" dirty="0" smtClean="0">
              <a:latin typeface="Consolas" panose="020B0609020204030204" pitchFamily="49" charset="0"/>
              <a:cs typeface="Consolas" panose="020B0609020204030204" pitchFamily="49" charset="0"/>
            </a:endParaRPr>
          </a:p>
          <a:p>
            <a:pPr marL="1198800" lvl="1" indent="-284400">
              <a:spcBef>
                <a:spcPts val="0"/>
              </a:spcBef>
              <a:buClr>
                <a:srgbClr val="277DA9"/>
              </a:buClr>
              <a:buSzPct val="100000"/>
              <a:buFont typeface="+mj-lt"/>
              <a:buAutoNum type="arabicPeriod"/>
            </a:pPr>
            <a:r>
              <a:rPr lang="tr-TR" sz="1300" dirty="0" smtClean="0">
                <a:solidFill>
                  <a:srgbClr val="277DA9"/>
                </a:solidFill>
                <a:latin typeface="Consolas" panose="020B0609020204030204" pitchFamily="49" charset="0"/>
                <a:cs typeface="Consolas" panose="020B0609020204030204" pitchFamily="49" charset="0"/>
              </a:rPr>
              <a:t>   </a:t>
            </a:r>
            <a:r>
              <a:rPr lang="tr-TR" sz="1300" b="1" dirty="0" err="1">
                <a:solidFill>
                  <a:srgbClr val="277DA9"/>
                </a:solidFill>
                <a:latin typeface="Consolas" panose="020B0609020204030204" pitchFamily="49" charset="0"/>
                <a:cs typeface="Consolas" panose="020B0609020204030204" pitchFamily="49" charset="0"/>
              </a:rPr>
              <a:t>public</a:t>
            </a: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ListNode</a:t>
            </a:r>
            <a:r>
              <a:rPr lang="tr-TR" sz="1300" dirty="0" smtClean="0">
                <a:latin typeface="Consolas" panose="020B0609020204030204" pitchFamily="49" charset="0"/>
                <a:cs typeface="Consolas" panose="020B0609020204030204" pitchFamily="49" charset="0"/>
              </a:rPr>
              <a:t> sonraki;</a:t>
            </a:r>
          </a:p>
          <a:p>
            <a:pPr marL="1198800" lvl="1" indent="-284400">
              <a:spcBef>
                <a:spcPts val="0"/>
              </a:spcBef>
              <a:buClr>
                <a:srgbClr val="277DA9"/>
              </a:buClr>
              <a:buSzPct val="100000"/>
              <a:buFont typeface="+mj-lt"/>
              <a:buAutoNum type="arabicPeriod"/>
            </a:pPr>
            <a:r>
              <a:rPr lang="tr-TR" sz="1300" dirty="0" smtClean="0">
                <a:solidFill>
                  <a:srgbClr val="277DA9"/>
                </a:solidFill>
                <a:latin typeface="Consolas" panose="020B0609020204030204" pitchFamily="49" charset="0"/>
                <a:cs typeface="Consolas" panose="020B0609020204030204" pitchFamily="49" charset="0"/>
              </a:rPr>
              <a:t>   </a:t>
            </a:r>
            <a:r>
              <a:rPr lang="tr-TR" sz="1300" b="1" dirty="0" err="1">
                <a:solidFill>
                  <a:srgbClr val="277DA9"/>
                </a:solidFill>
                <a:latin typeface="Consolas" panose="020B0609020204030204" pitchFamily="49" charset="0"/>
                <a:cs typeface="Consolas" panose="020B0609020204030204" pitchFamily="49" charset="0"/>
              </a:rPr>
              <a:t>public</a:t>
            </a: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ListNode</a:t>
            </a:r>
            <a:r>
              <a:rPr lang="tr-TR" sz="1300" dirty="0" smtClean="0">
                <a:latin typeface="Consolas" panose="020B0609020204030204" pitchFamily="49" charset="0"/>
                <a:cs typeface="Consolas" panose="020B0609020204030204" pitchFamily="49" charset="0"/>
              </a:rPr>
              <a:t>(</a:t>
            </a:r>
            <a:r>
              <a:rPr lang="tr-TR" sz="1300" b="1" dirty="0" err="1">
                <a:solidFill>
                  <a:srgbClr val="277DA9"/>
                </a:solidFill>
                <a:latin typeface="Consolas" panose="020B0609020204030204" pitchFamily="49" charset="0"/>
                <a:cs typeface="Consolas" panose="020B0609020204030204" pitchFamily="49" charset="0"/>
              </a:rPr>
              <a:t>string</a:t>
            </a: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adSoyad</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p>
          <a:p>
            <a:pPr marL="1198800" lvl="1" indent="-284400">
              <a:spcBef>
                <a:spcPts val="0"/>
              </a:spcBef>
              <a:buClr>
                <a:srgbClr val="277DA9"/>
              </a:buClr>
              <a:buSzPct val="100000"/>
              <a:buFont typeface="+mj-lt"/>
              <a:buAutoNum type="arabicPeriod"/>
            </a:pPr>
            <a:r>
              <a:rPr lang="tr-TR" sz="1300" dirty="0" smtClean="0">
                <a:solidFill>
                  <a:srgbClr val="277DA9"/>
                </a:solidFill>
                <a:latin typeface="Consolas" panose="020B0609020204030204" pitchFamily="49" charset="0"/>
                <a:cs typeface="Consolas" panose="020B0609020204030204" pitchFamily="49" charset="0"/>
              </a:rPr>
              <a:t>      </a:t>
            </a:r>
            <a:r>
              <a:rPr lang="tr-TR" sz="1300" b="1" dirty="0" err="1">
                <a:solidFill>
                  <a:srgbClr val="277DA9"/>
                </a:solidFill>
                <a:latin typeface="Consolas" panose="020B0609020204030204" pitchFamily="49" charset="0"/>
                <a:cs typeface="Consolas" panose="020B0609020204030204" pitchFamily="49" charset="0"/>
              </a:rPr>
              <a:t>this.</a:t>
            </a:r>
            <a:r>
              <a:rPr lang="tr-TR" sz="1300" dirty="0" err="1" smtClean="0">
                <a:latin typeface="Consolas" panose="020B0609020204030204" pitchFamily="49" charset="0"/>
                <a:cs typeface="Consolas" panose="020B0609020204030204" pitchFamily="49" charset="0"/>
              </a:rPr>
              <a:t>adSoyad</a:t>
            </a:r>
            <a:r>
              <a:rPr lang="tr-TR" sz="1300" dirty="0" smtClean="0">
                <a:latin typeface="Consolas" panose="020B0609020204030204" pitchFamily="49" charset="0"/>
                <a:cs typeface="Consolas" panose="020B0609020204030204" pitchFamily="49" charset="0"/>
              </a:rPr>
              <a:t> = </a:t>
            </a:r>
            <a:r>
              <a:rPr lang="tr-TR" sz="1300" dirty="0" err="1" smtClean="0">
                <a:latin typeface="Consolas" panose="020B0609020204030204" pitchFamily="49" charset="0"/>
                <a:cs typeface="Consolas" panose="020B0609020204030204" pitchFamily="49" charset="0"/>
              </a:rPr>
              <a:t>adSoyad</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b="1" dirty="0" smtClean="0">
                <a:solidFill>
                  <a:srgbClr val="277DA9"/>
                </a:solidFill>
                <a:latin typeface="Consolas" panose="020B0609020204030204" pitchFamily="49" charset="0"/>
                <a:cs typeface="Consolas" panose="020B0609020204030204" pitchFamily="49" charset="0"/>
              </a:rPr>
              <a:t> </a:t>
            </a:r>
            <a:r>
              <a:rPr lang="tr-TR" sz="1300" b="1" dirty="0" err="1" smtClean="0">
                <a:solidFill>
                  <a:srgbClr val="277DA9"/>
                </a:solidFill>
                <a:latin typeface="Consolas" panose="020B0609020204030204" pitchFamily="49" charset="0"/>
                <a:cs typeface="Consolas" panose="020B0609020204030204" pitchFamily="49" charset="0"/>
              </a:rPr>
              <a:t>public</a:t>
            </a:r>
            <a:r>
              <a:rPr lang="tr-TR" sz="1300" b="1" dirty="0" smtClean="0">
                <a:solidFill>
                  <a:srgbClr val="277DA9"/>
                </a:solidFill>
                <a:latin typeface="Consolas" panose="020B0609020204030204" pitchFamily="49" charset="0"/>
                <a:cs typeface="Consolas" panose="020B0609020204030204" pitchFamily="49" charset="0"/>
              </a:rPr>
              <a:t> </a:t>
            </a:r>
            <a:r>
              <a:rPr lang="tr-TR" sz="1300" b="1" dirty="0" err="1">
                <a:solidFill>
                  <a:srgbClr val="277DA9"/>
                </a:solidFill>
                <a:latin typeface="Consolas" panose="020B0609020204030204" pitchFamily="49" charset="0"/>
                <a:cs typeface="Consolas" panose="020B0609020204030204" pitchFamily="49" charset="0"/>
              </a:rPr>
              <a:t>class</a:t>
            </a:r>
            <a:r>
              <a:rPr lang="tr-TR" sz="1300" b="1" dirty="0">
                <a:solidFill>
                  <a:srgbClr val="277DA9"/>
                </a:solidFill>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LinkedList</a:t>
            </a:r>
            <a:endParaRPr lang="tr-TR" sz="1300" dirty="0" smtClean="0">
              <a:latin typeface="Consolas" panose="020B0609020204030204" pitchFamily="49" charset="0"/>
              <a:cs typeface="Consolas" panose="020B0609020204030204" pitchFamily="49" charset="0"/>
            </a:endParaRP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p>
          <a:p>
            <a:pPr marL="1198800" lvl="1" indent="-284400">
              <a:spcBef>
                <a:spcPts val="0"/>
              </a:spcBef>
              <a:buClr>
                <a:srgbClr val="277DA9"/>
              </a:buClr>
              <a:buSzPct val="100000"/>
              <a:buFont typeface="+mj-lt"/>
              <a:buAutoNum type="arabicPeriod"/>
            </a:pPr>
            <a:r>
              <a:rPr lang="tr-TR" sz="1300" dirty="0" smtClean="0">
                <a:solidFill>
                  <a:srgbClr val="277DA9"/>
                </a:solidFill>
                <a:latin typeface="Consolas" panose="020B0609020204030204" pitchFamily="49" charset="0"/>
                <a:cs typeface="Consolas" panose="020B0609020204030204" pitchFamily="49" charset="0"/>
              </a:rPr>
              <a:t>   </a:t>
            </a:r>
            <a:r>
              <a:rPr lang="tr-TR" sz="1300" b="1" dirty="0" err="1">
                <a:solidFill>
                  <a:srgbClr val="277DA9"/>
                </a:solidFill>
                <a:latin typeface="Consolas" panose="020B0609020204030204" pitchFamily="49" charset="0"/>
                <a:cs typeface="Consolas" panose="020B0609020204030204" pitchFamily="49" charset="0"/>
              </a:rPr>
              <a:t>public</a:t>
            </a: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ListNode</a:t>
            </a: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headNode</a:t>
            </a: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tailNode</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solidFill>
                  <a:srgbClr val="277DA9"/>
                </a:solidFill>
                <a:latin typeface="Consolas" panose="020B0609020204030204" pitchFamily="49" charset="0"/>
                <a:cs typeface="Consolas" panose="020B0609020204030204" pitchFamily="49" charset="0"/>
              </a:rPr>
              <a:t>   </a:t>
            </a:r>
            <a:r>
              <a:rPr lang="tr-TR" sz="1300" b="1" dirty="0" err="1">
                <a:solidFill>
                  <a:srgbClr val="277DA9"/>
                </a:solidFill>
                <a:latin typeface="Consolas" panose="020B0609020204030204" pitchFamily="49" charset="0"/>
                <a:cs typeface="Consolas" panose="020B0609020204030204" pitchFamily="49" charset="0"/>
              </a:rPr>
              <a:t>public</a:t>
            </a: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LinkedList</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headNode</a:t>
            </a:r>
            <a:r>
              <a:rPr lang="tr-TR" sz="1300" dirty="0" smtClean="0">
                <a:latin typeface="Consolas" panose="020B0609020204030204" pitchFamily="49" charset="0"/>
                <a:cs typeface="Consolas" panose="020B0609020204030204" pitchFamily="49" charset="0"/>
              </a:rPr>
              <a:t> = </a:t>
            </a:r>
            <a:r>
              <a:rPr lang="tr-TR" sz="1300" b="1" dirty="0" err="1">
                <a:solidFill>
                  <a:srgbClr val="277DA9"/>
                </a:solidFill>
                <a:latin typeface="Consolas" panose="020B0609020204030204" pitchFamily="49" charset="0"/>
                <a:cs typeface="Consolas" panose="020B0609020204030204" pitchFamily="49" charset="0"/>
              </a:rPr>
              <a:t>new</a:t>
            </a:r>
            <a:r>
              <a:rPr lang="tr-TR" sz="1300" b="1" dirty="0">
                <a:solidFill>
                  <a:srgbClr val="277DA9"/>
                </a:solidFill>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ListNode</a:t>
            </a:r>
            <a:r>
              <a:rPr lang="tr-TR" sz="1300" dirty="0" smtClean="0">
                <a:latin typeface="Consolas" panose="020B0609020204030204" pitchFamily="49" charset="0"/>
                <a:cs typeface="Consolas" panose="020B0609020204030204" pitchFamily="49" charset="0"/>
              </a:rPr>
              <a:t>("</a:t>
            </a:r>
            <a:r>
              <a:rPr lang="tr-TR" sz="1300" dirty="0" err="1" smtClean="0">
                <a:latin typeface="Consolas" panose="020B0609020204030204" pitchFamily="49" charset="0"/>
                <a:cs typeface="Consolas" panose="020B0609020204030204" pitchFamily="49" charset="0"/>
              </a:rPr>
              <a:t>head</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tailNode</a:t>
            </a:r>
            <a:r>
              <a:rPr lang="tr-TR" sz="1300" dirty="0" smtClean="0">
                <a:latin typeface="Consolas" panose="020B0609020204030204" pitchFamily="49" charset="0"/>
                <a:cs typeface="Consolas" panose="020B0609020204030204" pitchFamily="49" charset="0"/>
              </a:rPr>
              <a:t> = </a:t>
            </a:r>
            <a:r>
              <a:rPr lang="tr-TR" sz="1300" b="1" dirty="0" err="1">
                <a:solidFill>
                  <a:srgbClr val="277DA9"/>
                </a:solidFill>
                <a:latin typeface="Consolas" panose="020B0609020204030204" pitchFamily="49" charset="0"/>
                <a:cs typeface="Consolas" panose="020B0609020204030204" pitchFamily="49" charset="0"/>
              </a:rPr>
              <a:t>new</a:t>
            </a:r>
            <a:r>
              <a:rPr lang="tr-TR" sz="1300" b="1" dirty="0">
                <a:solidFill>
                  <a:srgbClr val="277DA9"/>
                </a:solidFill>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ListNode</a:t>
            </a:r>
            <a:r>
              <a:rPr lang="tr-TR" sz="1300" dirty="0" smtClean="0">
                <a:latin typeface="Consolas" panose="020B0609020204030204" pitchFamily="49" charset="0"/>
                <a:cs typeface="Consolas" panose="020B0609020204030204" pitchFamily="49" charset="0"/>
              </a:rPr>
              <a:t>("</a:t>
            </a:r>
            <a:r>
              <a:rPr lang="tr-TR" sz="1300" dirty="0" err="1" smtClean="0">
                <a:latin typeface="Consolas" panose="020B0609020204030204" pitchFamily="49" charset="0"/>
                <a:cs typeface="Consolas" panose="020B0609020204030204" pitchFamily="49" charset="0"/>
              </a:rPr>
              <a:t>tail</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headNode.önceki</a:t>
            </a:r>
            <a:r>
              <a:rPr lang="tr-TR" sz="1300" dirty="0" smtClean="0">
                <a:latin typeface="Consolas" panose="020B0609020204030204" pitchFamily="49" charset="0"/>
                <a:cs typeface="Consolas" panose="020B0609020204030204" pitchFamily="49" charset="0"/>
              </a:rPr>
              <a:t> </a:t>
            </a:r>
            <a:r>
              <a:rPr lang="tr-TR" sz="1300" dirty="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headNode</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headNode.sonraki</a:t>
            </a:r>
            <a:r>
              <a:rPr lang="tr-TR" sz="1300" dirty="0" smtClean="0">
                <a:latin typeface="Consolas" panose="020B0609020204030204" pitchFamily="49" charset="0"/>
                <a:cs typeface="Consolas" panose="020B0609020204030204" pitchFamily="49" charset="0"/>
              </a:rPr>
              <a:t> = </a:t>
            </a:r>
            <a:r>
              <a:rPr lang="tr-TR" sz="1300" dirty="0" err="1" smtClean="0">
                <a:latin typeface="Consolas" panose="020B0609020204030204" pitchFamily="49" charset="0"/>
                <a:cs typeface="Consolas" panose="020B0609020204030204" pitchFamily="49" charset="0"/>
              </a:rPr>
              <a:t>tailNode</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tailNode.önceki</a:t>
            </a:r>
            <a:r>
              <a:rPr lang="tr-TR" sz="1300" dirty="0" smtClean="0">
                <a:latin typeface="Consolas" panose="020B0609020204030204" pitchFamily="49" charset="0"/>
                <a:cs typeface="Consolas" panose="020B0609020204030204" pitchFamily="49" charset="0"/>
              </a:rPr>
              <a:t> </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headNode</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tailNode.sonraki</a:t>
            </a:r>
            <a:r>
              <a:rPr lang="tr-TR" sz="1300" dirty="0" smtClean="0">
                <a:latin typeface="Consolas" panose="020B0609020204030204" pitchFamily="49" charset="0"/>
                <a:cs typeface="Consolas" panose="020B0609020204030204" pitchFamily="49" charset="0"/>
              </a:rPr>
              <a:t> = </a:t>
            </a:r>
            <a:r>
              <a:rPr lang="tr-TR" sz="1300" dirty="0" err="1" smtClean="0">
                <a:latin typeface="Consolas" panose="020B0609020204030204" pitchFamily="49" charset="0"/>
                <a:cs typeface="Consolas" panose="020B0609020204030204" pitchFamily="49" charset="0"/>
              </a:rPr>
              <a:t>tailNode</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endParaRPr lang="tr-TR" sz="1300" dirty="0">
              <a:latin typeface="Consolas" panose="020B0609020204030204" pitchFamily="49" charset="0"/>
              <a:cs typeface="Consolas" panose="020B0609020204030204" pitchFamily="49" charset="0"/>
            </a:endParaRPr>
          </a:p>
        </p:txBody>
      </p:sp>
      <p:grpSp>
        <p:nvGrpSpPr>
          <p:cNvPr id="17" name="Group 16"/>
          <p:cNvGrpSpPr/>
          <p:nvPr/>
        </p:nvGrpSpPr>
        <p:grpSpPr>
          <a:xfrm>
            <a:off x="7721822" y="1148217"/>
            <a:ext cx="2998283" cy="1251345"/>
            <a:chOff x="7721822" y="1148217"/>
            <a:chExt cx="2998283" cy="1251345"/>
          </a:xfrm>
        </p:grpSpPr>
        <p:grpSp>
          <p:nvGrpSpPr>
            <p:cNvPr id="59" name="Group 58"/>
            <p:cNvGrpSpPr/>
            <p:nvPr/>
          </p:nvGrpSpPr>
          <p:grpSpPr>
            <a:xfrm flipH="1">
              <a:off x="9519550" y="1167912"/>
              <a:ext cx="1200555" cy="497149"/>
              <a:chOff x="8369063" y="3644452"/>
              <a:chExt cx="1109708" cy="497149"/>
            </a:xfrm>
          </p:grpSpPr>
          <p:sp>
            <p:nvSpPr>
              <p:cNvPr id="60" name="Rounded Rectangle 59"/>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Straight Connector 60"/>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230129" y="3653330"/>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8394603" y="3660783"/>
                <a:ext cx="219151"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782009" y="1148217"/>
              <a:ext cx="1109708" cy="497149"/>
              <a:chOff x="8369063" y="3644452"/>
              <a:chExt cx="1109708" cy="497149"/>
            </a:xfrm>
          </p:grpSpPr>
          <p:sp>
            <p:nvSpPr>
              <p:cNvPr id="40" name="Rounded Rectangle 39"/>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0" name="Straight Connector 19"/>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230129" y="3653330"/>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8403481" y="3660783"/>
                <a:ext cx="219151"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p:cNvCxnSpPr/>
            <p:nvPr/>
          </p:nvCxnSpPr>
          <p:spPr>
            <a:xfrm rot="5400000" flipH="1" flipV="1">
              <a:off x="7891937" y="1818288"/>
              <a:ext cx="421963" cy="155009"/>
            </a:xfrm>
            <a:prstGeom prst="curvedConnector3">
              <a:avLst>
                <a:gd name="adj1" fmla="val 50000"/>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721822" y="2091785"/>
              <a:ext cx="572611" cy="307777"/>
            </a:xfrm>
            <a:prstGeom prst="rect">
              <a:avLst/>
            </a:prstGeom>
            <a:noFill/>
          </p:spPr>
          <p:txBody>
            <a:bodyPr wrap="square" rtlCol="0">
              <a:spAutoFit/>
            </a:bodyPr>
            <a:lstStyle/>
            <a:p>
              <a:r>
                <a:rPr lang="tr-TR" sz="1400" dirty="0" err="1" smtClean="0">
                  <a:solidFill>
                    <a:srgbClr val="C00000"/>
                  </a:solidFill>
                </a:rPr>
                <a:t>head</a:t>
              </a:r>
              <a:endParaRPr lang="tr-TR" sz="1400" dirty="0">
                <a:solidFill>
                  <a:srgbClr val="C00000"/>
                </a:solidFill>
              </a:endParaRPr>
            </a:p>
          </p:txBody>
        </p:sp>
        <p:cxnSp>
          <p:nvCxnSpPr>
            <p:cNvPr id="73" name="Straight Arrow Connector 72"/>
            <p:cNvCxnSpPr/>
            <p:nvPr/>
          </p:nvCxnSpPr>
          <p:spPr>
            <a:xfrm rot="16200000" flipV="1">
              <a:off x="9927576" y="1781982"/>
              <a:ext cx="384505" cy="190162"/>
            </a:xfrm>
            <a:prstGeom prst="curved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0033625" y="2081997"/>
              <a:ext cx="433892" cy="307777"/>
            </a:xfrm>
            <a:prstGeom prst="rect">
              <a:avLst/>
            </a:prstGeom>
            <a:noFill/>
          </p:spPr>
          <p:txBody>
            <a:bodyPr wrap="square" rtlCol="0">
              <a:spAutoFit/>
            </a:bodyPr>
            <a:lstStyle/>
            <a:p>
              <a:r>
                <a:rPr lang="tr-TR" sz="1400" dirty="0" err="1" smtClean="0">
                  <a:solidFill>
                    <a:srgbClr val="C00000"/>
                  </a:solidFill>
                </a:rPr>
                <a:t>tail</a:t>
              </a:r>
              <a:endParaRPr lang="tr-TR" sz="1400" dirty="0">
                <a:solidFill>
                  <a:srgbClr val="C00000"/>
                </a:solidFill>
              </a:endParaRPr>
            </a:p>
          </p:txBody>
        </p:sp>
        <p:cxnSp>
          <p:nvCxnSpPr>
            <p:cNvPr id="56" name="Straight Arrow Connector 55"/>
            <p:cNvCxnSpPr/>
            <p:nvPr/>
          </p:nvCxnSpPr>
          <p:spPr>
            <a:xfrm>
              <a:off x="8814203" y="1497329"/>
              <a:ext cx="862377" cy="4141"/>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8724032" y="1323530"/>
              <a:ext cx="848707" cy="12625"/>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835984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flipH="1">
            <a:off x="6616394" y="1527495"/>
            <a:ext cx="1200555" cy="497149"/>
            <a:chOff x="8369063" y="3644452"/>
            <a:chExt cx="1109708" cy="497149"/>
          </a:xfrm>
        </p:grpSpPr>
        <p:sp>
          <p:nvSpPr>
            <p:cNvPr id="24" name="Rounded Rectangle 23"/>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5" name="Straight Connector 24"/>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230129" y="3653330"/>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88419" y="152401"/>
            <a:ext cx="7614605" cy="955040"/>
          </a:xfrm>
        </p:spPr>
        <p:txBody>
          <a:bodyPr>
            <a:normAutofit/>
          </a:bodyPr>
          <a:lstStyle/>
          <a:p>
            <a:r>
              <a:rPr lang="tr-TR" dirty="0" smtClean="0"/>
              <a:t>Çift Yönlü Bağlı Liste</a:t>
            </a:r>
            <a:endParaRPr lang="tr-TR" dirty="0"/>
          </a:p>
        </p:txBody>
      </p:sp>
      <p:sp>
        <p:nvSpPr>
          <p:cNvPr id="3" name="Content Placeholder 2"/>
          <p:cNvSpPr>
            <a:spLocks noGrp="1"/>
          </p:cNvSpPr>
          <p:nvPr>
            <p:ph idx="1"/>
          </p:nvPr>
        </p:nvSpPr>
        <p:spPr>
          <a:xfrm>
            <a:off x="1484311" y="3488924"/>
            <a:ext cx="5937601" cy="2974020"/>
          </a:xfrm>
        </p:spPr>
        <p:txBody>
          <a:bodyPr anchor="t">
            <a:noAutofit/>
          </a:bodyPr>
          <a:lstStyle/>
          <a:p>
            <a:pPr marL="0" indent="-284400">
              <a:spcBef>
                <a:spcPts val="0"/>
              </a:spcBef>
              <a:buClrTx/>
              <a:buSzPct val="100000"/>
              <a:buFont typeface="Arial" panose="020B0604020202020204" pitchFamily="34" charset="0"/>
              <a:buChar char="•"/>
            </a:pPr>
            <a:r>
              <a:rPr lang="tr-TR" sz="1600" b="1" dirty="0" smtClean="0">
                <a:solidFill>
                  <a:srgbClr val="277DA9"/>
                </a:solidFill>
                <a:latin typeface="+mj-lt"/>
                <a:cs typeface="Consolas" panose="020B0609020204030204" pitchFamily="49" charset="0"/>
              </a:rPr>
              <a:t>Listeye Eleman Ekleme</a:t>
            </a:r>
          </a:p>
          <a:p>
            <a:pPr marL="1198800" lvl="1" indent="-284400">
              <a:spcBef>
                <a:spcPts val="0"/>
              </a:spcBef>
              <a:buClr>
                <a:srgbClr val="277DA9"/>
              </a:buClr>
              <a:buSzPct val="100000"/>
              <a:buFont typeface="+mj-lt"/>
              <a:buAutoNum type="arabicPeriod"/>
            </a:pPr>
            <a:r>
              <a:rPr lang="tr-TR" sz="1300" b="1" dirty="0" err="1" smtClean="0">
                <a:solidFill>
                  <a:srgbClr val="277DA9"/>
                </a:solidFill>
                <a:latin typeface="Consolas" panose="020B0609020204030204" pitchFamily="49" charset="0"/>
                <a:cs typeface="Consolas" panose="020B0609020204030204" pitchFamily="49" charset="0"/>
              </a:rPr>
              <a:t>public</a:t>
            </a:r>
            <a:r>
              <a:rPr lang="tr-TR" sz="1300" b="1" dirty="0" smtClean="0">
                <a:solidFill>
                  <a:srgbClr val="277DA9"/>
                </a:solidFill>
                <a:latin typeface="Consolas" panose="020B0609020204030204" pitchFamily="49" charset="0"/>
                <a:cs typeface="Consolas" panose="020B0609020204030204" pitchFamily="49" charset="0"/>
              </a:rPr>
              <a:t> </a:t>
            </a:r>
            <a:r>
              <a:rPr lang="tr-TR" sz="1300" b="1" dirty="0" err="1" smtClean="0">
                <a:solidFill>
                  <a:srgbClr val="277DA9"/>
                </a:solidFill>
                <a:latin typeface="Consolas" panose="020B0609020204030204" pitchFamily="49" charset="0"/>
                <a:cs typeface="Consolas" panose="020B0609020204030204" pitchFamily="49" charset="0"/>
              </a:rPr>
              <a:t>class</a:t>
            </a:r>
            <a:r>
              <a:rPr lang="tr-TR" sz="1300" b="1" dirty="0" smtClean="0">
                <a:solidFill>
                  <a:srgbClr val="277DA9"/>
                </a:solidFill>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ArayaEkle</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ListNode</a:t>
            </a:r>
            <a:r>
              <a:rPr lang="tr-TR" sz="1300" dirty="0" smtClean="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yeniNode</a:t>
            </a:r>
            <a:r>
              <a:rPr lang="tr-TR" sz="1300" dirty="0">
                <a:latin typeface="Consolas" panose="020B0609020204030204" pitchFamily="49" charset="0"/>
                <a:cs typeface="Consolas" panose="020B0609020204030204" pitchFamily="49" charset="0"/>
              </a:rPr>
              <a:t> = </a:t>
            </a:r>
            <a:r>
              <a:rPr lang="tr-TR" sz="1300" dirty="0" err="1">
                <a:solidFill>
                  <a:srgbClr val="277DA9"/>
                </a:solidFill>
                <a:latin typeface="Consolas" panose="020B0609020204030204" pitchFamily="49" charset="0"/>
                <a:cs typeface="Consolas" panose="020B0609020204030204" pitchFamily="49" charset="0"/>
              </a:rPr>
              <a:t>new</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ListNode</a:t>
            </a:r>
            <a:r>
              <a:rPr lang="tr-TR" sz="1300" dirty="0">
                <a:latin typeface="Consolas" panose="020B0609020204030204" pitchFamily="49" charset="0"/>
                <a:cs typeface="Consolas" panose="020B0609020204030204" pitchFamily="49" charset="0"/>
              </a:rPr>
              <a:t>(“Mustafa");</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yeniNode.sonraki</a:t>
            </a:r>
            <a:r>
              <a:rPr lang="tr-TR" sz="1300" dirty="0" smtClean="0">
                <a:latin typeface="Consolas" panose="020B0609020204030204" pitchFamily="49" charset="0"/>
                <a:cs typeface="Consolas" panose="020B0609020204030204" pitchFamily="49" charset="0"/>
              </a:rPr>
              <a:t> </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aktif.sonraki</a:t>
            </a:r>
            <a:r>
              <a:rPr lang="tr-TR" sz="1300" dirty="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aktif.sonraki.onceki</a:t>
            </a:r>
            <a:r>
              <a:rPr lang="tr-TR" sz="1300" dirty="0" smtClean="0">
                <a:latin typeface="Consolas" panose="020B0609020204030204" pitchFamily="49" charset="0"/>
                <a:cs typeface="Consolas" panose="020B0609020204030204" pitchFamily="49" charset="0"/>
              </a:rPr>
              <a:t> </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yeniNode</a:t>
            </a:r>
            <a:r>
              <a:rPr lang="tr-TR" sz="1300" dirty="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aktif.sonraki</a:t>
            </a:r>
            <a:r>
              <a:rPr lang="tr-TR" sz="1300" dirty="0" smtClean="0">
                <a:latin typeface="Consolas" panose="020B0609020204030204" pitchFamily="49" charset="0"/>
                <a:cs typeface="Consolas" panose="020B0609020204030204" pitchFamily="49" charset="0"/>
              </a:rPr>
              <a:t> </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yeniNode</a:t>
            </a:r>
            <a:r>
              <a:rPr lang="tr-TR" sz="1300" dirty="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yeniNode.onceki</a:t>
            </a:r>
            <a:r>
              <a:rPr lang="tr-TR" sz="1300" dirty="0" smtClean="0">
                <a:latin typeface="Consolas" panose="020B0609020204030204" pitchFamily="49" charset="0"/>
                <a:cs typeface="Consolas" panose="020B0609020204030204" pitchFamily="49" charset="0"/>
              </a:rPr>
              <a:t> </a:t>
            </a:r>
            <a:r>
              <a:rPr lang="tr-TR" sz="1300" dirty="0">
                <a:latin typeface="Consolas" panose="020B0609020204030204" pitchFamily="49" charset="0"/>
                <a:cs typeface="Consolas" panose="020B0609020204030204" pitchFamily="49" charset="0"/>
              </a:rPr>
              <a:t>= aktif;</a:t>
            </a:r>
            <a:r>
              <a:rPr lang="tr-TR" sz="1300" dirty="0" smtClean="0">
                <a:latin typeface="Consolas" panose="020B0609020204030204" pitchFamily="49" charset="0"/>
                <a:cs typeface="Consolas" panose="020B0609020204030204" pitchFamily="49" charset="0"/>
              </a:rPr>
              <a:t> </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a:t>
            </a:r>
            <a:endParaRPr lang="tr-TR" sz="1300" dirty="0">
              <a:latin typeface="Consolas" panose="020B0609020204030204" pitchFamily="49" charset="0"/>
              <a:cs typeface="Consolas" panose="020B0609020204030204" pitchFamily="49" charset="0"/>
            </a:endParaRPr>
          </a:p>
        </p:txBody>
      </p:sp>
      <p:grpSp>
        <p:nvGrpSpPr>
          <p:cNvPr id="59" name="Group 58"/>
          <p:cNvGrpSpPr/>
          <p:nvPr/>
        </p:nvGrpSpPr>
        <p:grpSpPr>
          <a:xfrm flipH="1">
            <a:off x="9822903" y="1579763"/>
            <a:ext cx="1200555" cy="497149"/>
            <a:chOff x="8369063" y="3644452"/>
            <a:chExt cx="1109708" cy="497149"/>
          </a:xfrm>
        </p:grpSpPr>
        <p:sp>
          <p:nvSpPr>
            <p:cNvPr id="60" name="Rounded Rectangle 59"/>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Straight Connector 60"/>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230129" y="3653330"/>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8394603" y="3660783"/>
              <a:ext cx="219151"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882673" y="1533192"/>
            <a:ext cx="1109708" cy="497149"/>
            <a:chOff x="8369063" y="3644452"/>
            <a:chExt cx="1109708" cy="497149"/>
          </a:xfrm>
        </p:grpSpPr>
        <p:sp>
          <p:nvSpPr>
            <p:cNvPr id="40" name="Rounded Rectangle 39"/>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0" name="Straight Connector 19"/>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230129" y="3653330"/>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8403481" y="3660783"/>
              <a:ext cx="219151"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p:cNvCxnSpPr/>
          <p:nvPr/>
        </p:nvCxnSpPr>
        <p:spPr>
          <a:xfrm>
            <a:off x="5282214" y="1259888"/>
            <a:ext cx="310718" cy="240925"/>
          </a:xfrm>
          <a:prstGeom prst="curvedConnector3">
            <a:avLst>
              <a:gd name="adj1" fmla="val 50000"/>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917091" y="881936"/>
            <a:ext cx="572611" cy="307777"/>
          </a:xfrm>
          <a:prstGeom prst="rect">
            <a:avLst/>
          </a:prstGeom>
          <a:noFill/>
        </p:spPr>
        <p:txBody>
          <a:bodyPr wrap="square" rtlCol="0">
            <a:spAutoFit/>
          </a:bodyPr>
          <a:lstStyle/>
          <a:p>
            <a:r>
              <a:rPr lang="tr-TR" sz="1400" dirty="0" err="1" smtClean="0">
                <a:solidFill>
                  <a:srgbClr val="C00000"/>
                </a:solidFill>
              </a:rPr>
              <a:t>head</a:t>
            </a:r>
            <a:endParaRPr lang="tr-TR" sz="1400" dirty="0">
              <a:solidFill>
                <a:srgbClr val="C00000"/>
              </a:solidFill>
            </a:endParaRPr>
          </a:p>
        </p:txBody>
      </p:sp>
      <p:cxnSp>
        <p:nvCxnSpPr>
          <p:cNvPr id="73" name="Straight Arrow Connector 72"/>
          <p:cNvCxnSpPr/>
          <p:nvPr/>
        </p:nvCxnSpPr>
        <p:spPr>
          <a:xfrm rot="5400000">
            <a:off x="10179488" y="1304074"/>
            <a:ext cx="270438" cy="216946"/>
          </a:xfrm>
          <a:prstGeom prst="curved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0206234" y="969551"/>
            <a:ext cx="433892" cy="307777"/>
          </a:xfrm>
          <a:prstGeom prst="rect">
            <a:avLst/>
          </a:prstGeom>
          <a:noFill/>
        </p:spPr>
        <p:txBody>
          <a:bodyPr wrap="square" rtlCol="0">
            <a:spAutoFit/>
          </a:bodyPr>
          <a:lstStyle/>
          <a:p>
            <a:r>
              <a:rPr lang="tr-TR" sz="1400" dirty="0" err="1" smtClean="0">
                <a:solidFill>
                  <a:srgbClr val="C00000"/>
                </a:solidFill>
              </a:rPr>
              <a:t>tail</a:t>
            </a:r>
            <a:endParaRPr lang="tr-TR" sz="1400" dirty="0">
              <a:solidFill>
                <a:srgbClr val="C00000"/>
              </a:solidFill>
            </a:endParaRPr>
          </a:p>
        </p:txBody>
      </p:sp>
      <p:cxnSp>
        <p:nvCxnSpPr>
          <p:cNvPr id="56" name="Straight Arrow Connector 55"/>
          <p:cNvCxnSpPr/>
          <p:nvPr/>
        </p:nvCxnSpPr>
        <p:spPr>
          <a:xfrm>
            <a:off x="5895894" y="1861541"/>
            <a:ext cx="862377" cy="4141"/>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5858624" y="1713606"/>
            <a:ext cx="848707" cy="12625"/>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7643163" y="1726231"/>
            <a:ext cx="2311838" cy="42928"/>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703747" y="1821888"/>
            <a:ext cx="2290383" cy="58227"/>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flipH="1">
            <a:off x="8248660" y="2388475"/>
            <a:ext cx="1200555" cy="497149"/>
            <a:chOff x="8369063" y="3644452"/>
            <a:chExt cx="1109708" cy="497149"/>
          </a:xfrm>
        </p:grpSpPr>
        <p:sp>
          <p:nvSpPr>
            <p:cNvPr id="36" name="Rounded Rectangle 35"/>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37" name="Straight Connector 36"/>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230129" y="3653330"/>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44" name="Straight Arrow Connector 65"/>
          <p:cNvCxnSpPr/>
          <p:nvPr/>
        </p:nvCxnSpPr>
        <p:spPr>
          <a:xfrm>
            <a:off x="6905953" y="1222867"/>
            <a:ext cx="310718" cy="240925"/>
          </a:xfrm>
          <a:prstGeom prst="curvedConnector3">
            <a:avLst>
              <a:gd name="adj1" fmla="val 50000"/>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594281" y="912134"/>
            <a:ext cx="552244" cy="307777"/>
          </a:xfrm>
          <a:prstGeom prst="rect">
            <a:avLst/>
          </a:prstGeom>
          <a:noFill/>
        </p:spPr>
        <p:txBody>
          <a:bodyPr wrap="square" rtlCol="0">
            <a:spAutoFit/>
          </a:bodyPr>
          <a:lstStyle/>
          <a:p>
            <a:r>
              <a:rPr lang="tr-TR" sz="1400" dirty="0" smtClean="0">
                <a:solidFill>
                  <a:srgbClr val="C00000"/>
                </a:solidFill>
              </a:rPr>
              <a:t>aktif</a:t>
            </a:r>
            <a:endParaRPr lang="tr-TR" sz="1400" dirty="0">
              <a:solidFill>
                <a:srgbClr val="C00000"/>
              </a:solidFill>
            </a:endParaRPr>
          </a:p>
        </p:txBody>
      </p:sp>
      <p:cxnSp>
        <p:nvCxnSpPr>
          <p:cNvPr id="46" name="Straight Arrow Connector 45"/>
          <p:cNvCxnSpPr/>
          <p:nvPr/>
        </p:nvCxnSpPr>
        <p:spPr>
          <a:xfrm flipV="1">
            <a:off x="9343857" y="1905749"/>
            <a:ext cx="611144" cy="695053"/>
          </a:xfrm>
          <a:prstGeom prst="straightConnector1">
            <a:avLst/>
          </a:prstGeom>
          <a:ln w="38100">
            <a:solidFill>
              <a:srgbClr val="0C5A8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695098" y="1862359"/>
            <a:ext cx="710782" cy="782833"/>
          </a:xfrm>
          <a:prstGeom prst="straightConnector1">
            <a:avLst/>
          </a:prstGeom>
          <a:ln w="381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291998" y="2023693"/>
            <a:ext cx="702132" cy="841660"/>
          </a:xfrm>
          <a:prstGeom prst="straightConnector1">
            <a:avLst/>
          </a:prstGeom>
          <a:ln w="381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7555918" y="1851001"/>
            <a:ext cx="804523" cy="901076"/>
          </a:xfrm>
          <a:prstGeom prst="straightConnector1">
            <a:avLst/>
          </a:prstGeom>
          <a:ln w="38100">
            <a:solidFill>
              <a:srgbClr val="0C5A82"/>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16277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flipH="1">
            <a:off x="7509649" y="1542070"/>
            <a:ext cx="1200555" cy="497149"/>
            <a:chOff x="8369063" y="3644452"/>
            <a:chExt cx="1109708" cy="497149"/>
          </a:xfrm>
        </p:grpSpPr>
        <p:sp>
          <p:nvSpPr>
            <p:cNvPr id="36" name="Rounded Rectangle 35"/>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37" name="Straight Connector 36"/>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230129" y="3653330"/>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88419" y="152401"/>
            <a:ext cx="7614605" cy="955040"/>
          </a:xfrm>
        </p:spPr>
        <p:txBody>
          <a:bodyPr>
            <a:normAutofit/>
          </a:bodyPr>
          <a:lstStyle/>
          <a:p>
            <a:r>
              <a:rPr lang="tr-TR" dirty="0" smtClean="0"/>
              <a:t>Çift Yönlü Bağlı Liste</a:t>
            </a:r>
            <a:endParaRPr lang="tr-TR" dirty="0"/>
          </a:p>
        </p:txBody>
      </p:sp>
      <p:sp>
        <p:nvSpPr>
          <p:cNvPr id="3" name="Content Placeholder 2"/>
          <p:cNvSpPr>
            <a:spLocks noGrp="1"/>
          </p:cNvSpPr>
          <p:nvPr>
            <p:ph idx="1"/>
          </p:nvPr>
        </p:nvSpPr>
        <p:spPr>
          <a:xfrm>
            <a:off x="1484311" y="3488924"/>
            <a:ext cx="9511516" cy="2974020"/>
          </a:xfrm>
        </p:spPr>
        <p:txBody>
          <a:bodyPr anchor="t">
            <a:noAutofit/>
          </a:bodyPr>
          <a:lstStyle/>
          <a:p>
            <a:pPr marL="0" indent="-284400">
              <a:spcBef>
                <a:spcPts val="0"/>
              </a:spcBef>
              <a:buClrTx/>
              <a:buSzPct val="100000"/>
              <a:buFont typeface="Arial" panose="020B0604020202020204" pitchFamily="34" charset="0"/>
              <a:buChar char="•"/>
            </a:pPr>
            <a:r>
              <a:rPr lang="tr-TR" sz="1600" b="1" dirty="0" smtClean="0">
                <a:solidFill>
                  <a:srgbClr val="277DA9"/>
                </a:solidFill>
                <a:latin typeface="+mj-lt"/>
                <a:cs typeface="Consolas" panose="020B0609020204030204" pitchFamily="49" charset="0"/>
              </a:rPr>
              <a:t>Listeden Eleman Silme</a:t>
            </a:r>
          </a:p>
          <a:p>
            <a:pPr marL="1198800" lvl="1" indent="-284400">
              <a:spcBef>
                <a:spcPts val="0"/>
              </a:spcBef>
              <a:buClr>
                <a:srgbClr val="277DA9"/>
              </a:buClr>
              <a:buSzPct val="100000"/>
              <a:buFont typeface="+mj-lt"/>
              <a:buAutoNum type="arabicPeriod"/>
            </a:pPr>
            <a:r>
              <a:rPr lang="tr-TR" sz="1300" b="1" dirty="0" err="1" smtClean="0">
                <a:solidFill>
                  <a:srgbClr val="277DA9"/>
                </a:solidFill>
                <a:latin typeface="Consolas" panose="020B0609020204030204" pitchFamily="49" charset="0"/>
                <a:cs typeface="Consolas" panose="020B0609020204030204" pitchFamily="49" charset="0"/>
              </a:rPr>
              <a:t>public</a:t>
            </a:r>
            <a:r>
              <a:rPr lang="tr-TR" sz="1300" b="1" dirty="0" smtClean="0">
                <a:solidFill>
                  <a:srgbClr val="277DA9"/>
                </a:solidFill>
                <a:latin typeface="Consolas" panose="020B0609020204030204" pitchFamily="49" charset="0"/>
                <a:cs typeface="Consolas" panose="020B0609020204030204" pitchFamily="49" charset="0"/>
              </a:rPr>
              <a:t> </a:t>
            </a:r>
            <a:r>
              <a:rPr lang="tr-TR" sz="1300" b="1" dirty="0" err="1" smtClean="0">
                <a:solidFill>
                  <a:srgbClr val="277DA9"/>
                </a:solidFill>
                <a:latin typeface="Consolas" panose="020B0609020204030204" pitchFamily="49" charset="0"/>
                <a:cs typeface="Consolas" panose="020B0609020204030204" pitchFamily="49" charset="0"/>
              </a:rPr>
              <a:t>class</a:t>
            </a:r>
            <a:r>
              <a:rPr lang="tr-TR" sz="1300" b="1" dirty="0" smtClean="0">
                <a:solidFill>
                  <a:srgbClr val="277DA9"/>
                </a:solidFill>
                <a:latin typeface="Consolas" panose="020B0609020204030204" pitchFamily="49" charset="0"/>
                <a:cs typeface="Consolas" panose="020B0609020204030204" pitchFamily="49" charset="0"/>
              </a:rPr>
              <a:t> </a:t>
            </a:r>
            <a:r>
              <a:rPr lang="tr-TR" sz="1300" dirty="0" smtClean="0">
                <a:latin typeface="Consolas" panose="020B0609020204030204" pitchFamily="49" charset="0"/>
                <a:cs typeface="Consolas" panose="020B0609020204030204" pitchFamily="49" charset="0"/>
              </a:rPr>
              <a:t>Sil()</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a:latin typeface="Consolas" panose="020B0609020204030204" pitchFamily="49" charset="0"/>
                <a:cs typeface="Consolas" panose="020B0609020204030204" pitchFamily="49" charset="0"/>
              </a:rPr>
              <a:t>   </a:t>
            </a:r>
            <a:r>
              <a:rPr lang="tr-TR" sz="1300" dirty="0" err="1">
                <a:solidFill>
                  <a:srgbClr val="277DA9"/>
                </a:solidFill>
                <a:latin typeface="Consolas" panose="020B0609020204030204" pitchFamily="49" charset="0"/>
                <a:cs typeface="Consolas" panose="020B0609020204030204" pitchFamily="49" charset="0"/>
              </a:rPr>
              <a:t>while</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aktif.sonraki</a:t>
            </a:r>
            <a:r>
              <a:rPr lang="tr-TR" sz="1300" dirty="0">
                <a:latin typeface="Consolas" panose="020B0609020204030204" pitchFamily="49" charset="0"/>
                <a:cs typeface="Consolas" panose="020B0609020204030204" pitchFamily="49" charset="0"/>
              </a:rPr>
              <a:t> != </a:t>
            </a:r>
            <a:r>
              <a:rPr lang="tr-TR" sz="1300" dirty="0" err="1" smtClean="0">
                <a:latin typeface="Consolas" panose="020B0609020204030204" pitchFamily="49" charset="0"/>
                <a:cs typeface="Consolas" panose="020B0609020204030204" pitchFamily="49" charset="0"/>
              </a:rPr>
              <a:t>LinkedLsit.tailNode</a:t>
            </a:r>
            <a:r>
              <a:rPr lang="tr-TR" sz="1300" dirty="0">
                <a:latin typeface="Consolas" panose="020B0609020204030204" pitchFamily="49" charset="0"/>
                <a:cs typeface="Consolas" panose="020B0609020204030204" pitchFamily="49" charset="0"/>
              </a:rPr>
              <a:t>) &amp;&amp; (</a:t>
            </a:r>
            <a:r>
              <a:rPr lang="tr-TR" sz="1300" dirty="0" err="1">
                <a:latin typeface="Consolas" panose="020B0609020204030204" pitchFamily="49" charset="0"/>
                <a:cs typeface="Consolas" panose="020B0609020204030204" pitchFamily="49" charset="0"/>
              </a:rPr>
              <a:t>aktif.sonraki</a:t>
            </a:r>
            <a:r>
              <a:rPr lang="tr-TR" sz="1300" dirty="0">
                <a:latin typeface="Consolas" panose="020B0609020204030204" pitchFamily="49" charset="0"/>
                <a:cs typeface="Consolas" panose="020B0609020204030204" pitchFamily="49" charset="0"/>
              </a:rPr>
              <a:t> != </a:t>
            </a:r>
            <a:r>
              <a:rPr lang="tr-TR" sz="1300" dirty="0" err="1">
                <a:latin typeface="Consolas" panose="020B0609020204030204" pitchFamily="49" charset="0"/>
                <a:cs typeface="Consolas" panose="020B0609020204030204" pitchFamily="49" charset="0"/>
              </a:rPr>
              <a:t>silinecekNode</a:t>
            </a:r>
            <a:r>
              <a:rPr lang="tr-TR" sz="1300" dirty="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endParaRPr lang="tr-TR" sz="1300" dirty="0">
              <a:latin typeface="Consolas" panose="020B0609020204030204" pitchFamily="49" charset="0"/>
              <a:cs typeface="Consolas" panose="020B0609020204030204" pitchFamily="49" charset="0"/>
            </a:endParaRP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aktif </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aktif.sonraki</a:t>
            </a:r>
            <a:r>
              <a:rPr lang="tr-TR" sz="1300" dirty="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endParaRPr lang="tr-TR" sz="1300" dirty="0">
              <a:latin typeface="Consolas" panose="020B0609020204030204" pitchFamily="49" charset="0"/>
              <a:cs typeface="Consolas" panose="020B0609020204030204" pitchFamily="49" charset="0"/>
            </a:endParaRP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aktif.sonraki.sonraki.onceki</a:t>
            </a:r>
            <a:r>
              <a:rPr lang="tr-TR" sz="1300" dirty="0" smtClean="0">
                <a:latin typeface="Consolas" panose="020B0609020204030204" pitchFamily="49" charset="0"/>
                <a:cs typeface="Consolas" panose="020B0609020204030204" pitchFamily="49" charset="0"/>
              </a:rPr>
              <a:t> </a:t>
            </a:r>
            <a:r>
              <a:rPr lang="tr-TR" sz="1300" dirty="0">
                <a:latin typeface="Consolas" panose="020B0609020204030204" pitchFamily="49" charset="0"/>
                <a:cs typeface="Consolas" panose="020B0609020204030204" pitchFamily="49" charset="0"/>
              </a:rPr>
              <a:t>= aktif;</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aktif.sonraki</a:t>
            </a:r>
            <a:r>
              <a:rPr lang="tr-TR" sz="1300" dirty="0" smtClean="0">
                <a:latin typeface="Consolas" panose="020B0609020204030204" pitchFamily="49" charset="0"/>
                <a:cs typeface="Consolas" panose="020B0609020204030204" pitchFamily="49" charset="0"/>
              </a:rPr>
              <a:t> </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aktif.sonraki.sonraki</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a:t>
            </a:r>
            <a:endParaRPr lang="tr-TR" sz="1300" dirty="0">
              <a:latin typeface="Consolas" panose="020B0609020204030204" pitchFamily="49" charset="0"/>
              <a:cs typeface="Consolas" panose="020B0609020204030204" pitchFamily="49" charset="0"/>
            </a:endParaRPr>
          </a:p>
        </p:txBody>
      </p:sp>
      <p:grpSp>
        <p:nvGrpSpPr>
          <p:cNvPr id="59" name="Group 58"/>
          <p:cNvGrpSpPr/>
          <p:nvPr/>
        </p:nvGrpSpPr>
        <p:grpSpPr>
          <a:xfrm flipH="1">
            <a:off x="9822903" y="1579763"/>
            <a:ext cx="1200555" cy="497149"/>
            <a:chOff x="8369063" y="3644452"/>
            <a:chExt cx="1109708" cy="497149"/>
          </a:xfrm>
        </p:grpSpPr>
        <p:sp>
          <p:nvSpPr>
            <p:cNvPr id="60" name="Rounded Rectangle 59"/>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Straight Connector 60"/>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230129" y="3653330"/>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8394603" y="3660783"/>
              <a:ext cx="219151"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882673" y="1533192"/>
            <a:ext cx="1109708" cy="497149"/>
            <a:chOff x="8369063" y="3644452"/>
            <a:chExt cx="1109708" cy="497149"/>
          </a:xfrm>
        </p:grpSpPr>
        <p:sp>
          <p:nvSpPr>
            <p:cNvPr id="40" name="Rounded Rectangle 39"/>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0" name="Straight Connector 19"/>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230129" y="3653330"/>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8403481" y="3660783"/>
              <a:ext cx="219151"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p:cNvCxnSpPr/>
          <p:nvPr/>
        </p:nvCxnSpPr>
        <p:spPr>
          <a:xfrm>
            <a:off x="5282214" y="1259888"/>
            <a:ext cx="310718" cy="240925"/>
          </a:xfrm>
          <a:prstGeom prst="curvedConnector3">
            <a:avLst>
              <a:gd name="adj1" fmla="val 50000"/>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917091" y="881936"/>
            <a:ext cx="572611" cy="307777"/>
          </a:xfrm>
          <a:prstGeom prst="rect">
            <a:avLst/>
          </a:prstGeom>
          <a:noFill/>
        </p:spPr>
        <p:txBody>
          <a:bodyPr wrap="square" rtlCol="0">
            <a:spAutoFit/>
          </a:bodyPr>
          <a:lstStyle/>
          <a:p>
            <a:r>
              <a:rPr lang="tr-TR" sz="1400" dirty="0" err="1" smtClean="0">
                <a:solidFill>
                  <a:srgbClr val="C00000"/>
                </a:solidFill>
              </a:rPr>
              <a:t>head</a:t>
            </a:r>
            <a:endParaRPr lang="tr-TR" sz="1400" dirty="0">
              <a:solidFill>
                <a:srgbClr val="C00000"/>
              </a:solidFill>
            </a:endParaRPr>
          </a:p>
        </p:txBody>
      </p:sp>
      <p:cxnSp>
        <p:nvCxnSpPr>
          <p:cNvPr id="73" name="Straight Arrow Connector 72"/>
          <p:cNvCxnSpPr/>
          <p:nvPr/>
        </p:nvCxnSpPr>
        <p:spPr>
          <a:xfrm rot="5400000">
            <a:off x="10179488" y="1304074"/>
            <a:ext cx="270438" cy="216946"/>
          </a:xfrm>
          <a:prstGeom prst="curved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0206234" y="969551"/>
            <a:ext cx="433892" cy="307777"/>
          </a:xfrm>
          <a:prstGeom prst="rect">
            <a:avLst/>
          </a:prstGeom>
          <a:noFill/>
        </p:spPr>
        <p:txBody>
          <a:bodyPr wrap="square" rtlCol="0">
            <a:spAutoFit/>
          </a:bodyPr>
          <a:lstStyle/>
          <a:p>
            <a:r>
              <a:rPr lang="tr-TR" sz="1400" dirty="0" err="1" smtClean="0">
                <a:solidFill>
                  <a:srgbClr val="C00000"/>
                </a:solidFill>
              </a:rPr>
              <a:t>tail</a:t>
            </a:r>
            <a:endParaRPr lang="tr-TR" sz="1400" dirty="0">
              <a:solidFill>
                <a:srgbClr val="C00000"/>
              </a:solidFill>
            </a:endParaRPr>
          </a:p>
        </p:txBody>
      </p:sp>
      <p:cxnSp>
        <p:nvCxnSpPr>
          <p:cNvPr id="56" name="Straight Arrow Connector 55"/>
          <p:cNvCxnSpPr/>
          <p:nvPr/>
        </p:nvCxnSpPr>
        <p:spPr>
          <a:xfrm flipV="1">
            <a:off x="5895894" y="1839093"/>
            <a:ext cx="1755588" cy="22448"/>
          </a:xfrm>
          <a:prstGeom prst="straightConnector1">
            <a:avLst/>
          </a:prstGeom>
          <a:ln w="381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58625" y="1699336"/>
            <a:ext cx="1799692" cy="14271"/>
          </a:xfrm>
          <a:prstGeom prst="straightConnector1">
            <a:avLst/>
          </a:prstGeom>
          <a:ln w="381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65"/>
          <p:cNvCxnSpPr>
            <a:stCxn id="45" idx="2"/>
          </p:cNvCxnSpPr>
          <p:nvPr/>
        </p:nvCxnSpPr>
        <p:spPr>
          <a:xfrm rot="5400000">
            <a:off x="5652530" y="1232831"/>
            <a:ext cx="279408" cy="256559"/>
          </a:xfrm>
          <a:prstGeom prst="curvedConnector3">
            <a:avLst>
              <a:gd name="adj1" fmla="val 50000"/>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44391" y="913629"/>
            <a:ext cx="552244" cy="307777"/>
          </a:xfrm>
          <a:prstGeom prst="rect">
            <a:avLst/>
          </a:prstGeom>
          <a:noFill/>
        </p:spPr>
        <p:txBody>
          <a:bodyPr wrap="square" rtlCol="0">
            <a:spAutoFit/>
          </a:bodyPr>
          <a:lstStyle/>
          <a:p>
            <a:r>
              <a:rPr lang="tr-TR" sz="1400" dirty="0" smtClean="0">
                <a:solidFill>
                  <a:srgbClr val="C00000"/>
                </a:solidFill>
              </a:rPr>
              <a:t>aktif</a:t>
            </a:r>
            <a:endParaRPr lang="tr-TR" sz="1400" dirty="0">
              <a:solidFill>
                <a:srgbClr val="C00000"/>
              </a:solidFill>
            </a:endParaRPr>
          </a:p>
        </p:txBody>
      </p:sp>
      <p:cxnSp>
        <p:nvCxnSpPr>
          <p:cNvPr id="46" name="Straight Arrow Connector 45"/>
          <p:cNvCxnSpPr/>
          <p:nvPr/>
        </p:nvCxnSpPr>
        <p:spPr>
          <a:xfrm>
            <a:off x="8581099" y="1699336"/>
            <a:ext cx="1413031" cy="29750"/>
          </a:xfrm>
          <a:prstGeom prst="straightConnector1">
            <a:avLst/>
          </a:prstGeom>
          <a:ln w="38100">
            <a:solidFill>
              <a:srgbClr val="0C5A8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933667" y="1897156"/>
            <a:ext cx="710782" cy="782833"/>
          </a:xfrm>
          <a:prstGeom prst="straightConnector1">
            <a:avLst/>
          </a:prstGeom>
          <a:ln w="38100">
            <a:solidFill>
              <a:schemeClr val="accent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8535605" y="1839093"/>
            <a:ext cx="1432103" cy="21108"/>
          </a:xfrm>
          <a:prstGeom prst="straightConnector1">
            <a:avLst/>
          </a:prstGeom>
          <a:ln w="381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5784974" y="1923282"/>
            <a:ext cx="804523" cy="901076"/>
          </a:xfrm>
          <a:prstGeom prst="straightConnector1">
            <a:avLst/>
          </a:prstGeom>
          <a:ln w="38100">
            <a:solidFill>
              <a:srgbClr val="0C5A8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653327" y="2670476"/>
            <a:ext cx="2277609" cy="21497"/>
          </a:xfrm>
          <a:prstGeom prst="straightConnector1">
            <a:avLst/>
          </a:prstGeom>
          <a:ln w="38100">
            <a:solidFill>
              <a:schemeClr val="accent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6607255" y="2787588"/>
            <a:ext cx="2376947" cy="35427"/>
          </a:xfrm>
          <a:prstGeom prst="straightConnector1">
            <a:avLst/>
          </a:prstGeom>
          <a:ln w="38100">
            <a:solidFill>
              <a:srgbClr val="0C5A8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8948191" y="1934818"/>
            <a:ext cx="941533" cy="734318"/>
          </a:xfrm>
          <a:prstGeom prst="straightConnector1">
            <a:avLst/>
          </a:prstGeom>
          <a:ln w="38100">
            <a:solidFill>
              <a:schemeClr val="accent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8962082" y="2053270"/>
            <a:ext cx="941533" cy="734318"/>
          </a:xfrm>
          <a:prstGeom prst="straightConnector1">
            <a:avLst/>
          </a:prstGeom>
          <a:ln w="38100">
            <a:solidFill>
              <a:schemeClr val="accent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92471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flipH="1">
            <a:off x="6616394" y="1527495"/>
            <a:ext cx="1200555" cy="497149"/>
            <a:chOff x="8369063" y="3644452"/>
            <a:chExt cx="1109708" cy="497149"/>
          </a:xfrm>
        </p:grpSpPr>
        <p:sp>
          <p:nvSpPr>
            <p:cNvPr id="24" name="Rounded Rectangle 23"/>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5" name="Straight Connector 24"/>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230129" y="3653330"/>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88419" y="152401"/>
            <a:ext cx="7614605" cy="955040"/>
          </a:xfrm>
        </p:spPr>
        <p:txBody>
          <a:bodyPr>
            <a:normAutofit/>
          </a:bodyPr>
          <a:lstStyle/>
          <a:p>
            <a:r>
              <a:rPr lang="tr-TR" dirty="0" smtClean="0"/>
              <a:t>Çift Yönlü Bağlı Liste</a:t>
            </a:r>
            <a:endParaRPr lang="tr-TR" dirty="0"/>
          </a:p>
        </p:txBody>
      </p:sp>
      <p:sp>
        <p:nvSpPr>
          <p:cNvPr id="3" name="Content Placeholder 2"/>
          <p:cNvSpPr>
            <a:spLocks noGrp="1"/>
          </p:cNvSpPr>
          <p:nvPr>
            <p:ph idx="1"/>
          </p:nvPr>
        </p:nvSpPr>
        <p:spPr>
          <a:xfrm>
            <a:off x="1484311" y="3230135"/>
            <a:ext cx="9511516" cy="3627865"/>
          </a:xfrm>
        </p:spPr>
        <p:txBody>
          <a:bodyPr anchor="t">
            <a:noAutofit/>
          </a:bodyPr>
          <a:lstStyle/>
          <a:p>
            <a:pPr marL="0" indent="-284400">
              <a:spcBef>
                <a:spcPts val="0"/>
              </a:spcBef>
              <a:buClrTx/>
              <a:buSzPct val="100000"/>
              <a:buFont typeface="Arial" panose="020B0604020202020204" pitchFamily="34" charset="0"/>
              <a:buChar char="•"/>
            </a:pPr>
            <a:r>
              <a:rPr lang="tr-TR" sz="1600" b="1" dirty="0" smtClean="0">
                <a:solidFill>
                  <a:srgbClr val="277DA9"/>
                </a:solidFill>
                <a:latin typeface="+mj-lt"/>
                <a:cs typeface="Consolas" panose="020B0609020204030204" pitchFamily="49" charset="0"/>
              </a:rPr>
              <a:t>Listede Eleman Arama</a:t>
            </a:r>
          </a:p>
          <a:p>
            <a:pPr marL="1198800" lvl="1" indent="-284400">
              <a:spcBef>
                <a:spcPts val="0"/>
              </a:spcBef>
              <a:buClr>
                <a:srgbClr val="277DA9"/>
              </a:buClr>
              <a:buSzPct val="100000"/>
              <a:buFont typeface="+mj-lt"/>
              <a:buAutoNum type="arabicPeriod"/>
            </a:pPr>
            <a:r>
              <a:rPr lang="tr-TR" sz="1300" b="1" dirty="0" err="1" smtClean="0">
                <a:solidFill>
                  <a:srgbClr val="277DA9"/>
                </a:solidFill>
                <a:latin typeface="Consolas" panose="020B0609020204030204" pitchFamily="49" charset="0"/>
                <a:cs typeface="Consolas" panose="020B0609020204030204" pitchFamily="49" charset="0"/>
              </a:rPr>
              <a:t>public</a:t>
            </a:r>
            <a:r>
              <a:rPr lang="tr-TR" sz="1300" b="1" dirty="0" smtClean="0">
                <a:solidFill>
                  <a:srgbClr val="277DA9"/>
                </a:solidFill>
                <a:latin typeface="Consolas" panose="020B0609020204030204" pitchFamily="49" charset="0"/>
                <a:cs typeface="Consolas" panose="020B0609020204030204" pitchFamily="49" charset="0"/>
              </a:rPr>
              <a:t> </a:t>
            </a:r>
            <a:r>
              <a:rPr lang="tr-TR" sz="1300" b="1" dirty="0" err="1" smtClean="0">
                <a:solidFill>
                  <a:srgbClr val="277DA9"/>
                </a:solidFill>
                <a:latin typeface="Consolas" panose="020B0609020204030204" pitchFamily="49" charset="0"/>
                <a:cs typeface="Consolas" panose="020B0609020204030204" pitchFamily="49" charset="0"/>
              </a:rPr>
              <a:t>class</a:t>
            </a:r>
            <a:r>
              <a:rPr lang="tr-TR" sz="1300" b="1" dirty="0" smtClean="0">
                <a:solidFill>
                  <a:srgbClr val="277DA9"/>
                </a:solidFill>
                <a:latin typeface="Consolas" panose="020B0609020204030204" pitchFamily="49" charset="0"/>
                <a:cs typeface="Consolas" panose="020B0609020204030204" pitchFamily="49" charset="0"/>
              </a:rPr>
              <a:t> </a:t>
            </a:r>
            <a:r>
              <a:rPr lang="tr-TR" sz="1300" dirty="0" smtClean="0">
                <a:latin typeface="Consolas" panose="020B0609020204030204" pitchFamily="49" charset="0"/>
                <a:cs typeface="Consolas" panose="020B0609020204030204" pitchFamily="49" charset="0"/>
              </a:rPr>
              <a:t>Ara()</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while</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aktif.sonraki</a:t>
            </a:r>
            <a:r>
              <a:rPr lang="tr-TR" sz="1300" dirty="0">
                <a:latin typeface="Consolas" panose="020B0609020204030204" pitchFamily="49" charset="0"/>
                <a:cs typeface="Consolas" panose="020B0609020204030204" pitchFamily="49" charset="0"/>
              </a:rPr>
              <a:t> != </a:t>
            </a:r>
            <a:r>
              <a:rPr lang="tr-TR" sz="1300" dirty="0" err="1" smtClean="0">
                <a:latin typeface="Consolas" panose="020B0609020204030204" pitchFamily="49" charset="0"/>
                <a:cs typeface="Consolas" panose="020B0609020204030204" pitchFamily="49" charset="0"/>
              </a:rPr>
              <a:t>LinkedList.tailNode</a:t>
            </a:r>
            <a:r>
              <a:rPr lang="tr-TR" sz="1300" dirty="0">
                <a:latin typeface="Consolas" panose="020B0609020204030204" pitchFamily="49" charset="0"/>
                <a:cs typeface="Consolas" panose="020B0609020204030204" pitchFamily="49" charset="0"/>
              </a:rPr>
              <a:t>) &amp;&amp; (</a:t>
            </a:r>
            <a:r>
              <a:rPr lang="tr-TR" sz="1300" dirty="0" err="1">
                <a:latin typeface="Consolas" panose="020B0609020204030204" pitchFamily="49" charset="0"/>
                <a:cs typeface="Consolas" panose="020B0609020204030204" pitchFamily="49" charset="0"/>
              </a:rPr>
              <a:t>aktif.sonraki</a:t>
            </a:r>
            <a:r>
              <a:rPr lang="tr-TR" sz="1300" dirty="0">
                <a:latin typeface="Consolas" panose="020B0609020204030204" pitchFamily="49" charset="0"/>
                <a:cs typeface="Consolas" panose="020B0609020204030204" pitchFamily="49" charset="0"/>
              </a:rPr>
              <a:t> != </a:t>
            </a:r>
            <a:r>
              <a:rPr lang="tr-TR" sz="1300" dirty="0" err="1">
                <a:latin typeface="Consolas" panose="020B0609020204030204" pitchFamily="49" charset="0"/>
                <a:cs typeface="Consolas" panose="020B0609020204030204" pitchFamily="49" charset="0"/>
              </a:rPr>
              <a:t>arananNode</a:t>
            </a:r>
            <a:r>
              <a:rPr lang="tr-TR" sz="1300" dirty="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a:latin typeface="Consolas" panose="020B0609020204030204" pitchFamily="49" charset="0"/>
                <a:cs typeface="Consolas" panose="020B0609020204030204" pitchFamily="49" charset="0"/>
              </a:rPr>
              <a:t> </a:t>
            </a:r>
            <a:r>
              <a:rPr lang="tr-TR" sz="1300" dirty="0" smtClean="0">
                <a:latin typeface="Consolas" panose="020B0609020204030204" pitchFamily="49" charset="0"/>
                <a:cs typeface="Consolas" panose="020B0609020204030204" pitchFamily="49" charset="0"/>
              </a:rPr>
              <a:t>  {</a:t>
            </a:r>
            <a:endParaRPr lang="tr-TR" sz="1300" dirty="0">
              <a:latin typeface="Consolas" panose="020B0609020204030204" pitchFamily="49" charset="0"/>
              <a:cs typeface="Consolas" panose="020B0609020204030204" pitchFamily="49" charset="0"/>
            </a:endParaRP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aktif </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aktif.sonraki</a:t>
            </a:r>
            <a:r>
              <a:rPr lang="tr-TR" sz="1300" dirty="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endParaRPr lang="tr-TR" sz="1300" dirty="0">
              <a:latin typeface="Consolas" panose="020B0609020204030204" pitchFamily="49" charset="0"/>
              <a:cs typeface="Consolas" panose="020B0609020204030204" pitchFamily="49" charset="0"/>
            </a:endParaRP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while</a:t>
            </a:r>
            <a:r>
              <a:rPr lang="tr-TR" sz="1300" dirty="0" smtClean="0">
                <a:latin typeface="Consolas" panose="020B0609020204030204" pitchFamily="49" charset="0"/>
                <a:cs typeface="Consolas" panose="020B0609020204030204" pitchFamily="49" charset="0"/>
              </a:rPr>
              <a:t> </a:t>
            </a:r>
            <a:r>
              <a:rPr lang="tr-TR" sz="1300" dirty="0">
                <a:latin typeface="Consolas" panose="020B0609020204030204" pitchFamily="49" charset="0"/>
                <a:cs typeface="Consolas" panose="020B0609020204030204" pitchFamily="49" charset="0"/>
              </a:rPr>
              <a:t>((</a:t>
            </a:r>
            <a:r>
              <a:rPr lang="tr-TR" sz="1300" dirty="0" err="1">
                <a:latin typeface="Consolas" panose="020B0609020204030204" pitchFamily="49" charset="0"/>
                <a:cs typeface="Consolas" panose="020B0609020204030204" pitchFamily="49" charset="0"/>
              </a:rPr>
              <a:t>aktif.onceki</a:t>
            </a:r>
            <a:r>
              <a:rPr lang="tr-TR" sz="1300" dirty="0">
                <a:latin typeface="Consolas" panose="020B0609020204030204" pitchFamily="49" charset="0"/>
                <a:cs typeface="Consolas" panose="020B0609020204030204" pitchFamily="49" charset="0"/>
              </a:rPr>
              <a:t> != </a:t>
            </a:r>
            <a:r>
              <a:rPr lang="tr-TR" sz="1300" dirty="0" err="1" smtClean="0">
                <a:latin typeface="Consolas" panose="020B0609020204030204" pitchFamily="49" charset="0"/>
                <a:cs typeface="Consolas" panose="020B0609020204030204" pitchFamily="49" charset="0"/>
              </a:rPr>
              <a:t>LinkedList.headNode</a:t>
            </a:r>
            <a:r>
              <a:rPr lang="tr-TR" sz="1300" dirty="0">
                <a:latin typeface="Consolas" panose="020B0609020204030204" pitchFamily="49" charset="0"/>
                <a:cs typeface="Consolas" panose="020B0609020204030204" pitchFamily="49" charset="0"/>
              </a:rPr>
              <a:t>) &amp;&amp; (</a:t>
            </a:r>
            <a:r>
              <a:rPr lang="tr-TR" sz="1300" dirty="0" err="1">
                <a:latin typeface="Consolas" panose="020B0609020204030204" pitchFamily="49" charset="0"/>
                <a:cs typeface="Consolas" panose="020B0609020204030204" pitchFamily="49" charset="0"/>
              </a:rPr>
              <a:t>aktif.onceki</a:t>
            </a:r>
            <a:r>
              <a:rPr lang="tr-TR" sz="1300" dirty="0">
                <a:latin typeface="Consolas" panose="020B0609020204030204" pitchFamily="49" charset="0"/>
                <a:cs typeface="Consolas" panose="020B0609020204030204" pitchFamily="49" charset="0"/>
              </a:rPr>
              <a:t> != </a:t>
            </a:r>
            <a:r>
              <a:rPr lang="tr-TR" sz="1300" dirty="0" err="1">
                <a:latin typeface="Consolas" panose="020B0609020204030204" pitchFamily="49" charset="0"/>
                <a:cs typeface="Consolas" panose="020B0609020204030204" pitchFamily="49" charset="0"/>
              </a:rPr>
              <a:t>arananNode</a:t>
            </a:r>
            <a:r>
              <a:rPr lang="tr-TR" sz="1300" dirty="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endParaRPr lang="tr-TR" sz="1300" dirty="0">
              <a:latin typeface="Consolas" panose="020B0609020204030204" pitchFamily="49" charset="0"/>
              <a:cs typeface="Consolas" panose="020B0609020204030204" pitchFamily="49" charset="0"/>
            </a:endParaRP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aktif </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aktif.onceki</a:t>
            </a:r>
            <a:r>
              <a:rPr lang="tr-TR" sz="1300" dirty="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a:t>
            </a:r>
            <a:endParaRPr lang="tr-TR" sz="1300" dirty="0">
              <a:latin typeface="Consolas" panose="020B0609020204030204" pitchFamily="49" charset="0"/>
              <a:cs typeface="Consolas" panose="020B0609020204030204" pitchFamily="49" charset="0"/>
            </a:endParaRPr>
          </a:p>
        </p:txBody>
      </p:sp>
      <p:grpSp>
        <p:nvGrpSpPr>
          <p:cNvPr id="59" name="Group 58"/>
          <p:cNvGrpSpPr/>
          <p:nvPr/>
        </p:nvGrpSpPr>
        <p:grpSpPr>
          <a:xfrm flipH="1">
            <a:off x="8969684" y="1586695"/>
            <a:ext cx="1200555" cy="497149"/>
            <a:chOff x="8369063" y="3644452"/>
            <a:chExt cx="1109708" cy="497149"/>
          </a:xfrm>
        </p:grpSpPr>
        <p:sp>
          <p:nvSpPr>
            <p:cNvPr id="60" name="Rounded Rectangle 59"/>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Straight Connector 60"/>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230129" y="3653330"/>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8394603" y="3660783"/>
              <a:ext cx="219151"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882673" y="1533192"/>
            <a:ext cx="1109708" cy="497149"/>
            <a:chOff x="8369063" y="3644452"/>
            <a:chExt cx="1109708" cy="497149"/>
          </a:xfrm>
        </p:grpSpPr>
        <p:sp>
          <p:nvSpPr>
            <p:cNvPr id="40" name="Rounded Rectangle 39"/>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0" name="Straight Connector 19"/>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230129" y="3653330"/>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8403481" y="3660783"/>
              <a:ext cx="219151"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p:cNvCxnSpPr/>
          <p:nvPr/>
        </p:nvCxnSpPr>
        <p:spPr>
          <a:xfrm>
            <a:off x="5282214" y="1259888"/>
            <a:ext cx="310718" cy="240925"/>
          </a:xfrm>
          <a:prstGeom prst="curvedConnector3">
            <a:avLst>
              <a:gd name="adj1" fmla="val 50000"/>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917091" y="881936"/>
            <a:ext cx="572611" cy="307777"/>
          </a:xfrm>
          <a:prstGeom prst="rect">
            <a:avLst/>
          </a:prstGeom>
          <a:noFill/>
        </p:spPr>
        <p:txBody>
          <a:bodyPr wrap="square" rtlCol="0">
            <a:spAutoFit/>
          </a:bodyPr>
          <a:lstStyle/>
          <a:p>
            <a:r>
              <a:rPr lang="tr-TR" sz="1400" dirty="0" err="1" smtClean="0">
                <a:solidFill>
                  <a:srgbClr val="C00000"/>
                </a:solidFill>
              </a:rPr>
              <a:t>head</a:t>
            </a:r>
            <a:endParaRPr lang="tr-TR" sz="1400" dirty="0">
              <a:solidFill>
                <a:srgbClr val="C00000"/>
              </a:solidFill>
            </a:endParaRPr>
          </a:p>
        </p:txBody>
      </p:sp>
      <p:cxnSp>
        <p:nvCxnSpPr>
          <p:cNvPr id="73" name="Straight Arrow Connector 72"/>
          <p:cNvCxnSpPr/>
          <p:nvPr/>
        </p:nvCxnSpPr>
        <p:spPr>
          <a:xfrm rot="5400000">
            <a:off x="9353698" y="1286634"/>
            <a:ext cx="270438" cy="216946"/>
          </a:xfrm>
          <a:prstGeom prst="curved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9353015" y="941014"/>
            <a:ext cx="433892" cy="307777"/>
          </a:xfrm>
          <a:prstGeom prst="rect">
            <a:avLst/>
          </a:prstGeom>
          <a:noFill/>
        </p:spPr>
        <p:txBody>
          <a:bodyPr wrap="square" rtlCol="0">
            <a:spAutoFit/>
          </a:bodyPr>
          <a:lstStyle/>
          <a:p>
            <a:r>
              <a:rPr lang="tr-TR" sz="1400" dirty="0" err="1" smtClean="0">
                <a:solidFill>
                  <a:srgbClr val="C00000"/>
                </a:solidFill>
              </a:rPr>
              <a:t>tail</a:t>
            </a:r>
            <a:endParaRPr lang="tr-TR" sz="1400" dirty="0">
              <a:solidFill>
                <a:srgbClr val="C00000"/>
              </a:solidFill>
            </a:endParaRPr>
          </a:p>
        </p:txBody>
      </p:sp>
      <p:cxnSp>
        <p:nvCxnSpPr>
          <p:cNvPr id="56" name="Straight Arrow Connector 55"/>
          <p:cNvCxnSpPr/>
          <p:nvPr/>
        </p:nvCxnSpPr>
        <p:spPr>
          <a:xfrm>
            <a:off x="5895894" y="1861541"/>
            <a:ext cx="862377" cy="4141"/>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5858624" y="1713606"/>
            <a:ext cx="848707" cy="12625"/>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7643163" y="1726231"/>
            <a:ext cx="1527470" cy="22957"/>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703747" y="1821888"/>
            <a:ext cx="1466886" cy="43794"/>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65"/>
          <p:cNvCxnSpPr/>
          <p:nvPr/>
        </p:nvCxnSpPr>
        <p:spPr>
          <a:xfrm rot="10800000" flipV="1">
            <a:off x="5605678" y="1203461"/>
            <a:ext cx="290216" cy="265781"/>
          </a:xfrm>
          <a:prstGeom prst="curvedConnector3">
            <a:avLst>
              <a:gd name="adj1" fmla="val 50000"/>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19772" y="875887"/>
            <a:ext cx="552244" cy="307777"/>
          </a:xfrm>
          <a:prstGeom prst="rect">
            <a:avLst/>
          </a:prstGeom>
          <a:noFill/>
        </p:spPr>
        <p:txBody>
          <a:bodyPr wrap="square" rtlCol="0">
            <a:spAutoFit/>
          </a:bodyPr>
          <a:lstStyle/>
          <a:p>
            <a:r>
              <a:rPr lang="tr-TR" sz="1400" dirty="0" smtClean="0">
                <a:solidFill>
                  <a:srgbClr val="C00000"/>
                </a:solidFill>
              </a:rPr>
              <a:t>aktif</a:t>
            </a:r>
            <a:endParaRPr lang="tr-TR" sz="1400" dirty="0">
              <a:solidFill>
                <a:srgbClr val="C00000"/>
              </a:solidFill>
            </a:endParaRPr>
          </a:p>
        </p:txBody>
      </p:sp>
      <p:cxnSp>
        <p:nvCxnSpPr>
          <p:cNvPr id="41" name="Straight Arrow Connector 40"/>
          <p:cNvCxnSpPr/>
          <p:nvPr/>
        </p:nvCxnSpPr>
        <p:spPr>
          <a:xfrm flipH="1" flipV="1">
            <a:off x="5519243" y="2306999"/>
            <a:ext cx="3833772" cy="38022"/>
          </a:xfrm>
          <a:prstGeom prst="straightConnector1">
            <a:avLst/>
          </a:prstGeom>
          <a:ln w="381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619772" y="2478556"/>
            <a:ext cx="3733243" cy="24125"/>
          </a:xfrm>
          <a:prstGeom prst="straightConnector1">
            <a:avLst/>
          </a:prstGeom>
          <a:ln w="381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37402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109" y="152401"/>
            <a:ext cx="9478915" cy="955040"/>
          </a:xfrm>
        </p:spPr>
        <p:txBody>
          <a:bodyPr>
            <a:normAutofit/>
          </a:bodyPr>
          <a:lstStyle/>
          <a:p>
            <a:r>
              <a:rPr lang="tr-TR" dirty="0" smtClean="0"/>
              <a:t>Dairesel Bağlı Liste</a:t>
            </a:r>
            <a:endParaRPr lang="tr-TR" dirty="0"/>
          </a:p>
        </p:txBody>
      </p:sp>
      <p:sp>
        <p:nvSpPr>
          <p:cNvPr id="3" name="Content Placeholder 2"/>
          <p:cNvSpPr>
            <a:spLocks noGrp="1"/>
          </p:cNvSpPr>
          <p:nvPr>
            <p:ph idx="1"/>
          </p:nvPr>
        </p:nvSpPr>
        <p:spPr>
          <a:xfrm>
            <a:off x="1484311" y="967666"/>
            <a:ext cx="9511516" cy="5890335"/>
          </a:xfrm>
        </p:spPr>
        <p:txBody>
          <a:bodyPr anchor="t">
            <a:noAutofit/>
          </a:bodyPr>
          <a:lstStyle/>
          <a:p>
            <a:pPr marL="0" indent="-284400">
              <a:lnSpc>
                <a:spcPct val="150000"/>
              </a:lnSpc>
              <a:spcBef>
                <a:spcPts val="0"/>
              </a:spcBef>
              <a:buClrTx/>
              <a:buSzPct val="100000"/>
              <a:buFont typeface="Arial" panose="020B0604020202020204" pitchFamily="34" charset="0"/>
              <a:buChar char="•"/>
            </a:pPr>
            <a:r>
              <a:rPr lang="tr-TR" sz="1600" b="1" dirty="0">
                <a:solidFill>
                  <a:schemeClr val="accent4">
                    <a:lumMod val="75000"/>
                  </a:schemeClr>
                </a:solidFill>
              </a:rPr>
              <a:t>Sadece 1 tane sabit </a:t>
            </a:r>
            <a:r>
              <a:rPr lang="tr-TR" sz="1600" b="1" dirty="0" err="1">
                <a:solidFill>
                  <a:schemeClr val="accent4">
                    <a:lumMod val="75000"/>
                  </a:schemeClr>
                </a:solidFill>
              </a:rPr>
              <a:t>node</a:t>
            </a:r>
            <a:r>
              <a:rPr lang="tr-TR" sz="1600" b="1" dirty="0">
                <a:solidFill>
                  <a:schemeClr val="accent4">
                    <a:lumMod val="75000"/>
                  </a:schemeClr>
                </a:solidFill>
              </a:rPr>
              <a:t> vardır (</a:t>
            </a:r>
            <a:r>
              <a:rPr lang="tr-TR" sz="1600" b="1" dirty="0" err="1">
                <a:solidFill>
                  <a:schemeClr val="accent4">
                    <a:lumMod val="75000"/>
                  </a:schemeClr>
                </a:solidFill>
              </a:rPr>
              <a:t>tailNode</a:t>
            </a:r>
            <a:r>
              <a:rPr lang="tr-TR" sz="1600" b="1" dirty="0" smtClean="0">
                <a:solidFill>
                  <a:schemeClr val="accent4">
                    <a:lumMod val="75000"/>
                  </a:schemeClr>
                </a:solidFill>
              </a:rPr>
              <a:t>).</a:t>
            </a:r>
            <a:endParaRPr lang="tr-TR" sz="1600" b="1" dirty="0" smtClean="0">
              <a:solidFill>
                <a:schemeClr val="accent4">
                  <a:lumMod val="75000"/>
                </a:schemeClr>
              </a:solidFill>
              <a:latin typeface="+mj-lt"/>
              <a:cs typeface="Consolas" panose="020B0609020204030204" pitchFamily="49" charset="0"/>
            </a:endParaRPr>
          </a:p>
          <a:p>
            <a:pPr marL="0" indent="-284400">
              <a:lnSpc>
                <a:spcPct val="150000"/>
              </a:lnSpc>
              <a:spcBef>
                <a:spcPts val="0"/>
              </a:spcBef>
              <a:buClrTx/>
              <a:buSzPct val="100000"/>
              <a:buFont typeface="Arial" panose="020B0604020202020204" pitchFamily="34" charset="0"/>
              <a:buChar char="•"/>
            </a:pPr>
            <a:r>
              <a:rPr lang="tr-TR" sz="1600" b="1" dirty="0" smtClean="0">
                <a:solidFill>
                  <a:srgbClr val="277DA9"/>
                </a:solidFill>
                <a:latin typeface="+mj-lt"/>
                <a:cs typeface="Consolas" panose="020B0609020204030204" pitchFamily="49" charset="0"/>
              </a:rPr>
              <a:t>Tek </a:t>
            </a:r>
            <a:r>
              <a:rPr lang="tr-TR" sz="1600" b="1" dirty="0">
                <a:solidFill>
                  <a:srgbClr val="277DA9"/>
                </a:solidFill>
                <a:latin typeface="+mj-lt"/>
                <a:cs typeface="Consolas" panose="020B0609020204030204" pitchFamily="49" charset="0"/>
              </a:rPr>
              <a:t>Yönlü Dairesel Bağlı Listeler : </a:t>
            </a:r>
            <a:r>
              <a:rPr lang="tr-TR" sz="1600" dirty="0">
                <a:latin typeface="+mj-lt"/>
                <a:cs typeface="Consolas" panose="020B0609020204030204" pitchFamily="49" charset="0"/>
              </a:rPr>
              <a:t>Listedeki elemanlar arasında tek yönlü bağ vardır. Tek yönlü bağlı listelerden tek farkı ise son elemanın göstericisi ilk listenin ilk elamanının adresini göstermesidir. Bu sayede eğer listedeki elemanlardan birinin adresini biliyorsak listedeki bütün elemanlara erişebiliriz</a:t>
            </a:r>
            <a:r>
              <a:rPr lang="tr-TR" sz="1600" dirty="0" smtClean="0">
                <a:latin typeface="+mj-lt"/>
                <a:cs typeface="Consolas" panose="020B0609020204030204" pitchFamily="49" charset="0"/>
              </a:rPr>
              <a:t>.</a:t>
            </a:r>
          </a:p>
          <a:p>
            <a:pPr marL="0" indent="-284400">
              <a:lnSpc>
                <a:spcPct val="150000"/>
              </a:lnSpc>
              <a:spcBef>
                <a:spcPts val="0"/>
              </a:spcBef>
              <a:buClrTx/>
              <a:buSzPct val="100000"/>
              <a:buFont typeface="Arial" panose="020B0604020202020204" pitchFamily="34" charset="0"/>
              <a:buChar char="•"/>
            </a:pPr>
            <a:endParaRPr lang="tr-TR" sz="1600" b="1" dirty="0">
              <a:latin typeface="+mj-lt"/>
              <a:cs typeface="Consolas" panose="020B0609020204030204" pitchFamily="49" charset="0"/>
            </a:endParaRPr>
          </a:p>
          <a:p>
            <a:pPr marL="0" indent="-284400">
              <a:lnSpc>
                <a:spcPct val="150000"/>
              </a:lnSpc>
              <a:spcBef>
                <a:spcPts val="0"/>
              </a:spcBef>
              <a:buClrTx/>
              <a:buSzPct val="100000"/>
              <a:buFont typeface="Arial" panose="020B0604020202020204" pitchFamily="34" charset="0"/>
              <a:buChar char="•"/>
            </a:pPr>
            <a:endParaRPr lang="tr-TR" sz="1600" b="1" dirty="0" smtClean="0">
              <a:latin typeface="+mj-lt"/>
              <a:cs typeface="Consolas" panose="020B0609020204030204" pitchFamily="49" charset="0"/>
            </a:endParaRPr>
          </a:p>
          <a:p>
            <a:pPr marL="0" indent="-284400">
              <a:lnSpc>
                <a:spcPct val="150000"/>
              </a:lnSpc>
              <a:spcBef>
                <a:spcPts val="0"/>
              </a:spcBef>
              <a:buClrTx/>
              <a:buSzPct val="100000"/>
              <a:buFont typeface="Arial" panose="020B0604020202020204" pitchFamily="34" charset="0"/>
              <a:buChar char="•"/>
            </a:pPr>
            <a:endParaRPr lang="tr-TR" sz="1600" b="1" dirty="0">
              <a:latin typeface="+mj-lt"/>
              <a:cs typeface="Consolas" panose="020B0609020204030204" pitchFamily="49" charset="0"/>
            </a:endParaRPr>
          </a:p>
          <a:p>
            <a:pPr marL="0" indent="-284400">
              <a:lnSpc>
                <a:spcPct val="150000"/>
              </a:lnSpc>
              <a:spcBef>
                <a:spcPts val="0"/>
              </a:spcBef>
              <a:buClrTx/>
              <a:buSzPct val="100000"/>
              <a:buFont typeface="Arial" panose="020B0604020202020204" pitchFamily="34" charset="0"/>
              <a:buChar char="•"/>
            </a:pPr>
            <a:endParaRPr lang="tr-TR" sz="1600" b="1" dirty="0" smtClean="0">
              <a:latin typeface="+mj-lt"/>
              <a:cs typeface="Consolas" panose="020B0609020204030204" pitchFamily="49" charset="0"/>
            </a:endParaRPr>
          </a:p>
          <a:p>
            <a:pPr marL="0" indent="-284400">
              <a:lnSpc>
                <a:spcPct val="150000"/>
              </a:lnSpc>
              <a:spcBef>
                <a:spcPts val="0"/>
              </a:spcBef>
              <a:buClrTx/>
              <a:buSzPct val="100000"/>
              <a:buFont typeface="Arial" panose="020B0604020202020204" pitchFamily="34" charset="0"/>
              <a:buChar char="•"/>
            </a:pPr>
            <a:r>
              <a:rPr lang="tr-TR" sz="1600" b="1" dirty="0" smtClean="0">
                <a:solidFill>
                  <a:srgbClr val="277DA9"/>
                </a:solidFill>
                <a:latin typeface="+mj-lt"/>
                <a:cs typeface="Consolas" panose="020B0609020204030204" pitchFamily="49" charset="0"/>
              </a:rPr>
              <a:t>Çift </a:t>
            </a:r>
            <a:r>
              <a:rPr lang="tr-TR" sz="1600" b="1" dirty="0">
                <a:solidFill>
                  <a:srgbClr val="277DA9"/>
                </a:solidFill>
                <a:latin typeface="+mj-lt"/>
                <a:cs typeface="Consolas" panose="020B0609020204030204" pitchFamily="49" charset="0"/>
              </a:rPr>
              <a:t>Yönlü Dairesel Bağlı Listeler :</a:t>
            </a:r>
            <a:r>
              <a:rPr lang="tr-TR" sz="1600" b="1" dirty="0">
                <a:latin typeface="+mj-lt"/>
                <a:cs typeface="Consolas" panose="020B0609020204030204" pitchFamily="49" charset="0"/>
              </a:rPr>
              <a:t> </a:t>
            </a:r>
            <a:r>
              <a:rPr lang="tr-TR" sz="1600" dirty="0">
                <a:latin typeface="+mj-lt"/>
                <a:cs typeface="Consolas" panose="020B0609020204030204" pitchFamily="49" charset="0"/>
              </a:rPr>
              <a:t>Hem dairesellik hem de çift bağlılık özelliklerine sahip listelerdir. İlk düğümden önceki düğüm son, son düğümden sonraki düğüm de ilk düğümdür.</a:t>
            </a:r>
            <a:endParaRPr lang="tr-TR" sz="1600" dirty="0" smtClean="0">
              <a:latin typeface="+mj-lt"/>
              <a:cs typeface="Consolas" panose="020B0609020204030204" pitchFamily="49" charset="0"/>
            </a:endParaRPr>
          </a:p>
        </p:txBody>
      </p:sp>
      <p:grpSp>
        <p:nvGrpSpPr>
          <p:cNvPr id="11" name="Group 10"/>
          <p:cNvGrpSpPr/>
          <p:nvPr/>
        </p:nvGrpSpPr>
        <p:grpSpPr>
          <a:xfrm>
            <a:off x="3317790" y="2788344"/>
            <a:ext cx="5287757" cy="1446590"/>
            <a:chOff x="3248991" y="2166907"/>
            <a:chExt cx="5287757" cy="1446590"/>
          </a:xfrm>
        </p:grpSpPr>
        <p:grpSp>
          <p:nvGrpSpPr>
            <p:cNvPr id="23" name="Group 22"/>
            <p:cNvGrpSpPr/>
            <p:nvPr/>
          </p:nvGrpSpPr>
          <p:grpSpPr>
            <a:xfrm flipH="1">
              <a:off x="5262488" y="2882317"/>
              <a:ext cx="1200555" cy="497149"/>
              <a:chOff x="8369063" y="3644452"/>
              <a:chExt cx="1109708" cy="497149"/>
            </a:xfrm>
          </p:grpSpPr>
          <p:sp>
            <p:nvSpPr>
              <p:cNvPr id="24" name="Rounded Rectangle 23"/>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5" name="Straight Connector 24"/>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flipH="1">
              <a:off x="7336193" y="2881593"/>
              <a:ext cx="1200555" cy="497149"/>
              <a:chOff x="8369063" y="3644452"/>
              <a:chExt cx="1109708" cy="497149"/>
            </a:xfrm>
          </p:grpSpPr>
          <p:sp>
            <p:nvSpPr>
              <p:cNvPr id="60" name="Rounded Rectangle 59"/>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Straight Connector 60"/>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248991" y="2890108"/>
              <a:ext cx="1109708" cy="497149"/>
              <a:chOff x="8369063" y="3644452"/>
              <a:chExt cx="1109708" cy="497149"/>
            </a:xfrm>
          </p:grpSpPr>
          <p:sp>
            <p:nvSpPr>
              <p:cNvPr id="40" name="Rounded Rectangle 39"/>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42" name="Straight Connector 41"/>
              <p:cNvCxnSpPr/>
              <p:nvPr/>
            </p:nvCxnSpPr>
            <p:spPr>
              <a:xfrm>
                <a:off x="9230129" y="3653330"/>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73" name="Straight Arrow Connector 72"/>
            <p:cNvCxnSpPr/>
            <p:nvPr/>
          </p:nvCxnSpPr>
          <p:spPr>
            <a:xfrm rot="5400000">
              <a:off x="7720207" y="2581532"/>
              <a:ext cx="270438" cy="216946"/>
            </a:xfrm>
            <a:prstGeom prst="curved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719524" y="2235912"/>
              <a:ext cx="433892" cy="307777"/>
            </a:xfrm>
            <a:prstGeom prst="rect">
              <a:avLst/>
            </a:prstGeom>
            <a:noFill/>
          </p:spPr>
          <p:txBody>
            <a:bodyPr wrap="square" rtlCol="0">
              <a:spAutoFit/>
            </a:bodyPr>
            <a:lstStyle/>
            <a:p>
              <a:r>
                <a:rPr lang="tr-TR" sz="1400" dirty="0" err="1" smtClean="0">
                  <a:solidFill>
                    <a:srgbClr val="C00000"/>
                  </a:solidFill>
                </a:rPr>
                <a:t>tail</a:t>
              </a:r>
              <a:endParaRPr lang="tr-TR" sz="1400" dirty="0">
                <a:solidFill>
                  <a:srgbClr val="C00000"/>
                </a:solidFill>
              </a:endParaRPr>
            </a:p>
          </p:txBody>
        </p:sp>
        <p:cxnSp>
          <p:nvCxnSpPr>
            <p:cNvPr id="56" name="Straight Arrow Connector 55"/>
            <p:cNvCxnSpPr/>
            <p:nvPr/>
          </p:nvCxnSpPr>
          <p:spPr>
            <a:xfrm>
              <a:off x="4262403" y="3139406"/>
              <a:ext cx="1153854" cy="21174"/>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8381323" y="3130892"/>
              <a:ext cx="7431" cy="460859"/>
            </a:xfrm>
            <a:prstGeom prst="straightConnector1">
              <a:avLst/>
            </a:prstGeom>
            <a:ln w="3810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4262403" y="3607769"/>
              <a:ext cx="4119255" cy="5728"/>
            </a:xfrm>
            <a:prstGeom prst="straightConnector1">
              <a:avLst/>
            </a:prstGeom>
            <a:ln w="3810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89407" y="3138682"/>
              <a:ext cx="1247735" cy="21898"/>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65"/>
            <p:cNvCxnSpPr/>
            <p:nvPr/>
          </p:nvCxnSpPr>
          <p:spPr>
            <a:xfrm rot="5400000">
              <a:off x="5644709" y="2511723"/>
              <a:ext cx="336786" cy="290216"/>
            </a:xfrm>
            <a:prstGeom prst="curvedConnector3">
              <a:avLst>
                <a:gd name="adj1" fmla="val 50000"/>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67994" y="2166907"/>
              <a:ext cx="552244" cy="307777"/>
            </a:xfrm>
            <a:prstGeom prst="rect">
              <a:avLst/>
            </a:prstGeom>
            <a:noFill/>
          </p:spPr>
          <p:txBody>
            <a:bodyPr wrap="square" rtlCol="0">
              <a:spAutoFit/>
            </a:bodyPr>
            <a:lstStyle/>
            <a:p>
              <a:r>
                <a:rPr lang="tr-TR" sz="1400" dirty="0" smtClean="0">
                  <a:solidFill>
                    <a:srgbClr val="C00000"/>
                  </a:solidFill>
                </a:rPr>
                <a:t>aktif</a:t>
              </a:r>
              <a:endParaRPr lang="tr-TR" sz="1400" dirty="0">
                <a:solidFill>
                  <a:srgbClr val="C00000"/>
                </a:solidFill>
              </a:endParaRPr>
            </a:p>
          </p:txBody>
        </p:sp>
        <p:cxnSp>
          <p:nvCxnSpPr>
            <p:cNvPr id="35" name="Straight Arrow Connector 34"/>
            <p:cNvCxnSpPr/>
            <p:nvPr/>
          </p:nvCxnSpPr>
          <p:spPr>
            <a:xfrm flipH="1" flipV="1">
              <a:off x="4248385" y="3250902"/>
              <a:ext cx="6295" cy="349038"/>
            </a:xfrm>
            <a:prstGeom prst="straightConnector1">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3317790" y="5177480"/>
            <a:ext cx="5287757" cy="1377586"/>
            <a:chOff x="3248991" y="2235911"/>
            <a:chExt cx="5287757" cy="1377586"/>
          </a:xfrm>
        </p:grpSpPr>
        <p:grpSp>
          <p:nvGrpSpPr>
            <p:cNvPr id="46" name="Group 45"/>
            <p:cNvGrpSpPr/>
            <p:nvPr/>
          </p:nvGrpSpPr>
          <p:grpSpPr>
            <a:xfrm flipH="1">
              <a:off x="5262488" y="2882317"/>
              <a:ext cx="1200555" cy="497149"/>
              <a:chOff x="8369063" y="3644452"/>
              <a:chExt cx="1109708" cy="497149"/>
            </a:xfrm>
          </p:grpSpPr>
          <p:sp>
            <p:nvSpPr>
              <p:cNvPr id="75" name="Rounded Rectangle 74"/>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76" name="Straight Connector 75"/>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230129" y="3653330"/>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flipH="1">
              <a:off x="7336193" y="2881593"/>
              <a:ext cx="1200555" cy="497149"/>
              <a:chOff x="8369063" y="3644452"/>
              <a:chExt cx="1109708" cy="497149"/>
            </a:xfrm>
          </p:grpSpPr>
          <p:sp>
            <p:nvSpPr>
              <p:cNvPr id="70" name="Rounded Rectangle 69"/>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71" name="Straight Connector 70"/>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230129" y="3653330"/>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3248991" y="2890108"/>
              <a:ext cx="1109708" cy="497149"/>
              <a:chOff x="8369063" y="3644452"/>
              <a:chExt cx="1109708" cy="497149"/>
            </a:xfrm>
          </p:grpSpPr>
          <p:sp>
            <p:nvSpPr>
              <p:cNvPr id="64" name="Rounded Rectangle 63"/>
              <p:cNvSpPr/>
              <p:nvPr/>
            </p:nvSpPr>
            <p:spPr>
              <a:xfrm>
                <a:off x="8369063" y="3644452"/>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5" name="Straight Connector 64"/>
              <p:cNvCxnSpPr/>
              <p:nvPr/>
            </p:nvCxnSpPr>
            <p:spPr>
              <a:xfrm>
                <a:off x="8636482" y="365902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230129" y="3653330"/>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Arrow Connector 72"/>
            <p:cNvCxnSpPr/>
            <p:nvPr/>
          </p:nvCxnSpPr>
          <p:spPr>
            <a:xfrm rot="5400000">
              <a:off x="7720207" y="2581532"/>
              <a:ext cx="270438" cy="216946"/>
            </a:xfrm>
            <a:prstGeom prst="curved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719524" y="2235912"/>
              <a:ext cx="433892" cy="307777"/>
            </a:xfrm>
            <a:prstGeom prst="rect">
              <a:avLst/>
            </a:prstGeom>
            <a:noFill/>
          </p:spPr>
          <p:txBody>
            <a:bodyPr wrap="square" rtlCol="0">
              <a:spAutoFit/>
            </a:bodyPr>
            <a:lstStyle/>
            <a:p>
              <a:r>
                <a:rPr lang="tr-TR" sz="1400" dirty="0" err="1" smtClean="0">
                  <a:solidFill>
                    <a:srgbClr val="C00000"/>
                  </a:solidFill>
                </a:rPr>
                <a:t>tail</a:t>
              </a:r>
              <a:endParaRPr lang="tr-TR" sz="1400" dirty="0">
                <a:solidFill>
                  <a:srgbClr val="C00000"/>
                </a:solidFill>
              </a:endParaRPr>
            </a:p>
          </p:txBody>
        </p:sp>
        <p:cxnSp>
          <p:nvCxnSpPr>
            <p:cNvPr id="52" name="Straight Arrow Connector 51"/>
            <p:cNvCxnSpPr/>
            <p:nvPr/>
          </p:nvCxnSpPr>
          <p:spPr>
            <a:xfrm>
              <a:off x="4262403" y="3139406"/>
              <a:ext cx="1153854" cy="21174"/>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8381323" y="3130892"/>
              <a:ext cx="7431" cy="460859"/>
            </a:xfrm>
            <a:prstGeom prst="straightConnector1">
              <a:avLst/>
            </a:prstGeom>
            <a:ln w="3810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373296" y="3602017"/>
              <a:ext cx="5008362" cy="11480"/>
            </a:xfrm>
            <a:prstGeom prst="straightConnector1">
              <a:avLst/>
            </a:prstGeom>
            <a:ln w="3810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289407" y="3138682"/>
              <a:ext cx="1247735" cy="21898"/>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65"/>
            <p:cNvCxnSpPr/>
            <p:nvPr/>
          </p:nvCxnSpPr>
          <p:spPr>
            <a:xfrm rot="5400000">
              <a:off x="5629773" y="2594816"/>
              <a:ext cx="346711" cy="114105"/>
            </a:xfrm>
            <a:prstGeom prst="curvedConnector3">
              <a:avLst>
                <a:gd name="adj1" fmla="val 50000"/>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536980" y="2235911"/>
              <a:ext cx="552244" cy="307777"/>
            </a:xfrm>
            <a:prstGeom prst="rect">
              <a:avLst/>
            </a:prstGeom>
            <a:noFill/>
          </p:spPr>
          <p:txBody>
            <a:bodyPr wrap="square" rtlCol="0">
              <a:spAutoFit/>
            </a:bodyPr>
            <a:lstStyle/>
            <a:p>
              <a:r>
                <a:rPr lang="tr-TR" sz="1400" dirty="0" smtClean="0">
                  <a:solidFill>
                    <a:srgbClr val="C00000"/>
                  </a:solidFill>
                </a:rPr>
                <a:t>aktif</a:t>
              </a:r>
              <a:endParaRPr lang="tr-TR" sz="1400" dirty="0">
                <a:solidFill>
                  <a:srgbClr val="C00000"/>
                </a:solidFill>
              </a:endParaRPr>
            </a:p>
          </p:txBody>
        </p:sp>
        <p:cxnSp>
          <p:nvCxnSpPr>
            <p:cNvPr id="63" name="Straight Arrow Connector 62"/>
            <p:cNvCxnSpPr/>
            <p:nvPr/>
          </p:nvCxnSpPr>
          <p:spPr>
            <a:xfrm flipV="1">
              <a:off x="3375094" y="3145737"/>
              <a:ext cx="14160" cy="456646"/>
            </a:xfrm>
            <a:prstGeom prst="straightConnector1">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4323479" y="6177768"/>
            <a:ext cx="1153854" cy="21174"/>
          </a:xfrm>
          <a:prstGeom prst="straightConnector1">
            <a:avLst/>
          </a:prstGeom>
          <a:ln w="38100">
            <a:solidFill>
              <a:schemeClr val="accent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377027" y="6188355"/>
            <a:ext cx="1247735" cy="21898"/>
          </a:xfrm>
          <a:prstGeom prst="straightConnector1">
            <a:avLst/>
          </a:prstGeom>
          <a:ln w="38100">
            <a:solidFill>
              <a:schemeClr val="accent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flipV="1">
            <a:off x="3450973" y="5542350"/>
            <a:ext cx="5008362" cy="11480"/>
          </a:xfrm>
          <a:prstGeom prst="straightConnector1">
            <a:avLst/>
          </a:prstGeom>
          <a:ln w="3810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3425705" y="5538470"/>
            <a:ext cx="14160" cy="456646"/>
          </a:xfrm>
          <a:prstGeom prst="straightConnector1">
            <a:avLst/>
          </a:prstGeom>
          <a:ln w="38100">
            <a:solidFill>
              <a:schemeClr val="accent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8450122" y="5538470"/>
            <a:ext cx="7431" cy="460859"/>
          </a:xfrm>
          <a:prstGeom prst="straightConnector1">
            <a:avLst/>
          </a:prstGeom>
          <a:ln w="38100">
            <a:solidFill>
              <a:schemeClr val="accent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78485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Bağlı Liste</a:t>
            </a:r>
            <a:endParaRPr lang="tr-TR" dirty="0"/>
          </a:p>
        </p:txBody>
      </p:sp>
      <p:sp>
        <p:nvSpPr>
          <p:cNvPr id="3" name="Content Placeholder 2"/>
          <p:cNvSpPr>
            <a:spLocks noGrp="1"/>
          </p:cNvSpPr>
          <p:nvPr>
            <p:ph idx="1"/>
          </p:nvPr>
        </p:nvSpPr>
        <p:spPr>
          <a:xfrm>
            <a:off x="1484310" y="2804623"/>
            <a:ext cx="10018713" cy="3672377"/>
          </a:xfrm>
        </p:spPr>
        <p:txBody>
          <a:bodyPr anchor="t">
            <a:normAutofit/>
          </a:bodyPr>
          <a:lstStyle/>
          <a:p>
            <a:pPr lvl="1" algn="just">
              <a:lnSpc>
                <a:spcPct val="150000"/>
              </a:lnSpc>
              <a:spcBef>
                <a:spcPts val="0"/>
              </a:spcBef>
              <a:spcAft>
                <a:spcPts val="0"/>
              </a:spcAft>
            </a:pPr>
            <a:r>
              <a:rPr lang="tr-TR" sz="1600" b="1" dirty="0" smtClean="0"/>
              <a:t>Doğrusal Bağlı Liste</a:t>
            </a:r>
          </a:p>
          <a:p>
            <a:pPr lvl="2" algn="just">
              <a:lnSpc>
                <a:spcPct val="150000"/>
              </a:lnSpc>
              <a:spcBef>
                <a:spcPts val="0"/>
              </a:spcBef>
              <a:spcAft>
                <a:spcPts val="0"/>
              </a:spcAft>
            </a:pPr>
            <a:r>
              <a:rPr lang="tr-TR" sz="1600" dirty="0" smtClean="0"/>
              <a:t>Tek Yönlü Doğrusal Bağlı Liste</a:t>
            </a:r>
          </a:p>
          <a:p>
            <a:pPr lvl="2" algn="just">
              <a:lnSpc>
                <a:spcPct val="150000"/>
              </a:lnSpc>
              <a:spcBef>
                <a:spcPts val="0"/>
              </a:spcBef>
              <a:spcAft>
                <a:spcPts val="0"/>
              </a:spcAft>
            </a:pPr>
            <a:r>
              <a:rPr lang="tr-TR" sz="1600" dirty="0" smtClean="0"/>
              <a:t>Çift Yönlü Doğrusal Bağlı Liste</a:t>
            </a:r>
          </a:p>
          <a:p>
            <a:pPr lvl="1" algn="just">
              <a:lnSpc>
                <a:spcPct val="150000"/>
              </a:lnSpc>
              <a:spcBef>
                <a:spcPts val="0"/>
              </a:spcBef>
              <a:spcAft>
                <a:spcPts val="0"/>
              </a:spcAft>
            </a:pPr>
            <a:r>
              <a:rPr lang="tr-TR" sz="1600" b="1" dirty="0" smtClean="0"/>
              <a:t>Dairesel Bağlı Liste</a:t>
            </a:r>
          </a:p>
          <a:p>
            <a:pPr lvl="2" algn="just">
              <a:lnSpc>
                <a:spcPct val="150000"/>
              </a:lnSpc>
              <a:spcBef>
                <a:spcPts val="0"/>
              </a:spcBef>
              <a:spcAft>
                <a:spcPts val="0"/>
              </a:spcAft>
            </a:pPr>
            <a:r>
              <a:rPr lang="tr-TR" sz="1600" dirty="0" smtClean="0"/>
              <a:t>Tek Yönlü Dairesel Bağlı Liste</a:t>
            </a:r>
          </a:p>
          <a:p>
            <a:pPr lvl="2" algn="just">
              <a:lnSpc>
                <a:spcPct val="150000"/>
              </a:lnSpc>
              <a:spcBef>
                <a:spcPts val="0"/>
              </a:spcBef>
              <a:spcAft>
                <a:spcPts val="0"/>
              </a:spcAft>
            </a:pPr>
            <a:r>
              <a:rPr lang="tr-TR" sz="1600" dirty="0" smtClean="0"/>
              <a:t>Çift Yönlü Dairesel Bağlı Liste</a:t>
            </a:r>
            <a:endParaRPr lang="tr-TR" sz="1600" dirty="0"/>
          </a:p>
          <a:p>
            <a:pPr lvl="1" algn="just">
              <a:lnSpc>
                <a:spcPct val="150000"/>
              </a:lnSpc>
              <a:spcBef>
                <a:spcPts val="0"/>
              </a:spcBef>
              <a:spcAft>
                <a:spcPts val="0"/>
              </a:spcAft>
            </a:pPr>
            <a:endParaRPr lang="tr-TR" sz="1600" dirty="0"/>
          </a:p>
        </p:txBody>
      </p:sp>
      <p:grpSp>
        <p:nvGrpSpPr>
          <p:cNvPr id="24" name="Group 23"/>
          <p:cNvGrpSpPr/>
          <p:nvPr/>
        </p:nvGrpSpPr>
        <p:grpSpPr>
          <a:xfrm>
            <a:off x="4851648" y="1287258"/>
            <a:ext cx="2667741" cy="1399730"/>
            <a:chOff x="4753993" y="1429300"/>
            <a:chExt cx="2667741" cy="1399730"/>
          </a:xfrm>
        </p:grpSpPr>
        <p:sp>
          <p:nvSpPr>
            <p:cNvPr id="4" name="Rounded Rectangle 3"/>
            <p:cNvSpPr/>
            <p:nvPr/>
          </p:nvSpPr>
          <p:spPr>
            <a:xfrm>
              <a:off x="4989254" y="1429300"/>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 name="Straight Connector 5"/>
            <p:cNvCxnSpPr/>
            <p:nvPr/>
          </p:nvCxnSpPr>
          <p:spPr>
            <a:xfrm>
              <a:off x="5837067" y="1438178"/>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450892" y="1748896"/>
              <a:ext cx="8878" cy="736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966709" y="1778444"/>
              <a:ext cx="8878" cy="736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53993" y="2521253"/>
              <a:ext cx="1109708" cy="307777"/>
            </a:xfrm>
            <a:prstGeom prst="rect">
              <a:avLst/>
            </a:prstGeom>
            <a:noFill/>
          </p:spPr>
          <p:txBody>
            <a:bodyPr wrap="square" rtlCol="0">
              <a:spAutoFit/>
            </a:bodyPr>
            <a:lstStyle/>
            <a:p>
              <a:r>
                <a:rPr lang="tr-TR" sz="1400" dirty="0" smtClean="0"/>
                <a:t>Veri (İçerik)</a:t>
              </a:r>
              <a:endParaRPr lang="tr-TR" sz="1400" dirty="0"/>
            </a:p>
          </p:txBody>
        </p:sp>
        <p:sp>
          <p:nvSpPr>
            <p:cNvPr id="13" name="TextBox 12"/>
            <p:cNvSpPr txBox="1"/>
            <p:nvPr/>
          </p:nvSpPr>
          <p:spPr>
            <a:xfrm>
              <a:off x="5779361" y="2518272"/>
              <a:ext cx="1642373" cy="307777"/>
            </a:xfrm>
            <a:prstGeom prst="rect">
              <a:avLst/>
            </a:prstGeom>
            <a:noFill/>
          </p:spPr>
          <p:txBody>
            <a:bodyPr wrap="square" rtlCol="0">
              <a:spAutoFit/>
            </a:bodyPr>
            <a:lstStyle/>
            <a:p>
              <a:r>
                <a:rPr lang="tr-TR" sz="1400" dirty="0" smtClean="0"/>
                <a:t>Gösterici (</a:t>
              </a:r>
              <a:r>
                <a:rPr lang="tr-TR" sz="1400" dirty="0" err="1" smtClean="0"/>
                <a:t>pointer</a:t>
              </a:r>
              <a:r>
                <a:rPr lang="tr-TR" sz="1400" dirty="0" smtClean="0"/>
                <a:t>)</a:t>
              </a:r>
              <a:endParaRPr lang="tr-TR" sz="1400" dirty="0"/>
            </a:p>
          </p:txBody>
        </p:sp>
      </p:grpSp>
      <p:cxnSp>
        <p:nvCxnSpPr>
          <p:cNvPr id="14" name="Straight Connector 13"/>
          <p:cNvCxnSpPr/>
          <p:nvPr/>
        </p:nvCxnSpPr>
        <p:spPr>
          <a:xfrm flipH="1" flipV="1">
            <a:off x="5934722" y="1284277"/>
            <a:ext cx="237092"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09874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Tek Yönlü Bağlı Liste</a:t>
            </a:r>
            <a:endParaRPr lang="tr-TR" dirty="0"/>
          </a:p>
        </p:txBody>
      </p:sp>
      <p:sp>
        <p:nvSpPr>
          <p:cNvPr id="3" name="Content Placeholder 2"/>
          <p:cNvSpPr>
            <a:spLocks noGrp="1"/>
          </p:cNvSpPr>
          <p:nvPr>
            <p:ph idx="1"/>
          </p:nvPr>
        </p:nvSpPr>
        <p:spPr>
          <a:xfrm>
            <a:off x="1661864" y="2290439"/>
            <a:ext cx="4534753" cy="2361460"/>
          </a:xfrm>
        </p:spPr>
        <p:txBody>
          <a:bodyPr>
            <a:normAutofit/>
          </a:bodyPr>
          <a:lstStyle/>
          <a:p>
            <a:pPr marL="800100" lvl="1" indent="-342900" algn="just">
              <a:spcBef>
                <a:spcPts val="0"/>
              </a:spcBef>
              <a:buClrTx/>
              <a:buSzPct val="100000"/>
              <a:buFont typeface="+mj-lt"/>
              <a:buAutoNum type="arabicPeriod"/>
            </a:pPr>
            <a:r>
              <a:rPr lang="tr-TR" sz="1400" dirty="0" err="1">
                <a:solidFill>
                  <a:srgbClr val="277DA9"/>
                </a:solidFill>
                <a:latin typeface="Consolas" panose="020B0609020204030204" pitchFamily="49" charset="0"/>
                <a:cs typeface="Consolas" panose="020B0609020204030204" pitchFamily="49" charset="0"/>
              </a:rPr>
              <a:t>public</a:t>
            </a:r>
            <a:r>
              <a:rPr lang="tr-TR" sz="1400" dirty="0">
                <a:solidFill>
                  <a:srgbClr val="277DA9"/>
                </a:solidFill>
                <a:latin typeface="Consolas" panose="020B0609020204030204" pitchFamily="49" charset="0"/>
                <a:cs typeface="Consolas" panose="020B0609020204030204" pitchFamily="49" charset="0"/>
              </a:rPr>
              <a:t> </a:t>
            </a:r>
            <a:r>
              <a:rPr lang="tr-TR" sz="1400" dirty="0" err="1">
                <a:solidFill>
                  <a:srgbClr val="277DA9"/>
                </a:solidFill>
                <a:latin typeface="Consolas" panose="020B0609020204030204" pitchFamily="49" charset="0"/>
                <a:cs typeface="Consolas" panose="020B0609020204030204" pitchFamily="49" charset="0"/>
              </a:rPr>
              <a:t>class</a:t>
            </a:r>
            <a:r>
              <a:rPr lang="tr-TR" sz="1400" dirty="0">
                <a:latin typeface="Consolas" panose="020B0609020204030204" pitchFamily="49" charset="0"/>
                <a:cs typeface="Consolas" panose="020B0609020204030204" pitchFamily="49" charset="0"/>
              </a:rPr>
              <a:t> </a:t>
            </a:r>
            <a:r>
              <a:rPr lang="tr-TR" sz="1400" dirty="0" err="1">
                <a:latin typeface="Consolas" panose="020B0609020204030204" pitchFamily="49" charset="0"/>
                <a:cs typeface="Consolas" panose="020B0609020204030204" pitchFamily="49" charset="0"/>
              </a:rPr>
              <a:t>ListNode</a:t>
            </a:r>
            <a:endParaRPr lang="tr-TR" sz="1400" dirty="0">
              <a:latin typeface="Consolas" panose="020B0609020204030204" pitchFamily="49" charset="0"/>
              <a:cs typeface="Consolas" panose="020B0609020204030204" pitchFamily="49" charset="0"/>
            </a:endParaRPr>
          </a:p>
          <a:p>
            <a:pPr marL="800100" lvl="1" indent="-342900" algn="just">
              <a:spcBef>
                <a:spcPts val="0"/>
              </a:spcBef>
              <a:buClrTx/>
              <a:buSzPct val="100000"/>
              <a:buFont typeface="+mj-lt"/>
              <a:buAutoNum type="arabicPeriod"/>
            </a:pPr>
            <a:r>
              <a:rPr lang="tr-TR" sz="1400" dirty="0">
                <a:latin typeface="Consolas" panose="020B0609020204030204" pitchFamily="49" charset="0"/>
                <a:cs typeface="Consolas" panose="020B0609020204030204" pitchFamily="49" charset="0"/>
              </a:rPr>
              <a:t>{</a:t>
            </a:r>
          </a:p>
          <a:p>
            <a:pPr marL="800100" lvl="1" indent="-342900" algn="just">
              <a:spcBef>
                <a:spcPts val="0"/>
              </a:spcBef>
              <a:buClrTx/>
              <a:buSzPct val="100000"/>
              <a:buFont typeface="+mj-lt"/>
              <a:buAutoNum type="arabicPeriod"/>
            </a:pPr>
            <a:r>
              <a:rPr lang="tr-TR" sz="1400" dirty="0" smtClean="0">
                <a:solidFill>
                  <a:srgbClr val="277DA9"/>
                </a:solidFill>
                <a:latin typeface="Consolas" panose="020B0609020204030204" pitchFamily="49" charset="0"/>
                <a:cs typeface="Consolas" panose="020B0609020204030204" pitchFamily="49" charset="0"/>
              </a:rPr>
              <a:t>   </a:t>
            </a:r>
            <a:r>
              <a:rPr lang="tr-TR" sz="1400" dirty="0" err="1" smtClean="0">
                <a:solidFill>
                  <a:srgbClr val="277DA9"/>
                </a:solidFill>
                <a:latin typeface="Consolas" panose="020B0609020204030204" pitchFamily="49" charset="0"/>
                <a:cs typeface="Consolas" panose="020B0609020204030204" pitchFamily="49" charset="0"/>
              </a:rPr>
              <a:t>int</a:t>
            </a:r>
            <a:r>
              <a:rPr lang="tr-TR" sz="1400" dirty="0" smtClean="0">
                <a:latin typeface="Consolas" panose="020B0609020204030204" pitchFamily="49" charset="0"/>
                <a:cs typeface="Consolas" panose="020B0609020204030204" pitchFamily="49" charset="0"/>
              </a:rPr>
              <a:t> </a:t>
            </a:r>
            <a:r>
              <a:rPr lang="tr-TR" sz="1400" dirty="0">
                <a:latin typeface="Consolas" panose="020B0609020204030204" pitchFamily="49" charset="0"/>
                <a:cs typeface="Consolas" panose="020B0609020204030204" pitchFamily="49" charset="0"/>
              </a:rPr>
              <a:t>data;</a:t>
            </a:r>
          </a:p>
          <a:p>
            <a:pPr marL="800100" lvl="1" indent="-342900" algn="just">
              <a:spcBef>
                <a:spcPts val="0"/>
              </a:spcBef>
              <a:buClrTx/>
              <a:buSzPct val="100000"/>
              <a:buFont typeface="+mj-lt"/>
              <a:buAutoNum type="arabicPeriod"/>
            </a:pPr>
            <a:r>
              <a:rPr lang="tr-TR" sz="1400" dirty="0" smtClean="0">
                <a:solidFill>
                  <a:srgbClr val="277DA9"/>
                </a:solidFill>
                <a:latin typeface="Consolas" panose="020B0609020204030204" pitchFamily="49" charset="0"/>
                <a:cs typeface="Consolas" panose="020B0609020204030204" pitchFamily="49" charset="0"/>
              </a:rPr>
              <a:t>   </a:t>
            </a:r>
            <a:r>
              <a:rPr lang="tr-TR" sz="1400" dirty="0" err="1" smtClean="0">
                <a:solidFill>
                  <a:srgbClr val="277DA9"/>
                </a:solidFill>
                <a:latin typeface="Consolas" panose="020B0609020204030204" pitchFamily="49" charset="0"/>
                <a:cs typeface="Consolas" panose="020B0609020204030204" pitchFamily="49" charset="0"/>
              </a:rPr>
              <a:t>public</a:t>
            </a:r>
            <a:r>
              <a:rPr lang="tr-TR" sz="1400" dirty="0" smtClean="0">
                <a:latin typeface="Consolas" panose="020B0609020204030204" pitchFamily="49" charset="0"/>
                <a:cs typeface="Consolas" panose="020B0609020204030204" pitchFamily="49" charset="0"/>
              </a:rPr>
              <a:t> </a:t>
            </a:r>
            <a:r>
              <a:rPr lang="tr-TR" sz="1400" dirty="0" err="1">
                <a:latin typeface="Consolas" panose="020B0609020204030204" pitchFamily="49" charset="0"/>
                <a:cs typeface="Consolas" panose="020B0609020204030204" pitchFamily="49" charset="0"/>
              </a:rPr>
              <a:t>ListNode</a:t>
            </a:r>
            <a:r>
              <a:rPr lang="tr-TR" sz="1400" dirty="0">
                <a:latin typeface="Consolas" panose="020B0609020204030204" pitchFamily="49" charset="0"/>
                <a:cs typeface="Consolas" panose="020B0609020204030204" pitchFamily="49" charset="0"/>
              </a:rPr>
              <a:t> sonraki;</a:t>
            </a:r>
          </a:p>
          <a:p>
            <a:pPr marL="800100" lvl="1" indent="-342900" algn="just">
              <a:spcBef>
                <a:spcPts val="0"/>
              </a:spcBef>
              <a:buClrTx/>
              <a:buSzPct val="100000"/>
              <a:buFont typeface="+mj-lt"/>
              <a:buAutoNum type="arabicPeriod" startAt="5"/>
            </a:pPr>
            <a:r>
              <a:rPr lang="tr-TR" sz="1400" dirty="0">
                <a:latin typeface="Consolas" panose="020B0609020204030204" pitchFamily="49" charset="0"/>
                <a:cs typeface="Consolas" panose="020B0609020204030204" pitchFamily="49" charset="0"/>
              </a:rPr>
              <a:t>}</a:t>
            </a:r>
          </a:p>
        </p:txBody>
      </p:sp>
      <p:grpSp>
        <p:nvGrpSpPr>
          <p:cNvPr id="4" name="Group 3"/>
          <p:cNvGrpSpPr/>
          <p:nvPr/>
        </p:nvGrpSpPr>
        <p:grpSpPr>
          <a:xfrm>
            <a:off x="3764133" y="1094122"/>
            <a:ext cx="2858610" cy="2967501"/>
            <a:chOff x="3764133" y="1094122"/>
            <a:chExt cx="2858610" cy="2967501"/>
          </a:xfrm>
        </p:grpSpPr>
        <p:grpSp>
          <p:nvGrpSpPr>
            <p:cNvPr id="44" name="Group 43"/>
            <p:cNvGrpSpPr/>
            <p:nvPr/>
          </p:nvGrpSpPr>
          <p:grpSpPr>
            <a:xfrm>
              <a:off x="5086909" y="1287258"/>
              <a:ext cx="1109708" cy="497149"/>
              <a:chOff x="4989254" y="1429300"/>
              <a:chExt cx="1109708" cy="497149"/>
            </a:xfrm>
          </p:grpSpPr>
          <p:sp>
            <p:nvSpPr>
              <p:cNvPr id="45" name="Rounded Rectangle 44"/>
              <p:cNvSpPr/>
              <p:nvPr/>
            </p:nvSpPr>
            <p:spPr>
              <a:xfrm>
                <a:off x="4989254" y="1429300"/>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46" name="Straight Connector 45"/>
              <p:cNvCxnSpPr/>
              <p:nvPr/>
            </p:nvCxnSpPr>
            <p:spPr>
              <a:xfrm>
                <a:off x="5837067" y="1438178"/>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 name="Oval 5"/>
            <p:cNvSpPr/>
            <p:nvPr/>
          </p:nvSpPr>
          <p:spPr>
            <a:xfrm>
              <a:off x="4634145" y="1094122"/>
              <a:ext cx="1988598" cy="943301"/>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
          <p:nvSpPr>
            <p:cNvPr id="54" name="Oval 53"/>
            <p:cNvSpPr/>
            <p:nvPr/>
          </p:nvSpPr>
          <p:spPr>
            <a:xfrm>
              <a:off x="3764133" y="2662702"/>
              <a:ext cx="941032" cy="51332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cxnSp>
          <p:nvCxnSpPr>
            <p:cNvPr id="9" name="Straight Arrow Connector 8"/>
            <p:cNvCxnSpPr/>
            <p:nvPr/>
          </p:nvCxnSpPr>
          <p:spPr>
            <a:xfrm flipV="1">
              <a:off x="4421080" y="1993033"/>
              <a:ext cx="840210" cy="669670"/>
            </a:xfrm>
            <a:prstGeom prst="straightConnector1">
              <a:avLst/>
            </a:prstGeom>
            <a:ln>
              <a:solidFill>
                <a:srgbClr val="C00000"/>
              </a:solidFill>
              <a:tailEnd type="triangle"/>
            </a:ln>
          </p:spPr>
          <p:style>
            <a:lnRef idx="1">
              <a:schemeClr val="accent5"/>
            </a:lnRef>
            <a:fillRef idx="0">
              <a:schemeClr val="accent5"/>
            </a:fillRef>
            <a:effectRef idx="0">
              <a:schemeClr val="accent5"/>
            </a:effectRef>
            <a:fontRef idx="minor">
              <a:schemeClr val="tx1"/>
            </a:fontRef>
          </p:style>
        </p:cxnSp>
        <p:sp>
          <p:nvSpPr>
            <p:cNvPr id="55" name="Oval 54"/>
            <p:cNvSpPr/>
            <p:nvPr/>
          </p:nvSpPr>
          <p:spPr>
            <a:xfrm>
              <a:off x="4342660" y="3548294"/>
              <a:ext cx="941032" cy="51332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cxnSp>
          <p:nvCxnSpPr>
            <p:cNvPr id="13" name="Straight Arrow Connector 12"/>
            <p:cNvCxnSpPr>
              <a:stCxn id="55" idx="0"/>
            </p:cNvCxnSpPr>
            <p:nvPr/>
          </p:nvCxnSpPr>
          <p:spPr>
            <a:xfrm flipH="1" flipV="1">
              <a:off x="4421080" y="3176032"/>
              <a:ext cx="392096" cy="3722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55" idx="7"/>
            </p:cNvCxnSpPr>
            <p:nvPr/>
          </p:nvCxnSpPr>
          <p:spPr>
            <a:xfrm rot="5400000" flipH="1" flipV="1">
              <a:off x="4689649" y="2240635"/>
              <a:ext cx="1839067" cy="926603"/>
            </a:xfrm>
            <a:prstGeom prst="curvedConnector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flipH="1" flipV="1">
            <a:off x="5934722" y="1281213"/>
            <a:ext cx="237092"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73188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Tek Yönlü Bağlı Liste</a:t>
            </a:r>
            <a:endParaRPr lang="tr-TR" dirty="0"/>
          </a:p>
        </p:txBody>
      </p:sp>
      <p:sp>
        <p:nvSpPr>
          <p:cNvPr id="3" name="Content Placeholder 2"/>
          <p:cNvSpPr>
            <a:spLocks noGrp="1"/>
          </p:cNvSpPr>
          <p:nvPr>
            <p:ph idx="1"/>
          </p:nvPr>
        </p:nvSpPr>
        <p:spPr>
          <a:xfrm>
            <a:off x="1484310" y="2796156"/>
            <a:ext cx="10018713" cy="3693421"/>
          </a:xfrm>
        </p:spPr>
        <p:txBody>
          <a:bodyPr>
            <a:normAutofit/>
          </a:bodyPr>
          <a:lstStyle/>
          <a:p>
            <a:pPr lvl="1" algn="just">
              <a:spcBef>
                <a:spcPts val="0"/>
              </a:spcBef>
            </a:pPr>
            <a:r>
              <a:rPr lang="tr-TR" sz="1600" dirty="0" smtClean="0"/>
              <a:t>Düğümler arasında tek yönlü bağlantı vardır.</a:t>
            </a:r>
          </a:p>
          <a:p>
            <a:pPr lvl="1" algn="just">
              <a:spcBef>
                <a:spcPts val="0"/>
              </a:spcBef>
            </a:pPr>
            <a:r>
              <a:rPr lang="tr-TR" sz="1600" dirty="0" smtClean="0"/>
              <a:t>Liste üzerindeki işlemler listenin başından başlar. </a:t>
            </a:r>
          </a:p>
          <a:p>
            <a:pPr lvl="1" algn="just">
              <a:spcBef>
                <a:spcPts val="0"/>
              </a:spcBef>
            </a:pPr>
            <a:r>
              <a:rPr lang="tr-TR" sz="1600" dirty="0" smtClean="0"/>
              <a:t>Ekleme, arama, listeleme gibi işlemlerin karmaşıklığı O(n) ‘</a:t>
            </a:r>
            <a:r>
              <a:rPr lang="tr-TR" sz="1600" dirty="0" err="1" smtClean="0"/>
              <a:t>dir</a:t>
            </a:r>
            <a:r>
              <a:rPr lang="tr-TR" sz="1600" dirty="0" smtClean="0"/>
              <a:t>.</a:t>
            </a:r>
            <a:endParaRPr lang="tr-TR" sz="1600" dirty="0"/>
          </a:p>
        </p:txBody>
      </p:sp>
      <p:grpSp>
        <p:nvGrpSpPr>
          <p:cNvPr id="5" name="Group 4"/>
          <p:cNvGrpSpPr/>
          <p:nvPr/>
        </p:nvGrpSpPr>
        <p:grpSpPr>
          <a:xfrm>
            <a:off x="3119049" y="1629555"/>
            <a:ext cx="5362105" cy="1761833"/>
            <a:chOff x="2934071" y="983843"/>
            <a:chExt cx="5362105" cy="1761833"/>
          </a:xfrm>
        </p:grpSpPr>
        <p:sp>
          <p:nvSpPr>
            <p:cNvPr id="14" name="Rounded Rectangle 13"/>
            <p:cNvSpPr/>
            <p:nvPr/>
          </p:nvSpPr>
          <p:spPr>
            <a:xfrm>
              <a:off x="3169332" y="1313889"/>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6" name="Straight Connector 15"/>
            <p:cNvCxnSpPr/>
            <p:nvPr/>
          </p:nvCxnSpPr>
          <p:spPr>
            <a:xfrm>
              <a:off x="4043779" y="1322767"/>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190260" y="1562464"/>
              <a:ext cx="239697"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429957" y="1311374"/>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2" name="Straight Connector 21"/>
            <p:cNvCxnSpPr/>
            <p:nvPr/>
          </p:nvCxnSpPr>
          <p:spPr>
            <a:xfrm>
              <a:off x="5304404" y="1320252"/>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450885" y="1559949"/>
              <a:ext cx="239697"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690582" y="1311374"/>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5" name="Straight Connector 24"/>
            <p:cNvCxnSpPr/>
            <p:nvPr/>
          </p:nvCxnSpPr>
          <p:spPr>
            <a:xfrm>
              <a:off x="6565029" y="1320252"/>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711510" y="1559949"/>
              <a:ext cx="239697"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6951207" y="1311374"/>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8" name="Straight Connector 27"/>
            <p:cNvCxnSpPr/>
            <p:nvPr/>
          </p:nvCxnSpPr>
          <p:spPr>
            <a:xfrm>
              <a:off x="7799020" y="1320252"/>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497804" y="1871011"/>
              <a:ext cx="8878" cy="57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34071" y="2415932"/>
              <a:ext cx="1495886" cy="307777"/>
            </a:xfrm>
            <a:prstGeom prst="rect">
              <a:avLst/>
            </a:prstGeom>
            <a:noFill/>
          </p:spPr>
          <p:txBody>
            <a:bodyPr wrap="square" rtlCol="0">
              <a:spAutoFit/>
            </a:bodyPr>
            <a:lstStyle/>
            <a:p>
              <a:r>
                <a:rPr lang="tr-TR" sz="1400" dirty="0" smtClean="0"/>
                <a:t>Liste başı (</a:t>
              </a:r>
              <a:r>
                <a:rPr lang="tr-TR" sz="1400" dirty="0" err="1" smtClean="0"/>
                <a:t>head</a:t>
              </a:r>
              <a:r>
                <a:rPr lang="tr-TR" sz="1400" dirty="0" smtClean="0"/>
                <a:t>)</a:t>
              </a:r>
              <a:endParaRPr lang="tr-TR" sz="1400" dirty="0"/>
            </a:p>
          </p:txBody>
        </p:sp>
        <p:sp>
          <p:nvSpPr>
            <p:cNvPr id="32" name="TextBox 31"/>
            <p:cNvSpPr txBox="1"/>
            <p:nvPr/>
          </p:nvSpPr>
          <p:spPr>
            <a:xfrm>
              <a:off x="3490034" y="1375405"/>
              <a:ext cx="419471" cy="338554"/>
            </a:xfrm>
            <a:prstGeom prst="rect">
              <a:avLst/>
            </a:prstGeom>
            <a:noFill/>
          </p:spPr>
          <p:txBody>
            <a:bodyPr wrap="square" rtlCol="0">
              <a:spAutoFit/>
            </a:bodyPr>
            <a:lstStyle/>
            <a:p>
              <a:r>
                <a:rPr lang="tr-TR" sz="1600" dirty="0" smtClean="0"/>
                <a:t>12</a:t>
              </a:r>
              <a:endParaRPr lang="tr-TR" sz="1600" dirty="0"/>
            </a:p>
          </p:txBody>
        </p:sp>
        <p:sp>
          <p:nvSpPr>
            <p:cNvPr id="33" name="TextBox 32"/>
            <p:cNvSpPr txBox="1"/>
            <p:nvPr/>
          </p:nvSpPr>
          <p:spPr>
            <a:xfrm>
              <a:off x="4734016" y="1373228"/>
              <a:ext cx="419471" cy="338554"/>
            </a:xfrm>
            <a:prstGeom prst="rect">
              <a:avLst/>
            </a:prstGeom>
            <a:noFill/>
          </p:spPr>
          <p:txBody>
            <a:bodyPr wrap="square" rtlCol="0">
              <a:spAutoFit/>
            </a:bodyPr>
            <a:lstStyle/>
            <a:p>
              <a:r>
                <a:rPr lang="tr-TR" sz="1600" dirty="0"/>
                <a:t>3</a:t>
              </a:r>
            </a:p>
          </p:txBody>
        </p:sp>
        <p:sp>
          <p:nvSpPr>
            <p:cNvPr id="34" name="TextBox 33"/>
            <p:cNvSpPr txBox="1"/>
            <p:nvPr/>
          </p:nvSpPr>
          <p:spPr>
            <a:xfrm>
              <a:off x="5973557" y="1379929"/>
              <a:ext cx="419471" cy="338554"/>
            </a:xfrm>
            <a:prstGeom prst="rect">
              <a:avLst/>
            </a:prstGeom>
            <a:noFill/>
          </p:spPr>
          <p:txBody>
            <a:bodyPr wrap="square" rtlCol="0">
              <a:spAutoFit/>
            </a:bodyPr>
            <a:lstStyle/>
            <a:p>
              <a:r>
                <a:rPr lang="tr-TR" sz="1600" dirty="0"/>
                <a:t>1</a:t>
              </a:r>
            </a:p>
          </p:txBody>
        </p:sp>
        <p:sp>
          <p:nvSpPr>
            <p:cNvPr id="35" name="TextBox 34"/>
            <p:cNvSpPr txBox="1"/>
            <p:nvPr/>
          </p:nvSpPr>
          <p:spPr>
            <a:xfrm>
              <a:off x="7234182" y="1364642"/>
              <a:ext cx="419471" cy="338554"/>
            </a:xfrm>
            <a:prstGeom prst="rect">
              <a:avLst/>
            </a:prstGeom>
            <a:noFill/>
          </p:spPr>
          <p:txBody>
            <a:bodyPr wrap="square" rtlCol="0">
              <a:spAutoFit/>
            </a:bodyPr>
            <a:lstStyle/>
            <a:p>
              <a:r>
                <a:rPr lang="tr-TR" sz="1600" dirty="0" smtClean="0"/>
                <a:t>21</a:t>
              </a:r>
              <a:endParaRPr lang="tr-TR" sz="1600" dirty="0"/>
            </a:p>
          </p:txBody>
        </p:sp>
        <p:cxnSp>
          <p:nvCxnSpPr>
            <p:cNvPr id="37" name="Straight Arrow Connector 36"/>
            <p:cNvCxnSpPr/>
            <p:nvPr/>
          </p:nvCxnSpPr>
          <p:spPr>
            <a:xfrm flipH="1" flipV="1">
              <a:off x="7364023" y="1892978"/>
              <a:ext cx="8878" cy="57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800290" y="2437899"/>
              <a:ext cx="1495886" cy="307777"/>
            </a:xfrm>
            <a:prstGeom prst="rect">
              <a:avLst/>
            </a:prstGeom>
            <a:noFill/>
          </p:spPr>
          <p:txBody>
            <a:bodyPr wrap="square" rtlCol="0">
              <a:spAutoFit/>
            </a:bodyPr>
            <a:lstStyle/>
            <a:p>
              <a:r>
                <a:rPr lang="tr-TR" sz="1400" dirty="0" smtClean="0"/>
                <a:t>Liste sonu(</a:t>
              </a:r>
              <a:r>
                <a:rPr lang="tr-TR" sz="1400" dirty="0" err="1" smtClean="0"/>
                <a:t>tail</a:t>
              </a:r>
              <a:r>
                <a:rPr lang="tr-TR" sz="1400" dirty="0" smtClean="0"/>
                <a:t>)</a:t>
              </a:r>
              <a:endParaRPr lang="tr-TR" sz="1400" dirty="0"/>
            </a:p>
          </p:txBody>
        </p:sp>
        <p:sp>
          <p:nvSpPr>
            <p:cNvPr id="39" name="TextBox 38"/>
            <p:cNvSpPr txBox="1"/>
            <p:nvPr/>
          </p:nvSpPr>
          <p:spPr>
            <a:xfrm>
              <a:off x="3982746" y="983843"/>
              <a:ext cx="20973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sp>
          <p:nvSpPr>
            <p:cNvPr id="40" name="TextBox 39"/>
            <p:cNvSpPr txBox="1"/>
            <p:nvPr/>
          </p:nvSpPr>
          <p:spPr>
            <a:xfrm>
              <a:off x="5226727" y="994225"/>
              <a:ext cx="20973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sp>
          <p:nvSpPr>
            <p:cNvPr id="41" name="TextBox 40"/>
            <p:cNvSpPr txBox="1"/>
            <p:nvPr/>
          </p:nvSpPr>
          <p:spPr>
            <a:xfrm>
              <a:off x="6504549" y="992721"/>
              <a:ext cx="20973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grpSp>
      <p:sp>
        <p:nvSpPr>
          <p:cNvPr id="7" name="Left Brace 6"/>
          <p:cNvSpPr/>
          <p:nvPr/>
        </p:nvSpPr>
        <p:spPr>
          <a:xfrm rot="5400000">
            <a:off x="3769026" y="1186869"/>
            <a:ext cx="320702" cy="113141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43" name="TextBox 42"/>
          <p:cNvSpPr txBox="1"/>
          <p:nvPr/>
        </p:nvSpPr>
        <p:spPr>
          <a:xfrm>
            <a:off x="3181434" y="1234621"/>
            <a:ext cx="1495886" cy="307777"/>
          </a:xfrm>
          <a:prstGeom prst="rect">
            <a:avLst/>
          </a:prstGeom>
          <a:noFill/>
        </p:spPr>
        <p:txBody>
          <a:bodyPr wrap="square" rtlCol="0">
            <a:spAutoFit/>
          </a:bodyPr>
          <a:lstStyle/>
          <a:p>
            <a:r>
              <a:rPr lang="tr-TR" sz="1400" dirty="0" smtClean="0"/>
              <a:t>Düğüm (</a:t>
            </a:r>
            <a:r>
              <a:rPr lang="tr-TR" sz="1400" dirty="0" err="1" smtClean="0"/>
              <a:t>node</a:t>
            </a:r>
            <a:r>
              <a:rPr lang="tr-TR" sz="1400" dirty="0" smtClean="0"/>
              <a:t>)</a:t>
            </a:r>
            <a:endParaRPr lang="tr-TR" sz="1400" dirty="0"/>
          </a:p>
        </p:txBody>
      </p:sp>
      <p:cxnSp>
        <p:nvCxnSpPr>
          <p:cNvPr id="44" name="Straight Connector 43"/>
          <p:cNvCxnSpPr/>
          <p:nvPr/>
        </p:nvCxnSpPr>
        <p:spPr>
          <a:xfrm flipH="1" flipV="1">
            <a:off x="7983998" y="1943439"/>
            <a:ext cx="237092"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71893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Tek Yönlü Bağlı Liste</a:t>
            </a:r>
            <a:endParaRPr lang="tr-TR" dirty="0"/>
          </a:p>
        </p:txBody>
      </p:sp>
      <p:sp>
        <p:nvSpPr>
          <p:cNvPr id="3" name="Content Placeholder 2"/>
          <p:cNvSpPr>
            <a:spLocks noGrp="1"/>
          </p:cNvSpPr>
          <p:nvPr>
            <p:ph idx="1"/>
          </p:nvPr>
        </p:nvSpPr>
        <p:spPr>
          <a:xfrm>
            <a:off x="1484311" y="648070"/>
            <a:ext cx="5937601" cy="6209930"/>
          </a:xfrm>
        </p:spPr>
        <p:txBody>
          <a:bodyPr>
            <a:noAutofit/>
          </a:bodyPr>
          <a:lstStyle/>
          <a:p>
            <a:pPr marL="0" indent="-284400">
              <a:spcBef>
                <a:spcPts val="0"/>
              </a:spcBef>
              <a:buClrTx/>
              <a:buSzPct val="100000"/>
              <a:buFont typeface="Arial" panose="020B0604020202020204" pitchFamily="34" charset="0"/>
              <a:buChar char="•"/>
            </a:pPr>
            <a:r>
              <a:rPr lang="tr-TR" sz="1600" b="1" dirty="0" smtClean="0">
                <a:solidFill>
                  <a:srgbClr val="277DA9"/>
                </a:solidFill>
                <a:latin typeface="+mj-lt"/>
                <a:cs typeface="Consolas" panose="020B0609020204030204" pitchFamily="49" charset="0"/>
              </a:rPr>
              <a:t>Liste Oluşturma</a:t>
            </a:r>
          </a:p>
          <a:p>
            <a:pPr marL="1198800" lvl="1" indent="-284400">
              <a:spcBef>
                <a:spcPts val="0"/>
              </a:spcBef>
              <a:buClr>
                <a:srgbClr val="277DA9"/>
              </a:buClr>
              <a:buSzPct val="100000"/>
              <a:buFont typeface="+mj-lt"/>
              <a:buAutoNum type="arabicPeriod"/>
            </a:pPr>
            <a:r>
              <a:rPr lang="tr-TR" sz="1300" b="1" dirty="0" err="1" smtClean="0">
                <a:solidFill>
                  <a:srgbClr val="277DA9"/>
                </a:solidFill>
                <a:latin typeface="Consolas" panose="020B0609020204030204" pitchFamily="49" charset="0"/>
                <a:cs typeface="Consolas" panose="020B0609020204030204" pitchFamily="49" charset="0"/>
              </a:rPr>
              <a:t>public</a:t>
            </a:r>
            <a:r>
              <a:rPr lang="tr-TR" sz="1300" b="1" dirty="0" smtClean="0">
                <a:solidFill>
                  <a:srgbClr val="277DA9"/>
                </a:solidFill>
                <a:latin typeface="Consolas" panose="020B0609020204030204" pitchFamily="49" charset="0"/>
                <a:cs typeface="Consolas" panose="020B0609020204030204" pitchFamily="49" charset="0"/>
              </a:rPr>
              <a:t> </a:t>
            </a:r>
            <a:r>
              <a:rPr lang="tr-TR" sz="1300" b="1" dirty="0" err="1" smtClean="0">
                <a:solidFill>
                  <a:srgbClr val="277DA9"/>
                </a:solidFill>
                <a:latin typeface="Consolas" panose="020B0609020204030204" pitchFamily="49" charset="0"/>
                <a:cs typeface="Consolas" panose="020B0609020204030204" pitchFamily="49" charset="0"/>
              </a:rPr>
              <a:t>class</a:t>
            </a:r>
            <a:r>
              <a:rPr lang="tr-TR" sz="1300" b="1" dirty="0" smtClean="0">
                <a:solidFill>
                  <a:srgbClr val="277DA9"/>
                </a:solidFill>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ListNode</a:t>
            </a:r>
            <a:endParaRPr lang="tr-TR" sz="1300" dirty="0" smtClean="0">
              <a:latin typeface="Consolas" panose="020B0609020204030204" pitchFamily="49" charset="0"/>
              <a:cs typeface="Consolas" panose="020B0609020204030204" pitchFamily="49" charset="0"/>
            </a:endParaRP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solidFill>
                  <a:srgbClr val="277DA9"/>
                </a:solidFill>
                <a:latin typeface="Consolas" panose="020B0609020204030204" pitchFamily="49" charset="0"/>
                <a:cs typeface="Consolas" panose="020B0609020204030204" pitchFamily="49" charset="0"/>
              </a:rPr>
              <a:t>   </a:t>
            </a:r>
            <a:r>
              <a:rPr lang="tr-TR" sz="1300" b="1" dirty="0" err="1" smtClean="0">
                <a:solidFill>
                  <a:srgbClr val="277DA9"/>
                </a:solidFill>
                <a:latin typeface="Consolas" panose="020B0609020204030204" pitchFamily="49" charset="0"/>
                <a:cs typeface="Consolas" panose="020B0609020204030204" pitchFamily="49" charset="0"/>
              </a:rPr>
              <a:t>public</a:t>
            </a:r>
            <a:r>
              <a:rPr lang="tr-TR" sz="1300" b="1" dirty="0" smtClean="0">
                <a:solidFill>
                  <a:srgbClr val="277DA9"/>
                </a:solidFill>
                <a:latin typeface="Consolas" panose="020B0609020204030204" pitchFamily="49" charset="0"/>
                <a:cs typeface="Consolas" panose="020B0609020204030204" pitchFamily="49" charset="0"/>
              </a:rPr>
              <a:t> </a:t>
            </a:r>
            <a:r>
              <a:rPr lang="tr-TR" sz="1300" b="1" dirty="0" err="1" smtClean="0">
                <a:solidFill>
                  <a:srgbClr val="277DA9"/>
                </a:solidFill>
                <a:latin typeface="Consolas" panose="020B0609020204030204" pitchFamily="49" charset="0"/>
                <a:cs typeface="Consolas" panose="020B0609020204030204" pitchFamily="49" charset="0"/>
              </a:rPr>
              <a:t>string</a:t>
            </a:r>
            <a:r>
              <a:rPr lang="tr-TR" sz="1300" b="1" dirty="0" smtClean="0">
                <a:solidFill>
                  <a:srgbClr val="277DA9"/>
                </a:solidFill>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adSoyad</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solidFill>
                  <a:srgbClr val="277DA9"/>
                </a:solidFill>
                <a:latin typeface="Consolas" panose="020B0609020204030204" pitchFamily="49" charset="0"/>
                <a:cs typeface="Consolas" panose="020B0609020204030204" pitchFamily="49" charset="0"/>
              </a:rPr>
              <a:t>   </a:t>
            </a:r>
            <a:r>
              <a:rPr lang="tr-TR" sz="1300" b="1" dirty="0" err="1">
                <a:solidFill>
                  <a:srgbClr val="277DA9"/>
                </a:solidFill>
                <a:latin typeface="Consolas" panose="020B0609020204030204" pitchFamily="49" charset="0"/>
                <a:cs typeface="Consolas" panose="020B0609020204030204" pitchFamily="49" charset="0"/>
              </a:rPr>
              <a:t>public</a:t>
            </a: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ListNode</a:t>
            </a:r>
            <a:r>
              <a:rPr lang="tr-TR" sz="1300" dirty="0" smtClean="0">
                <a:latin typeface="Consolas" panose="020B0609020204030204" pitchFamily="49" charset="0"/>
                <a:cs typeface="Consolas" panose="020B0609020204030204" pitchFamily="49" charset="0"/>
              </a:rPr>
              <a:t> sonraki;</a:t>
            </a:r>
          </a:p>
          <a:p>
            <a:pPr marL="1198800" lvl="1" indent="-284400">
              <a:spcBef>
                <a:spcPts val="0"/>
              </a:spcBef>
              <a:buClr>
                <a:srgbClr val="277DA9"/>
              </a:buClr>
              <a:buSzPct val="100000"/>
              <a:buFont typeface="+mj-lt"/>
              <a:buAutoNum type="arabicPeriod"/>
            </a:pPr>
            <a:r>
              <a:rPr lang="tr-TR" sz="1300" dirty="0" smtClean="0">
                <a:solidFill>
                  <a:srgbClr val="277DA9"/>
                </a:solidFill>
                <a:latin typeface="Consolas" panose="020B0609020204030204" pitchFamily="49" charset="0"/>
                <a:cs typeface="Consolas" panose="020B0609020204030204" pitchFamily="49" charset="0"/>
              </a:rPr>
              <a:t>   </a:t>
            </a:r>
            <a:r>
              <a:rPr lang="tr-TR" sz="1300" b="1" dirty="0" err="1">
                <a:solidFill>
                  <a:srgbClr val="277DA9"/>
                </a:solidFill>
                <a:latin typeface="Consolas" panose="020B0609020204030204" pitchFamily="49" charset="0"/>
                <a:cs typeface="Consolas" panose="020B0609020204030204" pitchFamily="49" charset="0"/>
              </a:rPr>
              <a:t>public</a:t>
            </a: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ListNode</a:t>
            </a:r>
            <a:r>
              <a:rPr lang="tr-TR" sz="1300" dirty="0" smtClean="0">
                <a:latin typeface="Consolas" panose="020B0609020204030204" pitchFamily="49" charset="0"/>
                <a:cs typeface="Consolas" panose="020B0609020204030204" pitchFamily="49" charset="0"/>
              </a:rPr>
              <a:t>(</a:t>
            </a:r>
            <a:r>
              <a:rPr lang="tr-TR" sz="1300" b="1" dirty="0" err="1">
                <a:solidFill>
                  <a:srgbClr val="277DA9"/>
                </a:solidFill>
                <a:latin typeface="Consolas" panose="020B0609020204030204" pitchFamily="49" charset="0"/>
                <a:cs typeface="Consolas" panose="020B0609020204030204" pitchFamily="49" charset="0"/>
              </a:rPr>
              <a:t>string</a:t>
            </a: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adSoyad</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p>
          <a:p>
            <a:pPr marL="1198800" lvl="1" indent="-284400">
              <a:spcBef>
                <a:spcPts val="0"/>
              </a:spcBef>
              <a:buClr>
                <a:srgbClr val="277DA9"/>
              </a:buClr>
              <a:buSzPct val="100000"/>
              <a:buFont typeface="+mj-lt"/>
              <a:buAutoNum type="arabicPeriod"/>
            </a:pPr>
            <a:r>
              <a:rPr lang="tr-TR" sz="1300" dirty="0" smtClean="0">
                <a:solidFill>
                  <a:srgbClr val="277DA9"/>
                </a:solidFill>
                <a:latin typeface="Consolas" panose="020B0609020204030204" pitchFamily="49" charset="0"/>
                <a:cs typeface="Consolas" panose="020B0609020204030204" pitchFamily="49" charset="0"/>
              </a:rPr>
              <a:t>      </a:t>
            </a:r>
            <a:r>
              <a:rPr lang="tr-TR" sz="1300" b="1" dirty="0" err="1">
                <a:solidFill>
                  <a:srgbClr val="277DA9"/>
                </a:solidFill>
                <a:latin typeface="Consolas" panose="020B0609020204030204" pitchFamily="49" charset="0"/>
                <a:cs typeface="Consolas" panose="020B0609020204030204" pitchFamily="49" charset="0"/>
              </a:rPr>
              <a:t>this.</a:t>
            </a:r>
            <a:r>
              <a:rPr lang="tr-TR" sz="1300" dirty="0" err="1" smtClean="0">
                <a:latin typeface="Consolas" panose="020B0609020204030204" pitchFamily="49" charset="0"/>
                <a:cs typeface="Consolas" panose="020B0609020204030204" pitchFamily="49" charset="0"/>
              </a:rPr>
              <a:t>adSoyad</a:t>
            </a:r>
            <a:r>
              <a:rPr lang="tr-TR" sz="1300" dirty="0" smtClean="0">
                <a:latin typeface="Consolas" panose="020B0609020204030204" pitchFamily="49" charset="0"/>
                <a:cs typeface="Consolas" panose="020B0609020204030204" pitchFamily="49" charset="0"/>
              </a:rPr>
              <a:t> = </a:t>
            </a:r>
            <a:r>
              <a:rPr lang="tr-TR" sz="1300" dirty="0" err="1" smtClean="0">
                <a:latin typeface="Consolas" panose="020B0609020204030204" pitchFamily="49" charset="0"/>
                <a:cs typeface="Consolas" panose="020B0609020204030204" pitchFamily="49" charset="0"/>
              </a:rPr>
              <a:t>adSoyad</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b="1" dirty="0" smtClean="0">
                <a:solidFill>
                  <a:srgbClr val="277DA9"/>
                </a:solidFill>
                <a:latin typeface="Consolas" panose="020B0609020204030204" pitchFamily="49" charset="0"/>
                <a:cs typeface="Consolas" panose="020B0609020204030204" pitchFamily="49" charset="0"/>
              </a:rPr>
              <a:t> </a:t>
            </a:r>
            <a:r>
              <a:rPr lang="tr-TR" sz="1300" b="1" dirty="0" err="1" smtClean="0">
                <a:solidFill>
                  <a:srgbClr val="277DA9"/>
                </a:solidFill>
                <a:latin typeface="Consolas" panose="020B0609020204030204" pitchFamily="49" charset="0"/>
                <a:cs typeface="Consolas" panose="020B0609020204030204" pitchFamily="49" charset="0"/>
              </a:rPr>
              <a:t>public</a:t>
            </a:r>
            <a:r>
              <a:rPr lang="tr-TR" sz="1300" b="1" dirty="0" smtClean="0">
                <a:solidFill>
                  <a:srgbClr val="277DA9"/>
                </a:solidFill>
                <a:latin typeface="Consolas" panose="020B0609020204030204" pitchFamily="49" charset="0"/>
                <a:cs typeface="Consolas" panose="020B0609020204030204" pitchFamily="49" charset="0"/>
              </a:rPr>
              <a:t> </a:t>
            </a:r>
            <a:r>
              <a:rPr lang="tr-TR" sz="1300" b="1" dirty="0" err="1">
                <a:solidFill>
                  <a:srgbClr val="277DA9"/>
                </a:solidFill>
                <a:latin typeface="Consolas" panose="020B0609020204030204" pitchFamily="49" charset="0"/>
                <a:cs typeface="Consolas" panose="020B0609020204030204" pitchFamily="49" charset="0"/>
              </a:rPr>
              <a:t>class</a:t>
            </a:r>
            <a:r>
              <a:rPr lang="tr-TR" sz="1300" b="1" dirty="0">
                <a:solidFill>
                  <a:srgbClr val="277DA9"/>
                </a:solidFill>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LinkedList</a:t>
            </a:r>
            <a:endParaRPr lang="tr-TR" sz="1300" dirty="0" smtClean="0">
              <a:latin typeface="Consolas" panose="020B0609020204030204" pitchFamily="49" charset="0"/>
              <a:cs typeface="Consolas" panose="020B0609020204030204" pitchFamily="49" charset="0"/>
            </a:endParaRP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p>
          <a:p>
            <a:pPr marL="1198800" lvl="1" indent="-284400">
              <a:spcBef>
                <a:spcPts val="0"/>
              </a:spcBef>
              <a:buClr>
                <a:srgbClr val="277DA9"/>
              </a:buClr>
              <a:buSzPct val="100000"/>
              <a:buFont typeface="+mj-lt"/>
              <a:buAutoNum type="arabicPeriod"/>
            </a:pPr>
            <a:r>
              <a:rPr lang="tr-TR" sz="1300" dirty="0" smtClean="0">
                <a:solidFill>
                  <a:srgbClr val="277DA9"/>
                </a:solidFill>
                <a:latin typeface="Consolas" panose="020B0609020204030204" pitchFamily="49" charset="0"/>
                <a:cs typeface="Consolas" panose="020B0609020204030204" pitchFamily="49" charset="0"/>
              </a:rPr>
              <a:t>   </a:t>
            </a:r>
            <a:r>
              <a:rPr lang="tr-TR" sz="1300" b="1" dirty="0" err="1">
                <a:solidFill>
                  <a:srgbClr val="277DA9"/>
                </a:solidFill>
                <a:latin typeface="Consolas" panose="020B0609020204030204" pitchFamily="49" charset="0"/>
                <a:cs typeface="Consolas" panose="020B0609020204030204" pitchFamily="49" charset="0"/>
              </a:rPr>
              <a:t>public</a:t>
            </a: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ListNode</a:t>
            </a: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headNode</a:t>
            </a: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tailNode</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solidFill>
                  <a:srgbClr val="277DA9"/>
                </a:solidFill>
                <a:latin typeface="Consolas" panose="020B0609020204030204" pitchFamily="49" charset="0"/>
                <a:cs typeface="Consolas" panose="020B0609020204030204" pitchFamily="49" charset="0"/>
              </a:rPr>
              <a:t>   </a:t>
            </a:r>
            <a:r>
              <a:rPr lang="tr-TR" sz="1300" b="1" dirty="0" err="1">
                <a:solidFill>
                  <a:srgbClr val="277DA9"/>
                </a:solidFill>
                <a:latin typeface="Consolas" panose="020B0609020204030204" pitchFamily="49" charset="0"/>
                <a:cs typeface="Consolas" panose="020B0609020204030204" pitchFamily="49" charset="0"/>
              </a:rPr>
              <a:t>public</a:t>
            </a: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LinkedList</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headNode</a:t>
            </a:r>
            <a:r>
              <a:rPr lang="tr-TR" sz="1300" dirty="0" smtClean="0">
                <a:latin typeface="Consolas" panose="020B0609020204030204" pitchFamily="49" charset="0"/>
                <a:cs typeface="Consolas" panose="020B0609020204030204" pitchFamily="49" charset="0"/>
              </a:rPr>
              <a:t> = </a:t>
            </a:r>
            <a:r>
              <a:rPr lang="tr-TR" sz="1300" b="1" dirty="0" err="1">
                <a:solidFill>
                  <a:srgbClr val="277DA9"/>
                </a:solidFill>
                <a:latin typeface="Consolas" panose="020B0609020204030204" pitchFamily="49" charset="0"/>
                <a:cs typeface="Consolas" panose="020B0609020204030204" pitchFamily="49" charset="0"/>
              </a:rPr>
              <a:t>new</a:t>
            </a:r>
            <a:r>
              <a:rPr lang="tr-TR" sz="1300" b="1" dirty="0">
                <a:solidFill>
                  <a:srgbClr val="277DA9"/>
                </a:solidFill>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ListNode</a:t>
            </a:r>
            <a:r>
              <a:rPr lang="tr-TR" sz="1300" dirty="0" smtClean="0">
                <a:latin typeface="Consolas" panose="020B0609020204030204" pitchFamily="49" charset="0"/>
                <a:cs typeface="Consolas" panose="020B0609020204030204" pitchFamily="49" charset="0"/>
              </a:rPr>
              <a:t>("</a:t>
            </a:r>
            <a:r>
              <a:rPr lang="tr-TR" sz="1300" dirty="0" err="1" smtClean="0">
                <a:latin typeface="Consolas" panose="020B0609020204030204" pitchFamily="49" charset="0"/>
                <a:cs typeface="Consolas" panose="020B0609020204030204" pitchFamily="49" charset="0"/>
              </a:rPr>
              <a:t>head</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tailNode</a:t>
            </a:r>
            <a:r>
              <a:rPr lang="tr-TR" sz="1300" dirty="0" smtClean="0">
                <a:latin typeface="Consolas" panose="020B0609020204030204" pitchFamily="49" charset="0"/>
                <a:cs typeface="Consolas" panose="020B0609020204030204" pitchFamily="49" charset="0"/>
              </a:rPr>
              <a:t> = </a:t>
            </a:r>
            <a:r>
              <a:rPr lang="tr-TR" sz="1300" b="1" dirty="0" err="1">
                <a:solidFill>
                  <a:srgbClr val="277DA9"/>
                </a:solidFill>
                <a:latin typeface="Consolas" panose="020B0609020204030204" pitchFamily="49" charset="0"/>
                <a:cs typeface="Consolas" panose="020B0609020204030204" pitchFamily="49" charset="0"/>
              </a:rPr>
              <a:t>new</a:t>
            </a:r>
            <a:r>
              <a:rPr lang="tr-TR" sz="1300" b="1" dirty="0">
                <a:solidFill>
                  <a:srgbClr val="277DA9"/>
                </a:solidFill>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ListNode</a:t>
            </a:r>
            <a:r>
              <a:rPr lang="tr-TR" sz="1300" dirty="0" smtClean="0">
                <a:latin typeface="Consolas" panose="020B0609020204030204" pitchFamily="49" charset="0"/>
                <a:cs typeface="Consolas" panose="020B0609020204030204" pitchFamily="49" charset="0"/>
              </a:rPr>
              <a:t>("</a:t>
            </a:r>
            <a:r>
              <a:rPr lang="tr-TR" sz="1300" dirty="0" err="1" smtClean="0">
                <a:latin typeface="Consolas" panose="020B0609020204030204" pitchFamily="49" charset="0"/>
                <a:cs typeface="Consolas" panose="020B0609020204030204" pitchFamily="49" charset="0"/>
              </a:rPr>
              <a:t>tail</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headNode.sonraki</a:t>
            </a:r>
            <a:r>
              <a:rPr lang="tr-TR" sz="1300" dirty="0" smtClean="0">
                <a:latin typeface="Consolas" panose="020B0609020204030204" pitchFamily="49" charset="0"/>
                <a:cs typeface="Consolas" panose="020B0609020204030204" pitchFamily="49" charset="0"/>
              </a:rPr>
              <a:t> = </a:t>
            </a:r>
            <a:r>
              <a:rPr lang="tr-TR" sz="1300" dirty="0" err="1" smtClean="0">
                <a:latin typeface="Consolas" panose="020B0609020204030204" pitchFamily="49" charset="0"/>
                <a:cs typeface="Consolas" panose="020B0609020204030204" pitchFamily="49" charset="0"/>
              </a:rPr>
              <a:t>tailNode</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tailNode.sonraki</a:t>
            </a:r>
            <a:r>
              <a:rPr lang="tr-TR" sz="1300" dirty="0" smtClean="0">
                <a:latin typeface="Consolas" panose="020B0609020204030204" pitchFamily="49" charset="0"/>
                <a:cs typeface="Consolas" panose="020B0609020204030204" pitchFamily="49" charset="0"/>
              </a:rPr>
              <a:t> = </a:t>
            </a:r>
            <a:r>
              <a:rPr lang="tr-TR" sz="1300" dirty="0" err="1" smtClean="0">
                <a:latin typeface="Consolas" panose="020B0609020204030204" pitchFamily="49" charset="0"/>
                <a:cs typeface="Consolas" panose="020B0609020204030204" pitchFamily="49" charset="0"/>
              </a:rPr>
              <a:t>tailNode</a:t>
            </a:r>
            <a:r>
              <a:rPr lang="tr-TR" sz="1300" dirty="0" smtClean="0">
                <a:latin typeface="Consolas" panose="020B0609020204030204" pitchFamily="49" charset="0"/>
                <a:cs typeface="Consolas" panose="020B0609020204030204" pitchFamily="49" charset="0"/>
              </a:rPr>
              <a:t>;</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p>
          <a:p>
            <a:pPr marL="119880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endParaRPr lang="tr-TR" sz="1300" dirty="0">
              <a:latin typeface="Consolas" panose="020B0609020204030204" pitchFamily="49" charset="0"/>
              <a:cs typeface="Consolas" panose="020B0609020204030204" pitchFamily="49" charset="0"/>
            </a:endParaRPr>
          </a:p>
        </p:txBody>
      </p:sp>
      <p:grpSp>
        <p:nvGrpSpPr>
          <p:cNvPr id="48" name="Group 47"/>
          <p:cNvGrpSpPr/>
          <p:nvPr/>
        </p:nvGrpSpPr>
        <p:grpSpPr>
          <a:xfrm>
            <a:off x="7721822" y="844935"/>
            <a:ext cx="2866657" cy="1554627"/>
            <a:chOff x="3110225" y="983843"/>
            <a:chExt cx="2866657" cy="1554627"/>
          </a:xfrm>
        </p:grpSpPr>
        <p:sp>
          <p:nvSpPr>
            <p:cNvPr id="49" name="Rounded Rectangle 48"/>
            <p:cNvSpPr/>
            <p:nvPr/>
          </p:nvSpPr>
          <p:spPr>
            <a:xfrm>
              <a:off x="3169332" y="1313889"/>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0" name="Straight Connector 49"/>
            <p:cNvCxnSpPr/>
            <p:nvPr/>
          </p:nvCxnSpPr>
          <p:spPr>
            <a:xfrm>
              <a:off x="4043779" y="1322767"/>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63" idx="1"/>
            </p:cNvCxnSpPr>
            <p:nvPr/>
          </p:nvCxnSpPr>
          <p:spPr>
            <a:xfrm flipV="1">
              <a:off x="4190260" y="1562463"/>
              <a:ext cx="676914" cy="1"/>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4867174" y="1313888"/>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4" name="Straight Connector 63"/>
            <p:cNvCxnSpPr/>
            <p:nvPr/>
          </p:nvCxnSpPr>
          <p:spPr>
            <a:xfrm>
              <a:off x="5729061" y="1324774"/>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3280340" y="1957196"/>
              <a:ext cx="421963" cy="155009"/>
            </a:xfrm>
            <a:prstGeom prst="curvedConnector3">
              <a:avLst>
                <a:gd name="adj1" fmla="val 50000"/>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110225" y="2230693"/>
              <a:ext cx="572611" cy="307777"/>
            </a:xfrm>
            <a:prstGeom prst="rect">
              <a:avLst/>
            </a:prstGeom>
            <a:noFill/>
          </p:spPr>
          <p:txBody>
            <a:bodyPr wrap="square" rtlCol="0">
              <a:spAutoFit/>
            </a:bodyPr>
            <a:lstStyle/>
            <a:p>
              <a:r>
                <a:rPr lang="tr-TR" sz="1400" dirty="0" err="1" smtClean="0">
                  <a:solidFill>
                    <a:srgbClr val="C00000"/>
                  </a:solidFill>
                </a:rPr>
                <a:t>head</a:t>
              </a:r>
              <a:endParaRPr lang="tr-TR" sz="1400" dirty="0">
                <a:solidFill>
                  <a:srgbClr val="C00000"/>
                </a:solidFill>
              </a:endParaRPr>
            </a:p>
          </p:txBody>
        </p:sp>
        <p:sp>
          <p:nvSpPr>
            <p:cNvPr id="68" name="TextBox 67"/>
            <p:cNvSpPr txBox="1"/>
            <p:nvPr/>
          </p:nvSpPr>
          <p:spPr>
            <a:xfrm>
              <a:off x="3490034" y="1375405"/>
              <a:ext cx="419471" cy="338554"/>
            </a:xfrm>
            <a:prstGeom prst="rect">
              <a:avLst/>
            </a:prstGeom>
            <a:noFill/>
          </p:spPr>
          <p:txBody>
            <a:bodyPr wrap="square" rtlCol="0">
              <a:spAutoFit/>
            </a:bodyPr>
            <a:lstStyle/>
            <a:p>
              <a:r>
                <a:rPr lang="tr-TR" sz="1600" dirty="0" smtClean="0"/>
                <a:t>12</a:t>
              </a:r>
              <a:endParaRPr lang="tr-TR" sz="1600" dirty="0"/>
            </a:p>
          </p:txBody>
        </p:sp>
        <p:sp>
          <p:nvSpPr>
            <p:cNvPr id="71" name="TextBox 70"/>
            <p:cNvSpPr txBox="1"/>
            <p:nvPr/>
          </p:nvSpPr>
          <p:spPr>
            <a:xfrm>
              <a:off x="5183841" y="1382630"/>
              <a:ext cx="419471" cy="338554"/>
            </a:xfrm>
            <a:prstGeom prst="rect">
              <a:avLst/>
            </a:prstGeom>
            <a:noFill/>
          </p:spPr>
          <p:txBody>
            <a:bodyPr wrap="square" rtlCol="0">
              <a:spAutoFit/>
            </a:bodyPr>
            <a:lstStyle/>
            <a:p>
              <a:r>
                <a:rPr lang="tr-TR" sz="1600" dirty="0" smtClean="0"/>
                <a:t>21</a:t>
              </a:r>
              <a:endParaRPr lang="tr-TR" sz="1600" dirty="0"/>
            </a:p>
          </p:txBody>
        </p:sp>
        <p:cxnSp>
          <p:nvCxnSpPr>
            <p:cNvPr id="73" name="Straight Arrow Connector 72"/>
            <p:cNvCxnSpPr/>
            <p:nvPr/>
          </p:nvCxnSpPr>
          <p:spPr>
            <a:xfrm rot="16200000" flipV="1">
              <a:off x="5315979" y="1920890"/>
              <a:ext cx="384505" cy="190162"/>
            </a:xfrm>
            <a:prstGeom prst="curved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422028" y="2220905"/>
              <a:ext cx="433892" cy="307777"/>
            </a:xfrm>
            <a:prstGeom prst="rect">
              <a:avLst/>
            </a:prstGeom>
            <a:noFill/>
          </p:spPr>
          <p:txBody>
            <a:bodyPr wrap="square" rtlCol="0">
              <a:spAutoFit/>
            </a:bodyPr>
            <a:lstStyle/>
            <a:p>
              <a:r>
                <a:rPr lang="tr-TR" sz="1400" dirty="0" err="1" smtClean="0">
                  <a:solidFill>
                    <a:srgbClr val="C00000"/>
                  </a:solidFill>
                </a:rPr>
                <a:t>tail</a:t>
              </a:r>
              <a:endParaRPr lang="tr-TR" sz="1400" dirty="0">
                <a:solidFill>
                  <a:srgbClr val="C00000"/>
                </a:solidFill>
              </a:endParaRPr>
            </a:p>
          </p:txBody>
        </p:sp>
        <p:sp>
          <p:nvSpPr>
            <p:cNvPr id="75" name="TextBox 74"/>
            <p:cNvSpPr txBox="1"/>
            <p:nvPr/>
          </p:nvSpPr>
          <p:spPr>
            <a:xfrm>
              <a:off x="3982746" y="983843"/>
              <a:ext cx="20973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grpSp>
      <p:cxnSp>
        <p:nvCxnSpPr>
          <p:cNvPr id="20" name="Straight Connector 19"/>
          <p:cNvCxnSpPr/>
          <p:nvPr/>
        </p:nvCxnSpPr>
        <p:spPr>
          <a:xfrm flipH="1" flipV="1">
            <a:off x="10334379" y="1159786"/>
            <a:ext cx="237092"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33600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Tek Yönlü Bağlı Liste</a:t>
            </a:r>
            <a:endParaRPr lang="tr-TR" dirty="0"/>
          </a:p>
        </p:txBody>
      </p:sp>
      <p:sp>
        <p:nvSpPr>
          <p:cNvPr id="3" name="Content Placeholder 2"/>
          <p:cNvSpPr>
            <a:spLocks noGrp="1"/>
          </p:cNvSpPr>
          <p:nvPr>
            <p:ph idx="1"/>
          </p:nvPr>
        </p:nvSpPr>
        <p:spPr>
          <a:xfrm>
            <a:off x="1484311" y="648070"/>
            <a:ext cx="5937601" cy="6209930"/>
          </a:xfrm>
        </p:spPr>
        <p:txBody>
          <a:bodyPr>
            <a:noAutofit/>
          </a:bodyPr>
          <a:lstStyle/>
          <a:p>
            <a:pPr marL="0" indent="-284400">
              <a:spcBef>
                <a:spcPts val="0"/>
              </a:spcBef>
              <a:buClrTx/>
              <a:buSzPct val="100000"/>
              <a:buFont typeface="Arial" panose="020B0604020202020204" pitchFamily="34" charset="0"/>
              <a:buChar char="•"/>
            </a:pPr>
            <a:r>
              <a:rPr lang="tr-TR" sz="1600" b="1" dirty="0" smtClean="0">
                <a:solidFill>
                  <a:srgbClr val="277DA9"/>
                </a:solidFill>
                <a:cs typeface="Consolas" panose="020B0609020204030204" pitchFamily="49" charset="0"/>
              </a:rPr>
              <a:t>İşlemler</a:t>
            </a:r>
          </a:p>
          <a:p>
            <a:pPr marL="1198800" lvl="1" indent="-284400">
              <a:spcBef>
                <a:spcPts val="0"/>
              </a:spcBef>
              <a:buClr>
                <a:srgbClr val="277DA9"/>
              </a:buClr>
              <a:buSzPct val="100000"/>
              <a:buFont typeface="+mj-lt"/>
              <a:buAutoNum type="arabicPeriod"/>
            </a:pPr>
            <a:r>
              <a:rPr lang="tr-TR" sz="1600" dirty="0" smtClean="0">
                <a:cs typeface="Consolas" panose="020B0609020204030204" pitchFamily="49" charset="0"/>
              </a:rPr>
              <a:t>Listeye </a:t>
            </a:r>
            <a:r>
              <a:rPr lang="tr-TR" sz="1600" dirty="0">
                <a:cs typeface="Consolas" panose="020B0609020204030204" pitchFamily="49" charset="0"/>
              </a:rPr>
              <a:t>eleman ekleme</a:t>
            </a:r>
          </a:p>
          <a:p>
            <a:pPr marL="1657350" lvl="2">
              <a:spcBef>
                <a:spcPts val="0"/>
              </a:spcBef>
              <a:buClr>
                <a:srgbClr val="277DA9"/>
              </a:buClr>
              <a:buSzPct val="100000"/>
            </a:pPr>
            <a:r>
              <a:rPr lang="tr-TR" sz="1600" dirty="0" smtClean="0">
                <a:cs typeface="Consolas" panose="020B0609020204030204" pitchFamily="49" charset="0"/>
              </a:rPr>
              <a:t>Başa</a:t>
            </a:r>
            <a:endParaRPr lang="tr-TR" sz="1600" dirty="0">
              <a:cs typeface="Consolas" panose="020B0609020204030204" pitchFamily="49" charset="0"/>
            </a:endParaRPr>
          </a:p>
          <a:p>
            <a:pPr marL="1657350" lvl="2">
              <a:spcBef>
                <a:spcPts val="0"/>
              </a:spcBef>
              <a:buClr>
                <a:srgbClr val="277DA9"/>
              </a:buClr>
              <a:buSzPct val="100000"/>
            </a:pPr>
            <a:r>
              <a:rPr lang="tr-TR" sz="1600" dirty="0" smtClean="0">
                <a:cs typeface="Consolas" panose="020B0609020204030204" pitchFamily="49" charset="0"/>
              </a:rPr>
              <a:t>Sona</a:t>
            </a:r>
            <a:endParaRPr lang="tr-TR" sz="1600" dirty="0">
              <a:cs typeface="Consolas" panose="020B0609020204030204" pitchFamily="49" charset="0"/>
            </a:endParaRPr>
          </a:p>
          <a:p>
            <a:pPr marL="1657350" lvl="2">
              <a:spcBef>
                <a:spcPts val="0"/>
              </a:spcBef>
              <a:buClr>
                <a:srgbClr val="277DA9"/>
              </a:buClr>
              <a:buSzPct val="100000"/>
            </a:pPr>
            <a:r>
              <a:rPr lang="tr-TR" sz="1600" dirty="0" smtClean="0">
                <a:cs typeface="Consolas" panose="020B0609020204030204" pitchFamily="49" charset="0"/>
              </a:rPr>
              <a:t>Sıralı</a:t>
            </a:r>
            <a:endParaRPr lang="tr-TR" sz="1600" dirty="0">
              <a:cs typeface="Consolas" panose="020B0609020204030204" pitchFamily="49" charset="0"/>
            </a:endParaRPr>
          </a:p>
          <a:p>
            <a:pPr marL="1198800" lvl="1" indent="-284400">
              <a:spcBef>
                <a:spcPts val="0"/>
              </a:spcBef>
              <a:buClr>
                <a:srgbClr val="277DA9"/>
              </a:buClr>
              <a:buSzPct val="100000"/>
              <a:buFont typeface="+mj-lt"/>
              <a:buAutoNum type="arabicPeriod"/>
            </a:pPr>
            <a:r>
              <a:rPr lang="tr-TR" sz="1600" dirty="0" smtClean="0">
                <a:cs typeface="Consolas" panose="020B0609020204030204" pitchFamily="49" charset="0"/>
              </a:rPr>
              <a:t>Listeden </a:t>
            </a:r>
            <a:r>
              <a:rPr lang="tr-TR" sz="1600" dirty="0">
                <a:cs typeface="Consolas" panose="020B0609020204030204" pitchFamily="49" charset="0"/>
              </a:rPr>
              <a:t>eleman silme</a:t>
            </a:r>
          </a:p>
          <a:p>
            <a:pPr marL="1657350" lvl="2">
              <a:spcBef>
                <a:spcPts val="0"/>
              </a:spcBef>
              <a:buClr>
                <a:srgbClr val="277DA9"/>
              </a:buClr>
              <a:buSzPct val="100000"/>
            </a:pPr>
            <a:r>
              <a:rPr lang="tr-TR" sz="1600" dirty="0" smtClean="0">
                <a:cs typeface="Consolas" panose="020B0609020204030204" pitchFamily="49" charset="0"/>
              </a:rPr>
              <a:t>Baştan</a:t>
            </a:r>
            <a:endParaRPr lang="tr-TR" sz="1600" dirty="0">
              <a:cs typeface="Consolas" panose="020B0609020204030204" pitchFamily="49" charset="0"/>
            </a:endParaRPr>
          </a:p>
          <a:p>
            <a:pPr marL="1657350" lvl="2">
              <a:spcBef>
                <a:spcPts val="0"/>
              </a:spcBef>
              <a:buClr>
                <a:srgbClr val="277DA9"/>
              </a:buClr>
              <a:buSzPct val="100000"/>
            </a:pPr>
            <a:r>
              <a:rPr lang="tr-TR" sz="1600" dirty="0" smtClean="0">
                <a:cs typeface="Consolas" panose="020B0609020204030204" pitchFamily="49" charset="0"/>
              </a:rPr>
              <a:t>Sondan</a:t>
            </a:r>
            <a:endParaRPr lang="tr-TR" sz="1600" dirty="0">
              <a:cs typeface="Consolas" panose="020B0609020204030204" pitchFamily="49" charset="0"/>
            </a:endParaRPr>
          </a:p>
          <a:p>
            <a:pPr marL="1657350" lvl="2">
              <a:spcBef>
                <a:spcPts val="0"/>
              </a:spcBef>
              <a:buClr>
                <a:srgbClr val="277DA9"/>
              </a:buClr>
              <a:buSzPct val="100000"/>
            </a:pPr>
            <a:r>
              <a:rPr lang="tr-TR" sz="1600" dirty="0" smtClean="0">
                <a:cs typeface="Consolas" panose="020B0609020204030204" pitchFamily="49" charset="0"/>
              </a:rPr>
              <a:t>Tümünü</a:t>
            </a:r>
            <a:endParaRPr lang="tr-TR" sz="1600" dirty="0">
              <a:cs typeface="Consolas" panose="020B0609020204030204" pitchFamily="49" charset="0"/>
            </a:endParaRPr>
          </a:p>
          <a:p>
            <a:pPr marL="1657350" lvl="2">
              <a:spcBef>
                <a:spcPts val="0"/>
              </a:spcBef>
              <a:buClr>
                <a:srgbClr val="277DA9"/>
              </a:buClr>
              <a:buSzPct val="100000"/>
            </a:pPr>
            <a:r>
              <a:rPr lang="tr-TR" sz="1600" dirty="0" smtClean="0">
                <a:cs typeface="Consolas" panose="020B0609020204030204" pitchFamily="49" charset="0"/>
              </a:rPr>
              <a:t>Belirlenen </a:t>
            </a:r>
            <a:r>
              <a:rPr lang="tr-TR" sz="1600" dirty="0">
                <a:cs typeface="Consolas" panose="020B0609020204030204" pitchFamily="49" charset="0"/>
              </a:rPr>
              <a:t>bilgiye sahip elemanı</a:t>
            </a:r>
          </a:p>
          <a:p>
            <a:pPr marL="1657350" lvl="2">
              <a:spcBef>
                <a:spcPts val="0"/>
              </a:spcBef>
              <a:buClr>
                <a:srgbClr val="277DA9"/>
              </a:buClr>
              <a:buSzPct val="100000"/>
            </a:pPr>
            <a:r>
              <a:rPr lang="tr-TR" sz="1600" dirty="0">
                <a:cs typeface="Consolas" panose="020B0609020204030204" pitchFamily="49" charset="0"/>
              </a:rPr>
              <a:t>İ</a:t>
            </a:r>
            <a:r>
              <a:rPr lang="tr-TR" sz="1600" dirty="0" smtClean="0">
                <a:cs typeface="Consolas" panose="020B0609020204030204" pitchFamily="49" charset="0"/>
              </a:rPr>
              <a:t>stenen </a:t>
            </a:r>
            <a:r>
              <a:rPr lang="tr-TR" sz="1600" dirty="0">
                <a:cs typeface="Consolas" panose="020B0609020204030204" pitchFamily="49" charset="0"/>
              </a:rPr>
              <a:t>sıradaki elemanı</a:t>
            </a:r>
          </a:p>
          <a:p>
            <a:pPr marL="1198800" lvl="1" indent="-284400">
              <a:spcBef>
                <a:spcPts val="0"/>
              </a:spcBef>
              <a:buClr>
                <a:srgbClr val="277DA9"/>
              </a:buClr>
              <a:buSzPct val="100000"/>
              <a:buFont typeface="+mj-lt"/>
              <a:buAutoNum type="arabicPeriod"/>
            </a:pPr>
            <a:r>
              <a:rPr lang="tr-TR" sz="1600" dirty="0" smtClean="0">
                <a:cs typeface="Consolas" panose="020B0609020204030204" pitchFamily="49" charset="0"/>
              </a:rPr>
              <a:t>Arama</a:t>
            </a:r>
            <a:endParaRPr lang="tr-TR" sz="1600" dirty="0">
              <a:cs typeface="Consolas" panose="020B0609020204030204" pitchFamily="49" charset="0"/>
            </a:endParaRPr>
          </a:p>
          <a:p>
            <a:pPr marL="1198800" lvl="1" indent="-284400">
              <a:spcBef>
                <a:spcPts val="0"/>
              </a:spcBef>
              <a:buClr>
                <a:srgbClr val="277DA9"/>
              </a:buClr>
              <a:buSzPct val="100000"/>
              <a:buFont typeface="+mj-lt"/>
              <a:buAutoNum type="arabicPeriod"/>
            </a:pPr>
            <a:r>
              <a:rPr lang="tr-TR" sz="1600" dirty="0" smtClean="0">
                <a:cs typeface="Consolas" panose="020B0609020204030204" pitchFamily="49" charset="0"/>
              </a:rPr>
              <a:t>Listeleme</a:t>
            </a:r>
            <a:endParaRPr lang="tr-TR" sz="1600" dirty="0">
              <a:cs typeface="Consolas" panose="020B0609020204030204" pitchFamily="49" charset="0"/>
            </a:endParaRPr>
          </a:p>
          <a:p>
            <a:pPr marL="1657350" lvl="2">
              <a:spcBef>
                <a:spcPts val="0"/>
              </a:spcBef>
              <a:buClr>
                <a:srgbClr val="277DA9"/>
              </a:buClr>
              <a:buSzPct val="100000"/>
            </a:pPr>
            <a:r>
              <a:rPr lang="tr-TR" sz="1600" dirty="0" smtClean="0">
                <a:cs typeface="Consolas" panose="020B0609020204030204" pitchFamily="49" charset="0"/>
              </a:rPr>
              <a:t>İstenen </a:t>
            </a:r>
            <a:r>
              <a:rPr lang="tr-TR" sz="1600" dirty="0">
                <a:cs typeface="Consolas" panose="020B0609020204030204" pitchFamily="49" charset="0"/>
              </a:rPr>
              <a:t>bilgiye göre</a:t>
            </a:r>
          </a:p>
          <a:p>
            <a:pPr marL="1198800" lvl="1" indent="-284400">
              <a:spcBef>
                <a:spcPts val="0"/>
              </a:spcBef>
              <a:buClr>
                <a:srgbClr val="277DA9"/>
              </a:buClr>
              <a:buSzPct val="100000"/>
              <a:buFont typeface="+mj-lt"/>
              <a:buAutoNum type="arabicPeriod"/>
            </a:pPr>
            <a:r>
              <a:rPr lang="tr-TR" sz="1600" dirty="0" smtClean="0">
                <a:cs typeface="Consolas" panose="020B0609020204030204" pitchFamily="49" charset="0"/>
              </a:rPr>
              <a:t>Kontrol</a:t>
            </a:r>
            <a:endParaRPr lang="tr-TR" sz="1600" dirty="0">
              <a:cs typeface="Consolas" panose="020B0609020204030204" pitchFamily="49" charset="0"/>
            </a:endParaRPr>
          </a:p>
          <a:p>
            <a:pPr marL="1657350" lvl="2">
              <a:spcBef>
                <a:spcPts val="0"/>
              </a:spcBef>
              <a:buClr>
                <a:srgbClr val="277DA9"/>
              </a:buClr>
              <a:buSzPct val="100000"/>
            </a:pPr>
            <a:r>
              <a:rPr lang="tr-TR" sz="1600" dirty="0" smtClean="0">
                <a:cs typeface="Consolas" panose="020B0609020204030204" pitchFamily="49" charset="0"/>
              </a:rPr>
              <a:t>Boş </a:t>
            </a:r>
            <a:r>
              <a:rPr lang="tr-TR" sz="1600" dirty="0">
                <a:cs typeface="Consolas" panose="020B0609020204030204" pitchFamily="49" charset="0"/>
              </a:rPr>
              <a:t>liste</a:t>
            </a:r>
          </a:p>
          <a:p>
            <a:pPr marL="1657350" lvl="2">
              <a:spcBef>
                <a:spcPts val="0"/>
              </a:spcBef>
              <a:buClr>
                <a:srgbClr val="277DA9"/>
              </a:buClr>
              <a:buSzPct val="100000"/>
            </a:pPr>
            <a:r>
              <a:rPr lang="tr-TR" sz="1600" dirty="0" smtClean="0">
                <a:cs typeface="Consolas" panose="020B0609020204030204" pitchFamily="49" charset="0"/>
              </a:rPr>
              <a:t>Liste </a:t>
            </a:r>
            <a:r>
              <a:rPr lang="tr-TR" sz="1600" dirty="0">
                <a:cs typeface="Consolas" panose="020B0609020204030204" pitchFamily="49" charset="0"/>
              </a:rPr>
              <a:t>boyutu</a:t>
            </a:r>
          </a:p>
        </p:txBody>
      </p:sp>
      <p:grpSp>
        <p:nvGrpSpPr>
          <p:cNvPr id="4" name="Group 3"/>
          <p:cNvGrpSpPr/>
          <p:nvPr/>
        </p:nvGrpSpPr>
        <p:grpSpPr>
          <a:xfrm>
            <a:off x="7721822" y="844935"/>
            <a:ext cx="2866657" cy="1554627"/>
            <a:chOff x="7721822" y="844935"/>
            <a:chExt cx="2866657" cy="1554627"/>
          </a:xfrm>
        </p:grpSpPr>
        <p:grpSp>
          <p:nvGrpSpPr>
            <p:cNvPr id="48" name="Group 47"/>
            <p:cNvGrpSpPr/>
            <p:nvPr/>
          </p:nvGrpSpPr>
          <p:grpSpPr>
            <a:xfrm>
              <a:off x="7780929" y="844935"/>
              <a:ext cx="2807550" cy="830997"/>
              <a:chOff x="3169332" y="983843"/>
              <a:chExt cx="2807550" cy="830997"/>
            </a:xfrm>
          </p:grpSpPr>
          <p:sp>
            <p:nvSpPr>
              <p:cNvPr id="49" name="Rounded Rectangle 48"/>
              <p:cNvSpPr/>
              <p:nvPr/>
            </p:nvSpPr>
            <p:spPr>
              <a:xfrm>
                <a:off x="3169332" y="1313889"/>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0" name="Straight Connector 49"/>
              <p:cNvCxnSpPr/>
              <p:nvPr/>
            </p:nvCxnSpPr>
            <p:spPr>
              <a:xfrm>
                <a:off x="4043779" y="1322767"/>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63" idx="1"/>
              </p:cNvCxnSpPr>
              <p:nvPr/>
            </p:nvCxnSpPr>
            <p:spPr>
              <a:xfrm flipV="1">
                <a:off x="4190260" y="1562463"/>
                <a:ext cx="676914" cy="1"/>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4867174" y="1313888"/>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4" name="Straight Connector 63"/>
              <p:cNvCxnSpPr/>
              <p:nvPr/>
            </p:nvCxnSpPr>
            <p:spPr>
              <a:xfrm>
                <a:off x="5729061" y="1324774"/>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490034" y="1375405"/>
                <a:ext cx="419471" cy="338554"/>
              </a:xfrm>
              <a:prstGeom prst="rect">
                <a:avLst/>
              </a:prstGeom>
              <a:noFill/>
            </p:spPr>
            <p:txBody>
              <a:bodyPr wrap="square" rtlCol="0">
                <a:spAutoFit/>
              </a:bodyPr>
              <a:lstStyle/>
              <a:p>
                <a:r>
                  <a:rPr lang="tr-TR" sz="1600" dirty="0" smtClean="0"/>
                  <a:t>12</a:t>
                </a:r>
                <a:endParaRPr lang="tr-TR" sz="1600" dirty="0"/>
              </a:p>
            </p:txBody>
          </p:sp>
          <p:sp>
            <p:nvSpPr>
              <p:cNvPr id="71" name="TextBox 70"/>
              <p:cNvSpPr txBox="1"/>
              <p:nvPr/>
            </p:nvSpPr>
            <p:spPr>
              <a:xfrm>
                <a:off x="5183841" y="1382630"/>
                <a:ext cx="419471" cy="338554"/>
              </a:xfrm>
              <a:prstGeom prst="rect">
                <a:avLst/>
              </a:prstGeom>
              <a:noFill/>
            </p:spPr>
            <p:txBody>
              <a:bodyPr wrap="square" rtlCol="0">
                <a:spAutoFit/>
              </a:bodyPr>
              <a:lstStyle/>
              <a:p>
                <a:r>
                  <a:rPr lang="tr-TR" sz="1600" dirty="0" smtClean="0"/>
                  <a:t>21</a:t>
                </a:r>
                <a:endParaRPr lang="tr-TR" sz="1600" dirty="0"/>
              </a:p>
            </p:txBody>
          </p:sp>
          <p:sp>
            <p:nvSpPr>
              <p:cNvPr id="75" name="TextBox 74"/>
              <p:cNvSpPr txBox="1"/>
              <p:nvPr/>
            </p:nvSpPr>
            <p:spPr>
              <a:xfrm>
                <a:off x="3982746" y="983843"/>
                <a:ext cx="20973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grpSp>
        <p:cxnSp>
          <p:nvCxnSpPr>
            <p:cNvPr id="24" name="Straight Arrow Connector 65"/>
            <p:cNvCxnSpPr/>
            <p:nvPr/>
          </p:nvCxnSpPr>
          <p:spPr>
            <a:xfrm rot="5400000" flipH="1" flipV="1">
              <a:off x="7891937" y="1818288"/>
              <a:ext cx="421963" cy="155009"/>
            </a:xfrm>
            <a:prstGeom prst="curvedConnector3">
              <a:avLst>
                <a:gd name="adj1" fmla="val 50000"/>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721822" y="2091785"/>
              <a:ext cx="572611" cy="307777"/>
            </a:xfrm>
            <a:prstGeom prst="rect">
              <a:avLst/>
            </a:prstGeom>
            <a:noFill/>
          </p:spPr>
          <p:txBody>
            <a:bodyPr wrap="square" rtlCol="0">
              <a:spAutoFit/>
            </a:bodyPr>
            <a:lstStyle/>
            <a:p>
              <a:r>
                <a:rPr lang="tr-TR" sz="1400" dirty="0" err="1" smtClean="0">
                  <a:solidFill>
                    <a:srgbClr val="C00000"/>
                  </a:solidFill>
                </a:rPr>
                <a:t>head</a:t>
              </a:r>
              <a:endParaRPr lang="tr-TR" sz="1400" dirty="0">
                <a:solidFill>
                  <a:srgbClr val="C00000"/>
                </a:solidFill>
              </a:endParaRPr>
            </a:p>
          </p:txBody>
        </p:sp>
        <p:cxnSp>
          <p:nvCxnSpPr>
            <p:cNvPr id="26" name="Straight Arrow Connector 72"/>
            <p:cNvCxnSpPr/>
            <p:nvPr/>
          </p:nvCxnSpPr>
          <p:spPr>
            <a:xfrm rot="16200000" flipV="1">
              <a:off x="9927576" y="1781982"/>
              <a:ext cx="384505" cy="190162"/>
            </a:xfrm>
            <a:prstGeom prst="curved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033625" y="2081997"/>
              <a:ext cx="433892" cy="307777"/>
            </a:xfrm>
            <a:prstGeom prst="rect">
              <a:avLst/>
            </a:prstGeom>
            <a:noFill/>
          </p:spPr>
          <p:txBody>
            <a:bodyPr wrap="square" rtlCol="0">
              <a:spAutoFit/>
            </a:bodyPr>
            <a:lstStyle/>
            <a:p>
              <a:r>
                <a:rPr lang="tr-TR" sz="1400" dirty="0" err="1" smtClean="0">
                  <a:solidFill>
                    <a:srgbClr val="C00000"/>
                  </a:solidFill>
                </a:rPr>
                <a:t>tail</a:t>
              </a:r>
              <a:endParaRPr lang="tr-TR" sz="1400" dirty="0">
                <a:solidFill>
                  <a:srgbClr val="C00000"/>
                </a:solidFill>
              </a:endParaRPr>
            </a:p>
          </p:txBody>
        </p:sp>
      </p:grpSp>
      <p:cxnSp>
        <p:nvCxnSpPr>
          <p:cNvPr id="21" name="Straight Connector 20"/>
          <p:cNvCxnSpPr/>
          <p:nvPr/>
        </p:nvCxnSpPr>
        <p:spPr>
          <a:xfrm flipH="1" flipV="1">
            <a:off x="10334379" y="1159786"/>
            <a:ext cx="237092"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55553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Tek Yönlü Bağlı Liste</a:t>
            </a:r>
            <a:endParaRPr lang="tr-TR" dirty="0"/>
          </a:p>
        </p:txBody>
      </p:sp>
      <p:sp>
        <p:nvSpPr>
          <p:cNvPr id="3" name="Content Placeholder 2"/>
          <p:cNvSpPr>
            <a:spLocks noGrp="1"/>
          </p:cNvSpPr>
          <p:nvPr>
            <p:ph idx="1"/>
          </p:nvPr>
        </p:nvSpPr>
        <p:spPr>
          <a:xfrm>
            <a:off x="1484311" y="2830527"/>
            <a:ext cx="7175507" cy="3206290"/>
          </a:xfrm>
        </p:spPr>
        <p:txBody>
          <a:bodyPr anchor="t">
            <a:noAutofit/>
          </a:bodyPr>
          <a:lstStyle/>
          <a:p>
            <a:pPr marL="0" indent="-284400">
              <a:spcBef>
                <a:spcPts val="0"/>
              </a:spcBef>
              <a:buClrTx/>
              <a:buSzPct val="100000"/>
              <a:buFont typeface="Arial" panose="020B0604020202020204" pitchFamily="34" charset="0"/>
              <a:buChar char="•"/>
            </a:pPr>
            <a:r>
              <a:rPr lang="tr-TR" sz="1600" b="1" dirty="0" smtClean="0">
                <a:solidFill>
                  <a:srgbClr val="277DA9"/>
                </a:solidFill>
                <a:cs typeface="Consolas" panose="020B0609020204030204" pitchFamily="49" charset="0"/>
              </a:rPr>
              <a:t>Listeye Eleman Ekleme (Araya Ekleme)</a:t>
            </a:r>
          </a:p>
          <a:p>
            <a:pPr marL="0" lvl="1" indent="-284400">
              <a:spcBef>
                <a:spcPts val="0"/>
              </a:spcBef>
              <a:buClr>
                <a:srgbClr val="277DA9"/>
              </a:buClr>
              <a:buSzPct val="100000"/>
              <a:buFont typeface="+mj-lt"/>
              <a:buAutoNum type="arabicPeriod"/>
            </a:pPr>
            <a:endParaRPr lang="tr-TR" sz="14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en-US" sz="1300" dirty="0">
                <a:solidFill>
                  <a:srgbClr val="277DA9"/>
                </a:solidFill>
                <a:latin typeface="Consolas" panose="020B0609020204030204" pitchFamily="49" charset="0"/>
                <a:cs typeface="Consolas" panose="020B0609020204030204" pitchFamily="49" charset="0"/>
              </a:rPr>
              <a:t>public void</a:t>
            </a:r>
            <a:r>
              <a:rPr lang="en-US" sz="1300" dirty="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ArayaEkle</a:t>
            </a:r>
            <a:r>
              <a:rPr lang="en-US" sz="1300" dirty="0" smtClean="0">
                <a:latin typeface="Consolas" panose="020B0609020204030204" pitchFamily="49" charset="0"/>
                <a:cs typeface="Consolas" panose="020B0609020204030204" pitchFamily="49" charset="0"/>
              </a:rPr>
              <a:t>()</a:t>
            </a:r>
            <a:endParaRPr lang="en-US" sz="13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en-US" sz="1300" dirty="0" smtClean="0">
                <a:latin typeface="Consolas" panose="020B0609020204030204" pitchFamily="49" charset="0"/>
                <a:cs typeface="Consolas" panose="020B0609020204030204" pitchFamily="49" charset="0"/>
              </a:rPr>
              <a:t>{</a:t>
            </a:r>
            <a:endParaRPr lang="tr-TR" sz="1300" dirty="0" smtClean="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a:latin typeface="Consolas" panose="020B0609020204030204" pitchFamily="49" charset="0"/>
                <a:cs typeface="Consolas" panose="020B0609020204030204" pitchFamily="49" charset="0"/>
              </a:rPr>
              <a:t> </a:t>
            </a:r>
            <a:r>
              <a:rPr lang="tr-TR" sz="1300" dirty="0" smtClean="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ListNode</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yeniNode</a:t>
            </a:r>
            <a:r>
              <a:rPr lang="tr-TR" sz="1300" dirty="0">
                <a:latin typeface="Consolas" panose="020B0609020204030204" pitchFamily="49" charset="0"/>
                <a:cs typeface="Consolas" panose="020B0609020204030204" pitchFamily="49" charset="0"/>
              </a:rPr>
              <a:t> = </a:t>
            </a:r>
            <a:r>
              <a:rPr lang="tr-TR" sz="1300" dirty="0" err="1">
                <a:solidFill>
                  <a:srgbClr val="277DA9"/>
                </a:solidFill>
                <a:latin typeface="Consolas" panose="020B0609020204030204" pitchFamily="49" charset="0"/>
                <a:cs typeface="Consolas" panose="020B0609020204030204" pitchFamily="49" charset="0"/>
              </a:rPr>
              <a:t>new</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ListNode</a:t>
            </a:r>
            <a:r>
              <a:rPr lang="tr-TR" sz="1300" dirty="0" smtClean="0">
                <a:latin typeface="Consolas" panose="020B0609020204030204" pitchFamily="49" charset="0"/>
                <a:cs typeface="Consolas" panose="020B0609020204030204" pitchFamily="49" charset="0"/>
              </a:rPr>
              <a:t>(“Mehmet");</a:t>
            </a:r>
            <a:endParaRPr lang="tr-TR" sz="13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en-US" sz="1300" dirty="0" err="1" smtClean="0">
                <a:latin typeface="Consolas" panose="020B0609020204030204" pitchFamily="49" charset="0"/>
                <a:cs typeface="Consolas" panose="020B0609020204030204" pitchFamily="49" charset="0"/>
              </a:rPr>
              <a:t>yeniNode.sonraki</a:t>
            </a:r>
            <a:r>
              <a:rPr lang="en-US" sz="1300" dirty="0" smtClean="0">
                <a:latin typeface="Consolas" panose="020B0609020204030204" pitchFamily="49" charset="0"/>
                <a:cs typeface="Consolas" panose="020B0609020204030204" pitchFamily="49" charset="0"/>
              </a:rPr>
              <a:t> </a:t>
            </a:r>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aktif.sonraki</a:t>
            </a:r>
            <a:r>
              <a:rPr lang="en-US" sz="1300" dirty="0">
                <a:latin typeface="Consolas" panose="020B0609020204030204" pitchFamily="49" charset="0"/>
                <a:cs typeface="Consolas" panose="020B0609020204030204" pitchFamily="49" charset="0"/>
              </a:rPr>
              <a:t>;</a:t>
            </a: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en-US" sz="1300" dirty="0" err="1" smtClean="0">
                <a:latin typeface="Consolas" panose="020B0609020204030204" pitchFamily="49" charset="0"/>
                <a:cs typeface="Consolas" panose="020B0609020204030204" pitchFamily="49" charset="0"/>
              </a:rPr>
              <a:t>aktif.sonraki</a:t>
            </a:r>
            <a:r>
              <a:rPr lang="en-US" sz="1300" dirty="0" smtClean="0">
                <a:latin typeface="Consolas" panose="020B0609020204030204" pitchFamily="49" charset="0"/>
                <a:cs typeface="Consolas" panose="020B0609020204030204" pitchFamily="49" charset="0"/>
              </a:rPr>
              <a:t> </a:t>
            </a:r>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yeniNode</a:t>
            </a:r>
            <a:endParaRPr lang="en-US" sz="13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en-US" sz="1300" dirty="0" smtClean="0">
                <a:latin typeface="Consolas" panose="020B0609020204030204" pitchFamily="49" charset="0"/>
                <a:cs typeface="Consolas" panose="020B0609020204030204" pitchFamily="49" charset="0"/>
              </a:rPr>
              <a:t>}</a:t>
            </a:r>
            <a:endParaRPr lang="tr-TR" sz="1300" dirty="0">
              <a:latin typeface="Consolas" panose="020B0609020204030204" pitchFamily="49" charset="0"/>
              <a:cs typeface="Consolas" panose="020B0609020204030204" pitchFamily="49" charset="0"/>
            </a:endParaRPr>
          </a:p>
        </p:txBody>
      </p:sp>
      <p:grpSp>
        <p:nvGrpSpPr>
          <p:cNvPr id="8" name="Grup 7"/>
          <p:cNvGrpSpPr/>
          <p:nvPr/>
        </p:nvGrpSpPr>
        <p:grpSpPr>
          <a:xfrm>
            <a:off x="6627105" y="2111950"/>
            <a:ext cx="4527063" cy="2542033"/>
            <a:chOff x="6061416" y="400914"/>
            <a:chExt cx="4527063" cy="2542033"/>
          </a:xfrm>
        </p:grpSpPr>
        <p:grpSp>
          <p:nvGrpSpPr>
            <p:cNvPr id="10" name="Group 9"/>
            <p:cNvGrpSpPr/>
            <p:nvPr/>
          </p:nvGrpSpPr>
          <p:grpSpPr>
            <a:xfrm>
              <a:off x="7780929" y="844935"/>
              <a:ext cx="1697842" cy="830997"/>
              <a:chOff x="7780929" y="844935"/>
              <a:chExt cx="1697842" cy="830997"/>
            </a:xfrm>
          </p:grpSpPr>
          <p:sp>
            <p:nvSpPr>
              <p:cNvPr id="49" name="Rounded Rectangle 48"/>
              <p:cNvSpPr/>
              <p:nvPr/>
            </p:nvSpPr>
            <p:spPr>
              <a:xfrm>
                <a:off x="7780929" y="1174981"/>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0" name="Straight Connector 49"/>
              <p:cNvCxnSpPr/>
              <p:nvPr/>
            </p:nvCxnSpPr>
            <p:spPr>
              <a:xfrm>
                <a:off x="8655376" y="1183859"/>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8801857" y="1423555"/>
                <a:ext cx="676914" cy="1"/>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8594343" y="844935"/>
                <a:ext cx="20973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grpSp>
        <p:grpSp>
          <p:nvGrpSpPr>
            <p:cNvPr id="11" name="Group 10"/>
            <p:cNvGrpSpPr/>
            <p:nvPr/>
          </p:nvGrpSpPr>
          <p:grpSpPr>
            <a:xfrm>
              <a:off x="9478771" y="1174980"/>
              <a:ext cx="1109708" cy="497149"/>
              <a:chOff x="9478771" y="1174980"/>
              <a:chExt cx="1109708" cy="497149"/>
            </a:xfrm>
          </p:grpSpPr>
          <p:sp>
            <p:nvSpPr>
              <p:cNvPr id="63" name="Rounded Rectangle 62"/>
              <p:cNvSpPr/>
              <p:nvPr/>
            </p:nvSpPr>
            <p:spPr>
              <a:xfrm>
                <a:off x="9478771" y="1174980"/>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4" name="Straight Connector 63"/>
              <p:cNvCxnSpPr/>
              <p:nvPr/>
            </p:nvCxnSpPr>
            <p:spPr>
              <a:xfrm>
                <a:off x="10340658" y="118586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6061416" y="820862"/>
              <a:ext cx="1697842" cy="830997"/>
              <a:chOff x="6061416" y="820862"/>
              <a:chExt cx="1697842" cy="830997"/>
            </a:xfrm>
          </p:grpSpPr>
          <p:sp>
            <p:nvSpPr>
              <p:cNvPr id="20" name="Rounded Rectangle 19"/>
              <p:cNvSpPr/>
              <p:nvPr/>
            </p:nvSpPr>
            <p:spPr>
              <a:xfrm>
                <a:off x="6061416" y="1150908"/>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1" name="Straight Arrow Connector 20"/>
              <p:cNvCxnSpPr/>
              <p:nvPr/>
            </p:nvCxnSpPr>
            <p:spPr>
              <a:xfrm flipV="1">
                <a:off x="7082344" y="1399482"/>
                <a:ext cx="676914" cy="1"/>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74830" y="820862"/>
                <a:ext cx="20973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cxnSp>
            <p:nvCxnSpPr>
              <p:cNvPr id="23" name="Straight Connector 22"/>
              <p:cNvCxnSpPr/>
              <p:nvPr/>
            </p:nvCxnSpPr>
            <p:spPr>
              <a:xfrm>
                <a:off x="6942712" y="1162301"/>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8655376" y="1675932"/>
              <a:ext cx="1252104" cy="1267015"/>
              <a:chOff x="8655376" y="1675932"/>
              <a:chExt cx="1252104" cy="1267015"/>
            </a:xfrm>
          </p:grpSpPr>
          <p:sp>
            <p:nvSpPr>
              <p:cNvPr id="26" name="Rounded Rectangle 25"/>
              <p:cNvSpPr/>
              <p:nvPr/>
            </p:nvSpPr>
            <p:spPr>
              <a:xfrm>
                <a:off x="8655376" y="2441996"/>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7" name="Straight Arrow Connector 26"/>
              <p:cNvCxnSpPr/>
              <p:nvPr/>
            </p:nvCxnSpPr>
            <p:spPr>
              <a:xfrm flipV="1">
                <a:off x="9676304" y="1675932"/>
                <a:ext cx="231176" cy="1014640"/>
              </a:xfrm>
              <a:prstGeom prst="straightConnector1">
                <a:avLst/>
              </a:prstGeom>
              <a:ln w="381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468790" y="2111950"/>
                <a:ext cx="20973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cxnSp>
            <p:nvCxnSpPr>
              <p:cNvPr id="29" name="Straight Connector 28"/>
              <p:cNvCxnSpPr/>
              <p:nvPr/>
            </p:nvCxnSpPr>
            <p:spPr>
              <a:xfrm>
                <a:off x="9536672" y="2453389"/>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p:nvPr/>
          </p:nvCxnSpPr>
          <p:spPr>
            <a:xfrm>
              <a:off x="8782995" y="1437487"/>
              <a:ext cx="201605" cy="1004509"/>
            </a:xfrm>
            <a:prstGeom prst="straightConnector1">
              <a:avLst/>
            </a:prstGeom>
            <a:ln w="381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 name="Grup 3"/>
            <p:cNvGrpSpPr/>
            <p:nvPr/>
          </p:nvGrpSpPr>
          <p:grpSpPr>
            <a:xfrm>
              <a:off x="6246924" y="1159786"/>
              <a:ext cx="4324547" cy="1670741"/>
              <a:chOff x="6246924" y="1159786"/>
              <a:chExt cx="4324547" cy="1670741"/>
            </a:xfrm>
          </p:grpSpPr>
          <p:sp>
            <p:nvSpPr>
              <p:cNvPr id="36" name="TextBox 35"/>
              <p:cNvSpPr txBox="1"/>
              <p:nvPr/>
            </p:nvSpPr>
            <p:spPr>
              <a:xfrm>
                <a:off x="8655376" y="2522750"/>
                <a:ext cx="878531" cy="307777"/>
              </a:xfrm>
              <a:prstGeom prst="rect">
                <a:avLst/>
              </a:prstGeom>
              <a:noFill/>
            </p:spPr>
            <p:txBody>
              <a:bodyPr wrap="square" rtlCol="0">
                <a:spAutoFit/>
              </a:bodyPr>
              <a:lstStyle/>
              <a:p>
                <a:r>
                  <a:rPr lang="tr-TR" sz="1400" dirty="0" smtClean="0"/>
                  <a:t>Mehmet</a:t>
                </a:r>
                <a:endParaRPr lang="tr-TR" sz="1400" dirty="0"/>
              </a:p>
            </p:txBody>
          </p:sp>
          <p:sp>
            <p:nvSpPr>
              <p:cNvPr id="42" name="TextBox 41"/>
              <p:cNvSpPr txBox="1"/>
              <p:nvPr/>
            </p:nvSpPr>
            <p:spPr>
              <a:xfrm>
                <a:off x="6246924" y="1218708"/>
                <a:ext cx="572611" cy="307777"/>
              </a:xfrm>
              <a:prstGeom prst="rect">
                <a:avLst/>
              </a:prstGeom>
              <a:noFill/>
            </p:spPr>
            <p:txBody>
              <a:bodyPr wrap="square" rtlCol="0">
                <a:spAutoFit/>
              </a:bodyPr>
              <a:lstStyle/>
              <a:p>
                <a:r>
                  <a:rPr lang="tr-TR" sz="1400" dirty="0" smtClean="0"/>
                  <a:t>Ayşe</a:t>
                </a:r>
                <a:endParaRPr lang="tr-TR" sz="1400" dirty="0"/>
              </a:p>
            </p:txBody>
          </p:sp>
          <p:sp>
            <p:nvSpPr>
              <p:cNvPr id="43" name="TextBox 42"/>
              <p:cNvSpPr txBox="1"/>
              <p:nvPr/>
            </p:nvSpPr>
            <p:spPr>
              <a:xfrm>
                <a:off x="7886878" y="1251885"/>
                <a:ext cx="670272" cy="307777"/>
              </a:xfrm>
              <a:prstGeom prst="rect">
                <a:avLst/>
              </a:prstGeom>
              <a:noFill/>
            </p:spPr>
            <p:txBody>
              <a:bodyPr wrap="square" rtlCol="0">
                <a:spAutoFit/>
              </a:bodyPr>
              <a:lstStyle/>
              <a:p>
                <a:r>
                  <a:rPr lang="tr-TR" sz="1400" dirty="0" smtClean="0"/>
                  <a:t>Sinan</a:t>
                </a:r>
                <a:endParaRPr lang="tr-TR" sz="1400" dirty="0"/>
              </a:p>
            </p:txBody>
          </p:sp>
          <p:sp>
            <p:nvSpPr>
              <p:cNvPr id="44" name="TextBox 43"/>
              <p:cNvSpPr txBox="1"/>
              <p:nvPr/>
            </p:nvSpPr>
            <p:spPr>
              <a:xfrm>
                <a:off x="9752890" y="1246729"/>
                <a:ext cx="572611" cy="307777"/>
              </a:xfrm>
              <a:prstGeom prst="rect">
                <a:avLst/>
              </a:prstGeom>
              <a:noFill/>
            </p:spPr>
            <p:txBody>
              <a:bodyPr wrap="square" rtlCol="0">
                <a:spAutoFit/>
              </a:bodyPr>
              <a:lstStyle/>
              <a:p>
                <a:r>
                  <a:rPr lang="tr-TR" sz="1400" dirty="0" smtClean="0"/>
                  <a:t>Pınar</a:t>
                </a:r>
                <a:endParaRPr lang="tr-TR" sz="1400" dirty="0"/>
              </a:p>
            </p:txBody>
          </p:sp>
          <p:cxnSp>
            <p:nvCxnSpPr>
              <p:cNvPr id="31" name="Straight Connector 30"/>
              <p:cNvCxnSpPr/>
              <p:nvPr/>
            </p:nvCxnSpPr>
            <p:spPr>
              <a:xfrm flipH="1" flipV="1">
                <a:off x="10334379" y="1159786"/>
                <a:ext cx="237092"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Straight Arrow Connector 37"/>
            <p:cNvCxnSpPr/>
            <p:nvPr/>
          </p:nvCxnSpPr>
          <p:spPr>
            <a:xfrm rot="10800000" flipV="1">
              <a:off x="8335785" y="708691"/>
              <a:ext cx="695016" cy="442216"/>
            </a:xfrm>
            <a:prstGeom prst="curvedConnector3">
              <a:avLst>
                <a:gd name="adj1" fmla="val 50000"/>
              </a:avLst>
            </a:prstGeom>
            <a:ln w="381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2" name="TextBox 38"/>
            <p:cNvSpPr txBox="1"/>
            <p:nvPr/>
          </p:nvSpPr>
          <p:spPr>
            <a:xfrm>
              <a:off x="8609828" y="400914"/>
              <a:ext cx="1354573" cy="307777"/>
            </a:xfrm>
            <a:prstGeom prst="rect">
              <a:avLst/>
            </a:prstGeom>
            <a:noFill/>
          </p:spPr>
          <p:txBody>
            <a:bodyPr wrap="square" rtlCol="0">
              <a:spAutoFit/>
            </a:bodyPr>
            <a:lstStyle/>
            <a:p>
              <a:r>
                <a:rPr lang="tr-TR" sz="1400" dirty="0">
                  <a:solidFill>
                    <a:srgbClr val="C00000"/>
                  </a:solidFill>
                </a:rPr>
                <a:t>a</a:t>
              </a:r>
              <a:r>
                <a:rPr lang="tr-TR" sz="1400" dirty="0" smtClean="0">
                  <a:solidFill>
                    <a:srgbClr val="C00000"/>
                  </a:solidFill>
                </a:rPr>
                <a:t>ktif (</a:t>
              </a:r>
              <a:r>
                <a:rPr lang="tr-TR" sz="1400" dirty="0" err="1" smtClean="0">
                  <a:solidFill>
                    <a:srgbClr val="C00000"/>
                  </a:solidFill>
                </a:rPr>
                <a:t>current</a:t>
              </a:r>
              <a:r>
                <a:rPr lang="tr-TR" sz="1400" dirty="0" smtClean="0">
                  <a:solidFill>
                    <a:srgbClr val="C00000"/>
                  </a:solidFill>
                </a:rPr>
                <a:t>)</a:t>
              </a:r>
              <a:endParaRPr lang="tr-TR" sz="1400" dirty="0">
                <a:solidFill>
                  <a:srgbClr val="C00000"/>
                </a:solidFill>
              </a:endParaRPr>
            </a:p>
          </p:txBody>
        </p:sp>
      </p:grpSp>
    </p:spTree>
    <p:extLst>
      <p:ext uri="{BB962C8B-B14F-4D97-AF65-F5344CB8AC3E}">
        <p14:creationId xmlns="" xmlns:p14="http://schemas.microsoft.com/office/powerpoint/2010/main" val="3556447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Tek Yönlü Bağlı Liste</a:t>
            </a:r>
            <a:endParaRPr lang="tr-TR" dirty="0"/>
          </a:p>
        </p:txBody>
      </p:sp>
      <p:sp>
        <p:nvSpPr>
          <p:cNvPr id="3" name="Content Placeholder 2"/>
          <p:cNvSpPr>
            <a:spLocks noGrp="1"/>
          </p:cNvSpPr>
          <p:nvPr>
            <p:ph idx="1"/>
          </p:nvPr>
        </p:nvSpPr>
        <p:spPr>
          <a:xfrm>
            <a:off x="1484311" y="2830527"/>
            <a:ext cx="7175507" cy="3206290"/>
          </a:xfrm>
        </p:spPr>
        <p:txBody>
          <a:bodyPr anchor="t">
            <a:noAutofit/>
          </a:bodyPr>
          <a:lstStyle/>
          <a:p>
            <a:pPr marL="0" indent="-284400">
              <a:spcBef>
                <a:spcPts val="0"/>
              </a:spcBef>
              <a:buClrTx/>
              <a:buSzPct val="100000"/>
              <a:buFont typeface="Arial" panose="020B0604020202020204" pitchFamily="34" charset="0"/>
              <a:buChar char="•"/>
            </a:pPr>
            <a:r>
              <a:rPr lang="tr-TR" sz="1600" b="1" dirty="0" smtClean="0">
                <a:solidFill>
                  <a:srgbClr val="277DA9"/>
                </a:solidFill>
                <a:cs typeface="Consolas" panose="020B0609020204030204" pitchFamily="49" charset="0"/>
              </a:rPr>
              <a:t>Listeye Eleman Ekleme (Sona Ekleme)</a:t>
            </a:r>
          </a:p>
          <a:p>
            <a:pPr marL="0" lvl="1" indent="-284400">
              <a:spcBef>
                <a:spcPts val="0"/>
              </a:spcBef>
              <a:buClr>
                <a:srgbClr val="277DA9"/>
              </a:buClr>
              <a:buSzPct val="100000"/>
              <a:buFont typeface="+mj-lt"/>
              <a:buAutoNum type="arabicPeriod"/>
            </a:pPr>
            <a:endParaRPr lang="tr-TR" sz="14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en-US" sz="1300" dirty="0">
                <a:solidFill>
                  <a:srgbClr val="277DA9"/>
                </a:solidFill>
                <a:latin typeface="Consolas" panose="020B0609020204030204" pitchFamily="49" charset="0"/>
                <a:cs typeface="Consolas" panose="020B0609020204030204" pitchFamily="49" charset="0"/>
              </a:rPr>
              <a:t>public void </a:t>
            </a:r>
            <a:r>
              <a:rPr lang="tr-TR" sz="1300" dirty="0" err="1" smtClean="0">
                <a:latin typeface="Consolas" panose="020B0609020204030204" pitchFamily="49" charset="0"/>
                <a:cs typeface="Consolas" panose="020B0609020204030204" pitchFamily="49" charset="0"/>
              </a:rPr>
              <a:t>SonaEkle</a:t>
            </a:r>
            <a:r>
              <a:rPr lang="en-US" sz="1300" dirty="0" smtClean="0">
                <a:latin typeface="Consolas" panose="020B0609020204030204" pitchFamily="49" charset="0"/>
                <a:cs typeface="Consolas" panose="020B0609020204030204" pitchFamily="49" charset="0"/>
              </a:rPr>
              <a:t>()</a:t>
            </a:r>
            <a:endParaRPr lang="en-US" sz="13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en-US" sz="1300" dirty="0" smtClean="0">
                <a:latin typeface="Consolas" panose="020B0609020204030204" pitchFamily="49" charset="0"/>
                <a:cs typeface="Consolas" panose="020B0609020204030204" pitchFamily="49" charset="0"/>
              </a:rPr>
              <a:t>{</a:t>
            </a:r>
            <a:endParaRPr lang="tr-TR" sz="1300" dirty="0" smtClean="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a:latin typeface="Consolas" panose="020B0609020204030204" pitchFamily="49" charset="0"/>
                <a:cs typeface="Consolas" panose="020B0609020204030204" pitchFamily="49" charset="0"/>
              </a:rPr>
              <a:t> </a:t>
            </a:r>
            <a:r>
              <a:rPr lang="tr-TR" sz="1300" dirty="0" smtClean="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ListNode</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yeniNode</a:t>
            </a:r>
            <a:r>
              <a:rPr lang="tr-TR" sz="1300" dirty="0">
                <a:latin typeface="Consolas" panose="020B0609020204030204" pitchFamily="49" charset="0"/>
                <a:cs typeface="Consolas" panose="020B0609020204030204" pitchFamily="49" charset="0"/>
              </a:rPr>
              <a:t> = </a:t>
            </a:r>
            <a:r>
              <a:rPr lang="tr-TR" sz="1300" dirty="0" err="1">
                <a:solidFill>
                  <a:srgbClr val="277DA9"/>
                </a:solidFill>
                <a:latin typeface="Consolas" panose="020B0609020204030204" pitchFamily="49" charset="0"/>
                <a:cs typeface="Consolas" panose="020B0609020204030204" pitchFamily="49" charset="0"/>
              </a:rPr>
              <a:t>new</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ListNode</a:t>
            </a:r>
            <a:r>
              <a:rPr lang="tr-TR" sz="1300" dirty="0" smtClean="0">
                <a:latin typeface="Consolas" panose="020B0609020204030204" pitchFamily="49" charset="0"/>
                <a:cs typeface="Consolas" panose="020B0609020204030204" pitchFamily="49" charset="0"/>
              </a:rPr>
              <a:t>(“Mehmet");</a:t>
            </a:r>
            <a:endParaRPr lang="tr-TR" sz="13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en-US" sz="1300" dirty="0" err="1" smtClean="0">
                <a:latin typeface="Consolas" panose="020B0609020204030204" pitchFamily="49" charset="0"/>
                <a:cs typeface="Consolas" panose="020B0609020204030204" pitchFamily="49" charset="0"/>
              </a:rPr>
              <a:t>aktif.sonraki</a:t>
            </a:r>
            <a:r>
              <a:rPr lang="en-US" sz="1300" dirty="0" smtClean="0">
                <a:latin typeface="Consolas" panose="020B0609020204030204" pitchFamily="49" charset="0"/>
                <a:cs typeface="Consolas" panose="020B0609020204030204" pitchFamily="49" charset="0"/>
              </a:rPr>
              <a:t> </a:t>
            </a:r>
            <a:r>
              <a:rPr lang="en-US" sz="1300" dirty="0">
                <a:latin typeface="Consolas" panose="020B0609020204030204" pitchFamily="49" charset="0"/>
                <a:cs typeface="Consolas" panose="020B0609020204030204" pitchFamily="49" charset="0"/>
              </a:rPr>
              <a:t>= </a:t>
            </a:r>
            <a:r>
              <a:rPr lang="en-US" sz="1300" dirty="0" err="1" smtClean="0">
                <a:latin typeface="Consolas" panose="020B0609020204030204" pitchFamily="49" charset="0"/>
                <a:cs typeface="Consolas" panose="020B0609020204030204" pitchFamily="49" charset="0"/>
              </a:rPr>
              <a:t>yeniNode</a:t>
            </a:r>
            <a:r>
              <a:rPr lang="tr-TR" sz="1300" dirty="0" smtClean="0">
                <a:latin typeface="Consolas" panose="020B0609020204030204" pitchFamily="49" charset="0"/>
                <a:cs typeface="Consolas" panose="020B0609020204030204" pitchFamily="49" charset="0"/>
              </a:rPr>
              <a:t>;</a:t>
            </a: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tailNode</a:t>
            </a:r>
            <a:r>
              <a:rPr lang="tr-TR" sz="1300" dirty="0" smtClean="0">
                <a:latin typeface="Consolas" panose="020B0609020204030204" pitchFamily="49" charset="0"/>
                <a:cs typeface="Consolas" panose="020B0609020204030204" pitchFamily="49" charset="0"/>
              </a:rPr>
              <a:t>=</a:t>
            </a:r>
            <a:r>
              <a:rPr lang="tr-TR" sz="1300" dirty="0" err="1" smtClean="0">
                <a:latin typeface="Consolas" panose="020B0609020204030204" pitchFamily="49" charset="0"/>
                <a:cs typeface="Consolas" panose="020B0609020204030204" pitchFamily="49" charset="0"/>
              </a:rPr>
              <a:t>yeniNode</a:t>
            </a:r>
            <a:r>
              <a:rPr lang="tr-TR" sz="1300" dirty="0" smtClean="0">
                <a:latin typeface="Consolas" panose="020B0609020204030204" pitchFamily="49" charset="0"/>
                <a:cs typeface="Consolas" panose="020B0609020204030204" pitchFamily="49" charset="0"/>
              </a:rPr>
              <a:t>;</a:t>
            </a:r>
            <a:endParaRPr lang="en-US" sz="13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en-US" sz="1300" dirty="0" smtClean="0">
                <a:latin typeface="Consolas" panose="020B0609020204030204" pitchFamily="49" charset="0"/>
                <a:cs typeface="Consolas" panose="020B0609020204030204" pitchFamily="49" charset="0"/>
              </a:rPr>
              <a:t>}</a:t>
            </a:r>
            <a:endParaRPr lang="tr-TR" sz="1300" dirty="0">
              <a:latin typeface="Consolas" panose="020B0609020204030204" pitchFamily="49" charset="0"/>
              <a:cs typeface="Consolas" panose="020B0609020204030204" pitchFamily="49" charset="0"/>
            </a:endParaRPr>
          </a:p>
        </p:txBody>
      </p:sp>
      <p:grpSp>
        <p:nvGrpSpPr>
          <p:cNvPr id="4" name="Grup 3"/>
          <p:cNvGrpSpPr/>
          <p:nvPr/>
        </p:nvGrpSpPr>
        <p:grpSpPr>
          <a:xfrm>
            <a:off x="5124261" y="1396301"/>
            <a:ext cx="6416904" cy="1585928"/>
            <a:chOff x="4751412" y="820862"/>
            <a:chExt cx="6416904" cy="1585928"/>
          </a:xfrm>
        </p:grpSpPr>
        <p:grpSp>
          <p:nvGrpSpPr>
            <p:cNvPr id="13" name="Group 12"/>
            <p:cNvGrpSpPr/>
            <p:nvPr/>
          </p:nvGrpSpPr>
          <p:grpSpPr>
            <a:xfrm>
              <a:off x="4751412" y="820862"/>
              <a:ext cx="6299931" cy="860146"/>
              <a:chOff x="6061416" y="820862"/>
              <a:chExt cx="6299931" cy="860146"/>
            </a:xfrm>
          </p:grpSpPr>
          <p:grpSp>
            <p:nvGrpSpPr>
              <p:cNvPr id="10" name="Group 9"/>
              <p:cNvGrpSpPr/>
              <p:nvPr/>
            </p:nvGrpSpPr>
            <p:grpSpPr>
              <a:xfrm>
                <a:off x="7780929" y="844935"/>
                <a:ext cx="1697842" cy="830997"/>
                <a:chOff x="7780929" y="844935"/>
                <a:chExt cx="1697842" cy="830997"/>
              </a:xfrm>
            </p:grpSpPr>
            <p:sp>
              <p:nvSpPr>
                <p:cNvPr id="49" name="Rounded Rectangle 48"/>
                <p:cNvSpPr/>
                <p:nvPr/>
              </p:nvSpPr>
              <p:spPr>
                <a:xfrm>
                  <a:off x="7780929" y="1174981"/>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0" name="Straight Connector 49"/>
                <p:cNvCxnSpPr/>
                <p:nvPr/>
              </p:nvCxnSpPr>
              <p:spPr>
                <a:xfrm>
                  <a:off x="8655376" y="1183859"/>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8801857" y="1423555"/>
                  <a:ext cx="676914" cy="1"/>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8594343" y="844935"/>
                  <a:ext cx="20973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grpSp>
          <p:grpSp>
            <p:nvGrpSpPr>
              <p:cNvPr id="11" name="Group 10"/>
              <p:cNvGrpSpPr/>
              <p:nvPr/>
            </p:nvGrpSpPr>
            <p:grpSpPr>
              <a:xfrm>
                <a:off x="9478771" y="836977"/>
                <a:ext cx="1109708" cy="835152"/>
                <a:chOff x="9478771" y="836977"/>
                <a:chExt cx="1109708" cy="835152"/>
              </a:xfrm>
            </p:grpSpPr>
            <p:sp>
              <p:nvSpPr>
                <p:cNvPr id="63" name="Rounded Rectangle 62"/>
                <p:cNvSpPr/>
                <p:nvPr/>
              </p:nvSpPr>
              <p:spPr>
                <a:xfrm>
                  <a:off x="9478771" y="1174980"/>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4" name="Straight Connector 63"/>
                <p:cNvCxnSpPr/>
                <p:nvPr/>
              </p:nvCxnSpPr>
              <p:spPr>
                <a:xfrm>
                  <a:off x="10367292" y="118586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0319755" y="836977"/>
                  <a:ext cx="24338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grpSp>
          <p:grpSp>
            <p:nvGrpSpPr>
              <p:cNvPr id="9" name="Group 8"/>
              <p:cNvGrpSpPr/>
              <p:nvPr/>
            </p:nvGrpSpPr>
            <p:grpSpPr>
              <a:xfrm>
                <a:off x="6061416" y="820862"/>
                <a:ext cx="1697842" cy="830997"/>
                <a:chOff x="6061416" y="820862"/>
                <a:chExt cx="1697842" cy="830997"/>
              </a:xfrm>
            </p:grpSpPr>
            <p:sp>
              <p:nvSpPr>
                <p:cNvPr id="20" name="Rounded Rectangle 19"/>
                <p:cNvSpPr/>
                <p:nvPr/>
              </p:nvSpPr>
              <p:spPr>
                <a:xfrm>
                  <a:off x="6061416" y="1150908"/>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1" name="Straight Arrow Connector 20"/>
                <p:cNvCxnSpPr/>
                <p:nvPr/>
              </p:nvCxnSpPr>
              <p:spPr>
                <a:xfrm flipV="1">
                  <a:off x="7082344" y="1399482"/>
                  <a:ext cx="676914" cy="1"/>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74830" y="820862"/>
                  <a:ext cx="20973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cxnSp>
              <p:nvCxnSpPr>
                <p:cNvPr id="23" name="Straight Connector 22"/>
                <p:cNvCxnSpPr/>
                <p:nvPr/>
              </p:nvCxnSpPr>
              <p:spPr>
                <a:xfrm>
                  <a:off x="6942712" y="1162301"/>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0525105" y="1182687"/>
                <a:ext cx="1836242" cy="498321"/>
                <a:chOff x="10525105" y="1182687"/>
                <a:chExt cx="1836242" cy="498321"/>
              </a:xfrm>
            </p:grpSpPr>
            <p:sp>
              <p:nvSpPr>
                <p:cNvPr id="26" name="Rounded Rectangle 25"/>
                <p:cNvSpPr/>
                <p:nvPr/>
              </p:nvSpPr>
              <p:spPr>
                <a:xfrm>
                  <a:off x="11251639" y="1183859"/>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7" name="Straight Arrow Connector 26"/>
                <p:cNvCxnSpPr/>
                <p:nvPr/>
              </p:nvCxnSpPr>
              <p:spPr>
                <a:xfrm>
                  <a:off x="10525105" y="1404863"/>
                  <a:ext cx="726534" cy="9815"/>
                </a:xfrm>
                <a:prstGeom prst="straightConnector1">
                  <a:avLst/>
                </a:prstGeom>
                <a:ln w="381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108429" y="1182687"/>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sp>
          <p:nvSpPr>
            <p:cNvPr id="36" name="TextBox 35"/>
            <p:cNvSpPr txBox="1"/>
            <p:nvPr/>
          </p:nvSpPr>
          <p:spPr>
            <a:xfrm>
              <a:off x="10027619" y="1254345"/>
              <a:ext cx="878531" cy="307777"/>
            </a:xfrm>
            <a:prstGeom prst="rect">
              <a:avLst/>
            </a:prstGeom>
            <a:noFill/>
          </p:spPr>
          <p:txBody>
            <a:bodyPr wrap="square" rtlCol="0">
              <a:spAutoFit/>
            </a:bodyPr>
            <a:lstStyle/>
            <a:p>
              <a:r>
                <a:rPr lang="tr-TR" sz="1400" dirty="0" smtClean="0"/>
                <a:t>Mehmet</a:t>
              </a:r>
              <a:endParaRPr lang="tr-TR" sz="1400" dirty="0"/>
            </a:p>
          </p:txBody>
        </p:sp>
        <p:sp>
          <p:nvSpPr>
            <p:cNvPr id="42" name="TextBox 41"/>
            <p:cNvSpPr txBox="1"/>
            <p:nvPr/>
          </p:nvSpPr>
          <p:spPr>
            <a:xfrm>
              <a:off x="4950804" y="1246729"/>
              <a:ext cx="572611" cy="307777"/>
            </a:xfrm>
            <a:prstGeom prst="rect">
              <a:avLst/>
            </a:prstGeom>
            <a:noFill/>
          </p:spPr>
          <p:txBody>
            <a:bodyPr wrap="square" rtlCol="0">
              <a:spAutoFit/>
            </a:bodyPr>
            <a:lstStyle/>
            <a:p>
              <a:r>
                <a:rPr lang="tr-TR" sz="1400" dirty="0" smtClean="0"/>
                <a:t>Ayşe</a:t>
              </a:r>
              <a:endParaRPr lang="tr-TR" sz="1400" dirty="0"/>
            </a:p>
          </p:txBody>
        </p:sp>
        <p:sp>
          <p:nvSpPr>
            <p:cNvPr id="43" name="TextBox 42"/>
            <p:cNvSpPr txBox="1"/>
            <p:nvPr/>
          </p:nvSpPr>
          <p:spPr>
            <a:xfrm>
              <a:off x="6662055" y="1260433"/>
              <a:ext cx="670272" cy="307777"/>
            </a:xfrm>
            <a:prstGeom prst="rect">
              <a:avLst/>
            </a:prstGeom>
            <a:noFill/>
          </p:spPr>
          <p:txBody>
            <a:bodyPr wrap="square" rtlCol="0">
              <a:spAutoFit/>
            </a:bodyPr>
            <a:lstStyle/>
            <a:p>
              <a:r>
                <a:rPr lang="tr-TR" sz="1400" dirty="0" smtClean="0"/>
                <a:t>Sinan</a:t>
              </a:r>
              <a:endParaRPr lang="tr-TR" sz="1400" dirty="0"/>
            </a:p>
          </p:txBody>
        </p:sp>
        <p:sp>
          <p:nvSpPr>
            <p:cNvPr id="44" name="TextBox 43"/>
            <p:cNvSpPr txBox="1"/>
            <p:nvPr/>
          </p:nvSpPr>
          <p:spPr>
            <a:xfrm>
              <a:off x="8332713" y="1246729"/>
              <a:ext cx="572611" cy="307777"/>
            </a:xfrm>
            <a:prstGeom prst="rect">
              <a:avLst/>
            </a:prstGeom>
            <a:noFill/>
          </p:spPr>
          <p:txBody>
            <a:bodyPr wrap="square" rtlCol="0">
              <a:spAutoFit/>
            </a:bodyPr>
            <a:lstStyle/>
            <a:p>
              <a:r>
                <a:rPr lang="tr-TR" sz="1400" dirty="0" smtClean="0"/>
                <a:t>Pınar</a:t>
              </a:r>
              <a:endParaRPr lang="tr-TR" sz="1400" dirty="0"/>
            </a:p>
          </p:txBody>
        </p:sp>
        <p:cxnSp>
          <p:nvCxnSpPr>
            <p:cNvPr id="33" name="Straight Arrow Connector 32"/>
            <p:cNvCxnSpPr/>
            <p:nvPr/>
          </p:nvCxnSpPr>
          <p:spPr>
            <a:xfrm rot="16200000" flipV="1">
              <a:off x="10477004" y="1755104"/>
              <a:ext cx="381061" cy="279539"/>
            </a:xfrm>
            <a:prstGeom prst="curvedConnector3">
              <a:avLst>
                <a:gd name="adj1" fmla="val 50000"/>
              </a:avLst>
            </a:prstGeom>
            <a:ln w="381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621036" y="2099013"/>
              <a:ext cx="547280" cy="307777"/>
            </a:xfrm>
            <a:prstGeom prst="rect">
              <a:avLst/>
            </a:prstGeom>
            <a:noFill/>
          </p:spPr>
          <p:txBody>
            <a:bodyPr wrap="square" rtlCol="0">
              <a:spAutoFit/>
            </a:bodyPr>
            <a:lstStyle/>
            <a:p>
              <a:r>
                <a:rPr lang="tr-TR" sz="1400" dirty="0" err="1" smtClean="0">
                  <a:solidFill>
                    <a:srgbClr val="C00000"/>
                  </a:solidFill>
                </a:rPr>
                <a:t>tail</a:t>
              </a:r>
              <a:endParaRPr lang="tr-TR" sz="1400" dirty="0">
                <a:solidFill>
                  <a:srgbClr val="C00000"/>
                </a:solidFill>
              </a:endParaRPr>
            </a:p>
          </p:txBody>
        </p:sp>
        <p:cxnSp>
          <p:nvCxnSpPr>
            <p:cNvPr id="38" name="Straight Arrow Connector 37"/>
            <p:cNvCxnSpPr/>
            <p:nvPr/>
          </p:nvCxnSpPr>
          <p:spPr>
            <a:xfrm rot="5400000" flipH="1" flipV="1">
              <a:off x="8462316" y="1780369"/>
              <a:ext cx="373555" cy="182038"/>
            </a:xfrm>
            <a:prstGeom prst="curvedConnector3">
              <a:avLst>
                <a:gd name="adj1" fmla="val 50000"/>
              </a:avLst>
            </a:prstGeom>
            <a:ln w="381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982531" y="2085404"/>
              <a:ext cx="1354573" cy="307777"/>
            </a:xfrm>
            <a:prstGeom prst="rect">
              <a:avLst/>
            </a:prstGeom>
            <a:noFill/>
          </p:spPr>
          <p:txBody>
            <a:bodyPr wrap="square" rtlCol="0">
              <a:spAutoFit/>
            </a:bodyPr>
            <a:lstStyle/>
            <a:p>
              <a:r>
                <a:rPr lang="tr-TR" sz="1400" dirty="0">
                  <a:solidFill>
                    <a:srgbClr val="C00000"/>
                  </a:solidFill>
                </a:rPr>
                <a:t>a</a:t>
              </a:r>
              <a:r>
                <a:rPr lang="tr-TR" sz="1400" dirty="0" smtClean="0">
                  <a:solidFill>
                    <a:srgbClr val="C00000"/>
                  </a:solidFill>
                </a:rPr>
                <a:t>ktif (</a:t>
              </a:r>
              <a:r>
                <a:rPr lang="tr-TR" sz="1400" dirty="0" err="1" smtClean="0">
                  <a:solidFill>
                    <a:srgbClr val="C00000"/>
                  </a:solidFill>
                </a:rPr>
                <a:t>current</a:t>
              </a:r>
              <a:r>
                <a:rPr lang="tr-TR" sz="1400" dirty="0" smtClean="0">
                  <a:solidFill>
                    <a:srgbClr val="C00000"/>
                  </a:solidFill>
                </a:rPr>
                <a:t>)</a:t>
              </a:r>
              <a:endParaRPr lang="tr-TR" sz="1400" dirty="0">
                <a:solidFill>
                  <a:srgbClr val="C00000"/>
                </a:solidFill>
              </a:endParaRPr>
            </a:p>
          </p:txBody>
        </p:sp>
        <p:cxnSp>
          <p:nvCxnSpPr>
            <p:cNvPr id="35" name="Straight Connector 34"/>
            <p:cNvCxnSpPr/>
            <p:nvPr/>
          </p:nvCxnSpPr>
          <p:spPr>
            <a:xfrm flipH="1" flipV="1">
              <a:off x="10807304" y="1193571"/>
              <a:ext cx="225846" cy="4367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991711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Tek Yönlü Bağlı Liste</a:t>
            </a:r>
            <a:endParaRPr lang="tr-TR" dirty="0"/>
          </a:p>
        </p:txBody>
      </p:sp>
      <p:sp>
        <p:nvSpPr>
          <p:cNvPr id="3" name="Content Placeholder 2"/>
          <p:cNvSpPr>
            <a:spLocks noGrp="1"/>
          </p:cNvSpPr>
          <p:nvPr>
            <p:ph idx="1"/>
          </p:nvPr>
        </p:nvSpPr>
        <p:spPr>
          <a:xfrm>
            <a:off x="1484311" y="2830527"/>
            <a:ext cx="9639409" cy="3206290"/>
          </a:xfrm>
        </p:spPr>
        <p:txBody>
          <a:bodyPr anchor="t">
            <a:noAutofit/>
          </a:bodyPr>
          <a:lstStyle/>
          <a:p>
            <a:pPr marL="0" indent="-284400">
              <a:spcBef>
                <a:spcPts val="0"/>
              </a:spcBef>
              <a:buClrTx/>
              <a:buSzPct val="100000"/>
              <a:buFont typeface="Arial" panose="020B0604020202020204" pitchFamily="34" charset="0"/>
              <a:buChar char="•"/>
            </a:pPr>
            <a:r>
              <a:rPr lang="tr-TR" sz="1600" b="1" dirty="0" smtClean="0">
                <a:solidFill>
                  <a:srgbClr val="277DA9"/>
                </a:solidFill>
                <a:cs typeface="Consolas" panose="020B0609020204030204" pitchFamily="49" charset="0"/>
              </a:rPr>
              <a:t>Listeden Eleman Silme</a:t>
            </a:r>
          </a:p>
          <a:p>
            <a:pPr marL="0" lvl="1" indent="-284400">
              <a:spcBef>
                <a:spcPts val="0"/>
              </a:spcBef>
              <a:buClr>
                <a:srgbClr val="277DA9"/>
              </a:buClr>
              <a:buSzPct val="100000"/>
              <a:buFont typeface="+mj-lt"/>
              <a:buAutoNum type="arabicPeriod"/>
            </a:pPr>
            <a:endParaRPr lang="tr-TR" sz="1400" dirty="0" smtClean="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en-US" sz="1300" dirty="0" smtClean="0">
                <a:solidFill>
                  <a:srgbClr val="277DA9"/>
                </a:solidFill>
                <a:latin typeface="Consolas" panose="020B0609020204030204" pitchFamily="49" charset="0"/>
                <a:cs typeface="Consolas" panose="020B0609020204030204" pitchFamily="49" charset="0"/>
              </a:rPr>
              <a:t>public </a:t>
            </a:r>
            <a:r>
              <a:rPr lang="en-US" sz="1300" dirty="0">
                <a:solidFill>
                  <a:srgbClr val="277DA9"/>
                </a:solidFill>
                <a:latin typeface="Consolas" panose="020B0609020204030204" pitchFamily="49" charset="0"/>
                <a:cs typeface="Consolas" panose="020B0609020204030204" pitchFamily="49" charset="0"/>
              </a:rPr>
              <a:t>void </a:t>
            </a:r>
            <a:r>
              <a:rPr lang="tr-TR" sz="1300" dirty="0" err="1" smtClean="0">
                <a:latin typeface="Consolas" panose="020B0609020204030204" pitchFamily="49" charset="0"/>
                <a:cs typeface="Consolas" panose="020B0609020204030204" pitchFamily="49" charset="0"/>
              </a:rPr>
              <a:t>ListedenSil</a:t>
            </a:r>
            <a:r>
              <a:rPr lang="en-US" sz="1300" dirty="0" smtClean="0">
                <a:latin typeface="Consolas" panose="020B0609020204030204" pitchFamily="49" charset="0"/>
                <a:cs typeface="Consolas" panose="020B0609020204030204" pitchFamily="49" charset="0"/>
              </a:rPr>
              <a:t>()</a:t>
            </a:r>
            <a:endParaRPr lang="en-US" sz="13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en-US" sz="1300" dirty="0" smtClean="0">
                <a:latin typeface="Consolas" panose="020B0609020204030204" pitchFamily="49" charset="0"/>
                <a:cs typeface="Consolas" panose="020B0609020204030204" pitchFamily="49" charset="0"/>
              </a:rPr>
              <a:t>{</a:t>
            </a:r>
            <a:endParaRPr lang="tr-TR" sz="1300" dirty="0" smtClean="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a:latin typeface="Consolas" panose="020B0609020204030204" pitchFamily="49" charset="0"/>
                <a:cs typeface="Consolas" panose="020B0609020204030204" pitchFamily="49" charset="0"/>
              </a:rPr>
              <a:t>   </a:t>
            </a:r>
            <a:r>
              <a:rPr lang="tr-TR" sz="1300" dirty="0" err="1">
                <a:solidFill>
                  <a:srgbClr val="277DA9"/>
                </a:solidFill>
                <a:latin typeface="Consolas" panose="020B0609020204030204" pitchFamily="49" charset="0"/>
                <a:cs typeface="Consolas" panose="020B0609020204030204" pitchFamily="49" charset="0"/>
              </a:rPr>
              <a:t>while</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aktif.sonraki</a:t>
            </a:r>
            <a:r>
              <a:rPr lang="tr-TR" sz="1300" dirty="0">
                <a:latin typeface="Consolas" panose="020B0609020204030204" pitchFamily="49" charset="0"/>
                <a:cs typeface="Consolas" panose="020B0609020204030204" pitchFamily="49" charset="0"/>
              </a:rPr>
              <a:t> != </a:t>
            </a:r>
            <a:r>
              <a:rPr lang="tr-TR" sz="1300" dirty="0" err="1" smtClean="0">
                <a:latin typeface="Consolas" panose="020B0609020204030204" pitchFamily="49" charset="0"/>
                <a:cs typeface="Consolas" panose="020B0609020204030204" pitchFamily="49" charset="0"/>
              </a:rPr>
              <a:t>LinkedList.tailNode</a:t>
            </a:r>
            <a:r>
              <a:rPr lang="tr-TR" sz="1300" dirty="0">
                <a:latin typeface="Consolas" panose="020B0609020204030204" pitchFamily="49" charset="0"/>
                <a:cs typeface="Consolas" panose="020B0609020204030204" pitchFamily="49" charset="0"/>
              </a:rPr>
              <a:t>) &amp;&amp; (</a:t>
            </a:r>
            <a:r>
              <a:rPr lang="tr-TR" sz="1300" dirty="0" err="1">
                <a:latin typeface="Consolas" panose="020B0609020204030204" pitchFamily="49" charset="0"/>
                <a:cs typeface="Consolas" panose="020B0609020204030204" pitchFamily="49" charset="0"/>
              </a:rPr>
              <a:t>aktif.sonraki</a:t>
            </a:r>
            <a:r>
              <a:rPr lang="tr-TR" sz="1300" dirty="0">
                <a:latin typeface="Consolas" panose="020B0609020204030204" pitchFamily="49" charset="0"/>
                <a:cs typeface="Consolas" panose="020B0609020204030204" pitchFamily="49" charset="0"/>
              </a:rPr>
              <a:t> != </a:t>
            </a:r>
            <a:r>
              <a:rPr lang="tr-TR" sz="1300" dirty="0" err="1">
                <a:latin typeface="Consolas" panose="020B0609020204030204" pitchFamily="49" charset="0"/>
                <a:cs typeface="Consolas" panose="020B0609020204030204" pitchFamily="49" charset="0"/>
              </a:rPr>
              <a:t>silinecekNode</a:t>
            </a:r>
            <a:r>
              <a:rPr lang="tr-TR" sz="1300" dirty="0">
                <a:latin typeface="Consolas" panose="020B0609020204030204" pitchFamily="49" charset="0"/>
                <a:cs typeface="Consolas" panose="020B0609020204030204" pitchFamily="49" charset="0"/>
              </a:rPr>
              <a:t>))</a:t>
            </a: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endParaRPr lang="tr-TR" sz="13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aktif </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aktif.sonraki</a:t>
            </a:r>
            <a:r>
              <a:rPr lang="tr-TR" sz="1300" dirty="0">
                <a:latin typeface="Consolas" panose="020B0609020204030204" pitchFamily="49" charset="0"/>
                <a:cs typeface="Consolas" panose="020B0609020204030204" pitchFamily="49" charset="0"/>
              </a:rPr>
              <a:t>;</a:t>
            </a: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endParaRPr lang="tr-TR" sz="1300" dirty="0">
              <a:latin typeface="Consolas" panose="020B0609020204030204" pitchFamily="49" charset="0"/>
              <a:cs typeface="Consolas" panose="020B0609020204030204" pitchFamily="49" charset="0"/>
            </a:endParaRPr>
          </a:p>
          <a:p>
            <a:pPr marL="0" lvl="1" indent="-284400">
              <a:spcBef>
                <a:spcPts val="0"/>
              </a:spcBef>
              <a:buClr>
                <a:srgbClr val="277DA9"/>
              </a:buClr>
              <a:buSzPct val="100000"/>
              <a:buFont typeface="+mj-lt"/>
              <a:buAutoNum type="arabicPeriod"/>
            </a:pPr>
            <a:r>
              <a:rPr lang="tr-TR" sz="1300" dirty="0" smtClean="0">
                <a:latin typeface="Consolas" panose="020B0609020204030204" pitchFamily="49" charset="0"/>
                <a:cs typeface="Consolas" panose="020B0609020204030204" pitchFamily="49" charset="0"/>
              </a:rPr>
              <a:t>   </a:t>
            </a:r>
            <a:r>
              <a:rPr lang="tr-TR" sz="1300" dirty="0" err="1" smtClean="0">
                <a:latin typeface="Consolas" panose="020B0609020204030204" pitchFamily="49" charset="0"/>
                <a:cs typeface="Consolas" panose="020B0609020204030204" pitchFamily="49" charset="0"/>
              </a:rPr>
              <a:t>aktif.sonraki</a:t>
            </a:r>
            <a:r>
              <a:rPr lang="tr-TR" sz="1300" dirty="0" smtClean="0">
                <a:latin typeface="Consolas" panose="020B0609020204030204" pitchFamily="49" charset="0"/>
                <a:cs typeface="Consolas" panose="020B0609020204030204" pitchFamily="49" charset="0"/>
              </a:rPr>
              <a:t> </a:t>
            </a:r>
            <a:r>
              <a:rPr lang="tr-TR" sz="1300" dirty="0">
                <a:latin typeface="Consolas" panose="020B0609020204030204" pitchFamily="49" charset="0"/>
                <a:cs typeface="Consolas" panose="020B0609020204030204" pitchFamily="49" charset="0"/>
              </a:rPr>
              <a:t>= </a:t>
            </a:r>
            <a:r>
              <a:rPr lang="tr-TR" sz="1300" dirty="0" err="1">
                <a:latin typeface="Consolas" panose="020B0609020204030204" pitchFamily="49" charset="0"/>
                <a:cs typeface="Consolas" panose="020B0609020204030204" pitchFamily="49" charset="0"/>
              </a:rPr>
              <a:t>aktif.sonraki.sonraki</a:t>
            </a:r>
            <a:r>
              <a:rPr lang="tr-TR" sz="1300" dirty="0" smtClean="0">
                <a:latin typeface="Consolas" panose="020B0609020204030204" pitchFamily="49" charset="0"/>
                <a:cs typeface="Consolas" panose="020B0609020204030204" pitchFamily="49" charset="0"/>
              </a:rPr>
              <a:t>;</a:t>
            </a:r>
          </a:p>
          <a:p>
            <a:pPr marL="0" lvl="1" indent="-284400">
              <a:spcBef>
                <a:spcPts val="0"/>
              </a:spcBef>
              <a:buClr>
                <a:srgbClr val="277DA9"/>
              </a:buClr>
              <a:buSzPct val="100000"/>
              <a:buFont typeface="+mj-lt"/>
              <a:buAutoNum type="arabicPeriod"/>
            </a:pPr>
            <a:r>
              <a:rPr lang="en-US" sz="1300" dirty="0" smtClean="0">
                <a:latin typeface="Consolas" panose="020B0609020204030204" pitchFamily="49" charset="0"/>
                <a:cs typeface="Consolas" panose="020B0609020204030204" pitchFamily="49" charset="0"/>
              </a:rPr>
              <a:t>}</a:t>
            </a:r>
            <a:endParaRPr lang="tr-TR" sz="1300" dirty="0">
              <a:latin typeface="Consolas" panose="020B0609020204030204" pitchFamily="49" charset="0"/>
              <a:cs typeface="Consolas" panose="020B0609020204030204" pitchFamily="49" charset="0"/>
            </a:endParaRPr>
          </a:p>
        </p:txBody>
      </p:sp>
      <p:grpSp>
        <p:nvGrpSpPr>
          <p:cNvPr id="13" name="Group 12"/>
          <p:cNvGrpSpPr/>
          <p:nvPr/>
        </p:nvGrpSpPr>
        <p:grpSpPr>
          <a:xfrm>
            <a:off x="4751412" y="1513321"/>
            <a:ext cx="6299931" cy="860146"/>
            <a:chOff x="6061416" y="820862"/>
            <a:chExt cx="6299931" cy="860146"/>
          </a:xfrm>
        </p:grpSpPr>
        <p:grpSp>
          <p:nvGrpSpPr>
            <p:cNvPr id="10" name="Group 9"/>
            <p:cNvGrpSpPr/>
            <p:nvPr/>
          </p:nvGrpSpPr>
          <p:grpSpPr>
            <a:xfrm>
              <a:off x="7780929" y="844935"/>
              <a:ext cx="1697842" cy="830997"/>
              <a:chOff x="7780929" y="844935"/>
              <a:chExt cx="1697842" cy="830997"/>
            </a:xfrm>
          </p:grpSpPr>
          <p:sp>
            <p:nvSpPr>
              <p:cNvPr id="49" name="Rounded Rectangle 48"/>
              <p:cNvSpPr/>
              <p:nvPr/>
            </p:nvSpPr>
            <p:spPr>
              <a:xfrm>
                <a:off x="7780929" y="1174981"/>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0" name="Straight Connector 49"/>
              <p:cNvCxnSpPr/>
              <p:nvPr/>
            </p:nvCxnSpPr>
            <p:spPr>
              <a:xfrm>
                <a:off x="8655376" y="1183859"/>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8801857" y="1423555"/>
                <a:ext cx="676914" cy="1"/>
              </a:xfrm>
              <a:prstGeom prst="straightConnector1">
                <a:avLst/>
              </a:prstGeom>
              <a:ln w="381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8594343" y="844935"/>
                <a:ext cx="20973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grpSp>
        <p:grpSp>
          <p:nvGrpSpPr>
            <p:cNvPr id="11" name="Group 10"/>
            <p:cNvGrpSpPr/>
            <p:nvPr/>
          </p:nvGrpSpPr>
          <p:grpSpPr>
            <a:xfrm>
              <a:off x="9478771" y="836977"/>
              <a:ext cx="1109708" cy="835152"/>
              <a:chOff x="9478771" y="836977"/>
              <a:chExt cx="1109708" cy="835152"/>
            </a:xfrm>
          </p:grpSpPr>
          <p:sp>
            <p:nvSpPr>
              <p:cNvPr id="63" name="Rounded Rectangle 62"/>
              <p:cNvSpPr/>
              <p:nvPr/>
            </p:nvSpPr>
            <p:spPr>
              <a:xfrm>
                <a:off x="9478771" y="1174980"/>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4" name="Straight Connector 63"/>
              <p:cNvCxnSpPr/>
              <p:nvPr/>
            </p:nvCxnSpPr>
            <p:spPr>
              <a:xfrm>
                <a:off x="10367292" y="1185866"/>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0319755" y="836977"/>
                <a:ext cx="24338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grpSp>
        <p:grpSp>
          <p:nvGrpSpPr>
            <p:cNvPr id="9" name="Group 8"/>
            <p:cNvGrpSpPr/>
            <p:nvPr/>
          </p:nvGrpSpPr>
          <p:grpSpPr>
            <a:xfrm>
              <a:off x="6061416" y="820862"/>
              <a:ext cx="1697842" cy="830997"/>
              <a:chOff x="6061416" y="820862"/>
              <a:chExt cx="1697842" cy="830997"/>
            </a:xfrm>
          </p:grpSpPr>
          <p:sp>
            <p:nvSpPr>
              <p:cNvPr id="20" name="Rounded Rectangle 19"/>
              <p:cNvSpPr/>
              <p:nvPr/>
            </p:nvSpPr>
            <p:spPr>
              <a:xfrm>
                <a:off x="6061416" y="1150908"/>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1" name="Straight Arrow Connector 20"/>
              <p:cNvCxnSpPr/>
              <p:nvPr/>
            </p:nvCxnSpPr>
            <p:spPr>
              <a:xfrm flipV="1">
                <a:off x="7082344" y="1399482"/>
                <a:ext cx="676914" cy="1"/>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74830" y="820862"/>
                <a:ext cx="209736" cy="830997"/>
              </a:xfrm>
              <a:prstGeom prst="rect">
                <a:avLst/>
              </a:prstGeom>
              <a:noFill/>
            </p:spPr>
            <p:txBody>
              <a:bodyPr wrap="square" rtlCol="0">
                <a:spAutoFit/>
              </a:bodyPr>
              <a:lstStyle/>
              <a:p>
                <a:r>
                  <a:rPr lang="tr-TR" sz="4800" b="1" dirty="0" smtClean="0">
                    <a:solidFill>
                      <a:schemeClr val="accent1">
                        <a:lumMod val="50000"/>
                      </a:schemeClr>
                    </a:solidFill>
                  </a:rPr>
                  <a:t>.</a:t>
                </a:r>
                <a:endParaRPr lang="tr-TR" sz="4800" b="1" dirty="0">
                  <a:solidFill>
                    <a:schemeClr val="accent1">
                      <a:lumMod val="50000"/>
                    </a:schemeClr>
                  </a:solidFill>
                </a:endParaRPr>
              </a:p>
            </p:txBody>
          </p:sp>
          <p:cxnSp>
            <p:nvCxnSpPr>
              <p:cNvPr id="23" name="Straight Connector 22"/>
              <p:cNvCxnSpPr/>
              <p:nvPr/>
            </p:nvCxnSpPr>
            <p:spPr>
              <a:xfrm>
                <a:off x="6942712" y="1162301"/>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0525105" y="1182687"/>
              <a:ext cx="1836242" cy="498321"/>
              <a:chOff x="10525105" y="1182687"/>
              <a:chExt cx="1836242" cy="498321"/>
            </a:xfrm>
          </p:grpSpPr>
          <p:sp>
            <p:nvSpPr>
              <p:cNvPr id="26" name="Rounded Rectangle 25"/>
              <p:cNvSpPr/>
              <p:nvPr/>
            </p:nvSpPr>
            <p:spPr>
              <a:xfrm>
                <a:off x="11251639" y="1183859"/>
                <a:ext cx="1109708"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7" name="Straight Arrow Connector 26"/>
              <p:cNvCxnSpPr/>
              <p:nvPr/>
            </p:nvCxnSpPr>
            <p:spPr>
              <a:xfrm>
                <a:off x="10525105" y="1404863"/>
                <a:ext cx="726534" cy="9815"/>
              </a:xfrm>
              <a:prstGeom prst="straightConnector1">
                <a:avLst/>
              </a:prstGeom>
              <a:ln w="381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108429" y="1182687"/>
                <a:ext cx="4442" cy="468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sp>
        <p:nvSpPr>
          <p:cNvPr id="36" name="TextBox 35"/>
          <p:cNvSpPr txBox="1"/>
          <p:nvPr/>
        </p:nvSpPr>
        <p:spPr>
          <a:xfrm>
            <a:off x="9976095" y="1971742"/>
            <a:ext cx="878531" cy="307777"/>
          </a:xfrm>
          <a:prstGeom prst="rect">
            <a:avLst/>
          </a:prstGeom>
          <a:noFill/>
        </p:spPr>
        <p:txBody>
          <a:bodyPr wrap="square" rtlCol="0">
            <a:spAutoFit/>
          </a:bodyPr>
          <a:lstStyle/>
          <a:p>
            <a:r>
              <a:rPr lang="tr-TR" sz="1400" dirty="0" smtClean="0"/>
              <a:t>Mehmet</a:t>
            </a:r>
            <a:endParaRPr lang="tr-TR" sz="1400" dirty="0"/>
          </a:p>
        </p:txBody>
      </p:sp>
      <p:sp>
        <p:nvSpPr>
          <p:cNvPr id="42" name="TextBox 41"/>
          <p:cNvSpPr txBox="1"/>
          <p:nvPr/>
        </p:nvSpPr>
        <p:spPr>
          <a:xfrm>
            <a:off x="4934188" y="1925847"/>
            <a:ext cx="572611" cy="307777"/>
          </a:xfrm>
          <a:prstGeom prst="rect">
            <a:avLst/>
          </a:prstGeom>
          <a:noFill/>
        </p:spPr>
        <p:txBody>
          <a:bodyPr wrap="square" rtlCol="0">
            <a:spAutoFit/>
          </a:bodyPr>
          <a:lstStyle/>
          <a:p>
            <a:r>
              <a:rPr lang="tr-TR" sz="1400" dirty="0" smtClean="0"/>
              <a:t>Ayşe</a:t>
            </a:r>
            <a:endParaRPr lang="tr-TR" sz="1400" dirty="0"/>
          </a:p>
        </p:txBody>
      </p:sp>
      <p:sp>
        <p:nvSpPr>
          <p:cNvPr id="43" name="TextBox 42"/>
          <p:cNvSpPr txBox="1"/>
          <p:nvPr/>
        </p:nvSpPr>
        <p:spPr>
          <a:xfrm>
            <a:off x="6617623" y="1952892"/>
            <a:ext cx="670272" cy="307777"/>
          </a:xfrm>
          <a:prstGeom prst="rect">
            <a:avLst/>
          </a:prstGeom>
          <a:noFill/>
        </p:spPr>
        <p:txBody>
          <a:bodyPr wrap="square" rtlCol="0">
            <a:spAutoFit/>
          </a:bodyPr>
          <a:lstStyle/>
          <a:p>
            <a:r>
              <a:rPr lang="tr-TR" sz="1400" dirty="0" smtClean="0"/>
              <a:t>Sinan</a:t>
            </a:r>
            <a:endParaRPr lang="tr-TR" sz="1400" dirty="0"/>
          </a:p>
        </p:txBody>
      </p:sp>
      <p:sp>
        <p:nvSpPr>
          <p:cNvPr id="44" name="TextBox 43"/>
          <p:cNvSpPr txBox="1"/>
          <p:nvPr/>
        </p:nvSpPr>
        <p:spPr>
          <a:xfrm>
            <a:off x="8404024" y="1933491"/>
            <a:ext cx="572611" cy="307777"/>
          </a:xfrm>
          <a:prstGeom prst="rect">
            <a:avLst/>
          </a:prstGeom>
          <a:noFill/>
        </p:spPr>
        <p:txBody>
          <a:bodyPr wrap="square" rtlCol="0">
            <a:spAutoFit/>
          </a:bodyPr>
          <a:lstStyle/>
          <a:p>
            <a:r>
              <a:rPr lang="tr-TR" sz="1400" dirty="0" smtClean="0"/>
              <a:t>Pınar</a:t>
            </a:r>
            <a:endParaRPr lang="tr-TR" sz="1400" dirty="0"/>
          </a:p>
        </p:txBody>
      </p:sp>
      <p:cxnSp>
        <p:nvCxnSpPr>
          <p:cNvPr id="33" name="Straight Arrow Connector 32"/>
          <p:cNvCxnSpPr/>
          <p:nvPr/>
        </p:nvCxnSpPr>
        <p:spPr>
          <a:xfrm rot="5400000">
            <a:off x="10361498" y="1508842"/>
            <a:ext cx="388387" cy="280660"/>
          </a:xfrm>
          <a:prstGeom prst="curvedConnector3">
            <a:avLst>
              <a:gd name="adj1" fmla="val 50000"/>
            </a:avLst>
          </a:prstGeom>
          <a:ln w="381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487753" y="1105351"/>
            <a:ext cx="547280" cy="307777"/>
          </a:xfrm>
          <a:prstGeom prst="rect">
            <a:avLst/>
          </a:prstGeom>
          <a:noFill/>
        </p:spPr>
        <p:txBody>
          <a:bodyPr wrap="square" rtlCol="0">
            <a:spAutoFit/>
          </a:bodyPr>
          <a:lstStyle/>
          <a:p>
            <a:r>
              <a:rPr lang="tr-TR" sz="1400" dirty="0" err="1" smtClean="0">
                <a:solidFill>
                  <a:srgbClr val="C00000"/>
                </a:solidFill>
              </a:rPr>
              <a:t>tail</a:t>
            </a:r>
            <a:endParaRPr lang="tr-TR" sz="1400" dirty="0">
              <a:solidFill>
                <a:srgbClr val="C00000"/>
              </a:solidFill>
            </a:endParaRPr>
          </a:p>
        </p:txBody>
      </p:sp>
      <p:cxnSp>
        <p:nvCxnSpPr>
          <p:cNvPr id="38" name="Straight Arrow Connector 37"/>
          <p:cNvCxnSpPr/>
          <p:nvPr/>
        </p:nvCxnSpPr>
        <p:spPr>
          <a:xfrm rot="16200000" flipH="1">
            <a:off x="6724576" y="1428912"/>
            <a:ext cx="404874" cy="288946"/>
          </a:xfrm>
          <a:prstGeom prst="curvedConnector3">
            <a:avLst>
              <a:gd name="adj1" fmla="val 50000"/>
            </a:avLst>
          </a:prstGeom>
          <a:ln w="381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105253" y="1036191"/>
            <a:ext cx="1354573" cy="307777"/>
          </a:xfrm>
          <a:prstGeom prst="rect">
            <a:avLst/>
          </a:prstGeom>
          <a:noFill/>
        </p:spPr>
        <p:txBody>
          <a:bodyPr wrap="square" rtlCol="0">
            <a:spAutoFit/>
          </a:bodyPr>
          <a:lstStyle/>
          <a:p>
            <a:r>
              <a:rPr lang="tr-TR" sz="1400" dirty="0">
                <a:solidFill>
                  <a:srgbClr val="C00000"/>
                </a:solidFill>
              </a:rPr>
              <a:t>a</a:t>
            </a:r>
            <a:r>
              <a:rPr lang="tr-TR" sz="1400" dirty="0" smtClean="0">
                <a:solidFill>
                  <a:srgbClr val="C00000"/>
                </a:solidFill>
              </a:rPr>
              <a:t>ktif (</a:t>
            </a:r>
            <a:r>
              <a:rPr lang="tr-TR" sz="1400" dirty="0" err="1" smtClean="0">
                <a:solidFill>
                  <a:srgbClr val="C00000"/>
                </a:solidFill>
              </a:rPr>
              <a:t>current</a:t>
            </a:r>
            <a:r>
              <a:rPr lang="tr-TR" sz="1400" dirty="0" smtClean="0">
                <a:solidFill>
                  <a:srgbClr val="C00000"/>
                </a:solidFill>
              </a:rPr>
              <a:t>)</a:t>
            </a:r>
            <a:endParaRPr lang="tr-TR" sz="1400" dirty="0">
              <a:solidFill>
                <a:srgbClr val="C00000"/>
              </a:solidFill>
            </a:endParaRPr>
          </a:p>
        </p:txBody>
      </p:sp>
      <p:grpSp>
        <p:nvGrpSpPr>
          <p:cNvPr id="59" name="Group 58"/>
          <p:cNvGrpSpPr/>
          <p:nvPr/>
        </p:nvGrpSpPr>
        <p:grpSpPr>
          <a:xfrm>
            <a:off x="7465867" y="2156789"/>
            <a:ext cx="2862776" cy="572999"/>
            <a:chOff x="7465867" y="1464330"/>
            <a:chExt cx="2862776" cy="572999"/>
          </a:xfrm>
        </p:grpSpPr>
        <p:cxnSp>
          <p:nvCxnSpPr>
            <p:cNvPr id="54" name="Straight Arrow Connector 53"/>
            <p:cNvCxnSpPr/>
            <p:nvPr/>
          </p:nvCxnSpPr>
          <p:spPr>
            <a:xfrm>
              <a:off x="7465867" y="1464330"/>
              <a:ext cx="0" cy="564121"/>
            </a:xfrm>
            <a:prstGeom prst="straightConnector1">
              <a:avLst/>
            </a:prstGeom>
            <a:ln w="38100">
              <a:solidFill>
                <a:schemeClr val="accent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7483625" y="2027573"/>
              <a:ext cx="2842776" cy="9756"/>
            </a:xfrm>
            <a:prstGeom prst="straightConnector1">
              <a:avLst/>
            </a:prstGeom>
            <a:ln w="38100">
              <a:solidFill>
                <a:schemeClr val="accent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10324158" y="1597107"/>
              <a:ext cx="4485" cy="429501"/>
            </a:xfrm>
            <a:prstGeom prst="straightConnector1">
              <a:avLst/>
            </a:prstGeom>
            <a:ln w="38100">
              <a:solidFill>
                <a:schemeClr val="accent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66" name="Oval 65"/>
          <p:cNvSpPr/>
          <p:nvPr/>
        </p:nvSpPr>
        <p:spPr>
          <a:xfrm>
            <a:off x="3525913" y="4971495"/>
            <a:ext cx="1339049" cy="583317"/>
          </a:xfrm>
          <a:prstGeom prst="ellipse">
            <a:avLst/>
          </a:prstGeom>
          <a:noFill/>
          <a:ln w="190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cxnSp>
        <p:nvCxnSpPr>
          <p:cNvPr id="67" name="Curved Connector 66"/>
          <p:cNvCxnSpPr/>
          <p:nvPr/>
        </p:nvCxnSpPr>
        <p:spPr>
          <a:xfrm flipV="1">
            <a:off x="4358381" y="2358636"/>
            <a:ext cx="4447479" cy="2612859"/>
          </a:xfrm>
          <a:prstGeom prst="curvedConnector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2040521" y="4900471"/>
            <a:ext cx="3820599" cy="790113"/>
          </a:xfrm>
          <a:prstGeom prst="ellipse">
            <a:avLst/>
          </a:prstGeom>
          <a:noFill/>
          <a:ln w="19050">
            <a:solidFill>
              <a:schemeClr val="accent2">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cxnSp>
        <p:nvCxnSpPr>
          <p:cNvPr id="85" name="Curved Connector 84"/>
          <p:cNvCxnSpPr>
            <a:endCxn id="26" idx="2"/>
          </p:cNvCxnSpPr>
          <p:nvPr/>
        </p:nvCxnSpPr>
        <p:spPr>
          <a:xfrm flipV="1">
            <a:off x="5876679" y="2373467"/>
            <a:ext cx="4619810" cy="2900538"/>
          </a:xfrm>
          <a:prstGeom prst="curvedConnector2">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10805021" y="1864408"/>
            <a:ext cx="237092"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192448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2384</TotalTime>
  <Words>976</Words>
  <Application>Microsoft Office PowerPoint</Application>
  <PresentationFormat>Özel</PresentationFormat>
  <Paragraphs>275</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Parallax</vt:lpstr>
      <vt:lpstr>Bağlı Liste</vt:lpstr>
      <vt:lpstr>Bağlı Liste</vt:lpstr>
      <vt:lpstr>Tek Yönlü Bağlı Liste</vt:lpstr>
      <vt:lpstr>Tek Yönlü Bağlı Liste</vt:lpstr>
      <vt:lpstr>Tek Yönlü Bağlı Liste</vt:lpstr>
      <vt:lpstr>Tek Yönlü Bağlı Liste</vt:lpstr>
      <vt:lpstr>Tek Yönlü Bağlı Liste</vt:lpstr>
      <vt:lpstr>Tek Yönlü Bağlı Liste</vt:lpstr>
      <vt:lpstr>Tek Yönlü Bağlı Liste</vt:lpstr>
      <vt:lpstr>Tek Yönlü Bağlı Liste</vt:lpstr>
      <vt:lpstr>Tek Yönlü Bağlı Liste</vt:lpstr>
      <vt:lpstr>Tek Yönlü Bağlı Liste</vt:lpstr>
      <vt:lpstr>Çift Yönlü Bağlı Liste</vt:lpstr>
      <vt:lpstr>Çift Yönlü Bağlı Liste</vt:lpstr>
      <vt:lpstr>Çift Yönlü Bağlı Liste</vt:lpstr>
      <vt:lpstr>Çift Yönlü Bağlı Liste</vt:lpstr>
      <vt:lpstr>Dairesel Bağlı Liste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YAPILARI</dc:title>
  <dc:creator>Hacer</dc:creator>
  <cp:lastModifiedBy>Windows Kullanıcısı</cp:lastModifiedBy>
  <cp:revision>326</cp:revision>
  <dcterms:created xsi:type="dcterms:W3CDTF">2013-12-23T10:26:31Z</dcterms:created>
  <dcterms:modified xsi:type="dcterms:W3CDTF">2017-03-21T08:53:21Z</dcterms:modified>
</cp:coreProperties>
</file>