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75" r:id="rId13"/>
    <p:sldId id="276" r:id="rId14"/>
    <p:sldId id="27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A9"/>
    <a:srgbClr val="0C5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17.3.2014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err="1" smtClean="0"/>
              <a:t>Stack</a:t>
            </a:r>
            <a:r>
              <a:rPr lang="tr-TR" dirty="0" smtClean="0"/>
              <a:t>-Yığın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3" y="2684950"/>
            <a:ext cx="10018713" cy="4274679"/>
          </a:xfrm>
        </p:spPr>
        <p:txBody>
          <a:bodyPr anchor="t"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Yığın (</a:t>
            </a:r>
            <a:r>
              <a:rPr lang="tr-TR" sz="1600" dirty="0" err="1"/>
              <a:t>stack</a:t>
            </a:r>
            <a:r>
              <a:rPr lang="tr-TR" sz="1600" dirty="0" smtClean="0"/>
              <a:t>) için iki temel işlem vardır. Ekleme ve Silme.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E</a:t>
            </a:r>
            <a:r>
              <a:rPr lang="tr-TR" sz="1600" dirty="0" smtClean="0"/>
              <a:t>leman ekleme (</a:t>
            </a:r>
            <a:r>
              <a:rPr lang="tr-TR" sz="1600" dirty="0" err="1" smtClean="0"/>
              <a:t>push</a:t>
            </a:r>
            <a:r>
              <a:rPr lang="tr-TR" sz="1600" dirty="0" smtClean="0"/>
              <a:t>) </a:t>
            </a:r>
            <a:r>
              <a:rPr lang="tr-TR" sz="1600" dirty="0"/>
              <a:t>ve </a:t>
            </a:r>
            <a:r>
              <a:rPr lang="tr-TR" sz="1600" dirty="0" smtClean="0"/>
              <a:t>çıkarma (pop) işlemleri </a:t>
            </a:r>
            <a:r>
              <a:rPr lang="tr-TR" sz="1600" dirty="0"/>
              <a:t>dizinin en son </a:t>
            </a:r>
            <a:r>
              <a:rPr lang="tr-TR" sz="1600" dirty="0" smtClean="0"/>
              <a:t>konumuna yani en üste göre yapılır.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Yığın</a:t>
            </a:r>
            <a:r>
              <a:rPr lang="tr-TR" sz="1600" dirty="0"/>
              <a:t>, Son giren - İlk çıkar (</a:t>
            </a:r>
            <a:r>
              <a:rPr lang="tr-TR" sz="1600" dirty="0" err="1"/>
              <a:t>Last</a:t>
            </a:r>
            <a:r>
              <a:rPr lang="tr-TR" sz="1600" dirty="0"/>
              <a:t> </a:t>
            </a:r>
            <a:r>
              <a:rPr lang="tr-TR" sz="1600" dirty="0" err="1"/>
              <a:t>In</a:t>
            </a:r>
            <a:r>
              <a:rPr lang="tr-TR" sz="1600" dirty="0"/>
              <a:t> – First </a:t>
            </a:r>
            <a:r>
              <a:rPr lang="tr-TR" sz="1600" dirty="0" err="1"/>
              <a:t>Out</a:t>
            </a:r>
            <a:r>
              <a:rPr lang="tr-TR" sz="1600" dirty="0"/>
              <a:t> (LIFO)) mantığı ile </a:t>
            </a:r>
            <a:r>
              <a:rPr lang="tr-TR" sz="1600" dirty="0" smtClean="0"/>
              <a:t>çalışır </a:t>
            </a:r>
            <a:r>
              <a:rPr lang="tr-TR" sz="1600" dirty="0"/>
              <a:t>ve ara elemanlara erişim doğrudan </a:t>
            </a:r>
            <a:r>
              <a:rPr lang="tr-TR" sz="1600" dirty="0" smtClean="0"/>
              <a:t>yapılamaz.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Yığının içerisinde bir yığın işaretçisi vardır ve bu herhangi bir anda ekleme yapılabilecek boş yığın gözünü gösterir.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Yığına veri koyma işlemi (</a:t>
            </a:r>
            <a:r>
              <a:rPr lang="tr-TR" sz="1600" dirty="0" err="1" smtClean="0"/>
              <a:t>push</a:t>
            </a:r>
            <a:r>
              <a:rPr lang="tr-TR" sz="1600" dirty="0" smtClean="0"/>
              <a:t>) yığın işaretçisinin gösterdiği göze göre yapılırken, yığından veri alma işlemi (pop) bu işaretçinin gösterdiği yerin bir öncesinden yapılır.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Dizilerle veya bağlı listelerle yapılabilir. Genellikle bağlı listelerle yapılırlar.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7878170" y="629921"/>
            <a:ext cx="4116035" cy="2418295"/>
            <a:chOff x="1691378" y="192122"/>
            <a:chExt cx="4116035" cy="2418295"/>
          </a:xfrm>
        </p:grpSpPr>
        <p:sp>
          <p:nvSpPr>
            <p:cNvPr id="4" name="Rounded Rectangle 3"/>
            <p:cNvSpPr/>
            <p:nvPr/>
          </p:nvSpPr>
          <p:spPr>
            <a:xfrm>
              <a:off x="2991779" y="1225116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91779" y="1570080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91779" y="1916859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91779" y="2263638"/>
              <a:ext cx="1109708" cy="330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91779" y="2593930"/>
              <a:ext cx="11097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101487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84951" y="620193"/>
              <a:ext cx="0" cy="1973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23479" y="2302640"/>
              <a:ext cx="846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İlk giren</a:t>
              </a:r>
              <a:endParaRPr lang="tr-TR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07826" y="1208629"/>
              <a:ext cx="986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Son giren</a:t>
              </a:r>
              <a:endParaRPr lang="tr-TR" sz="1400" dirty="0"/>
            </a:p>
          </p:txBody>
        </p:sp>
        <p:cxnSp>
          <p:nvCxnSpPr>
            <p:cNvPr id="29" name="Curved Connector 28"/>
            <p:cNvCxnSpPr/>
            <p:nvPr/>
          </p:nvCxnSpPr>
          <p:spPr>
            <a:xfrm rot="16200000" flipH="1">
              <a:off x="2708295" y="257322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flipV="1">
              <a:off x="3546632" y="432854"/>
              <a:ext cx="752994" cy="520717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91378" y="301557"/>
              <a:ext cx="604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Push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43074" y="240830"/>
              <a:ext cx="604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smtClean="0">
                  <a:solidFill>
                    <a:srgbClr val="C00000"/>
                  </a:solidFill>
                </a:rPr>
                <a:t>Pop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192621" y="1362517"/>
              <a:ext cx="554477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47097" y="1204061"/>
              <a:ext cx="1060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0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21674"/>
            <a:ext cx="4771253" cy="653934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b="1" dirty="0">
                <a:solidFill>
                  <a:srgbClr val="277DA9"/>
                </a:solidFill>
                <a:cs typeface="Consolas" panose="020B0609020204030204" pitchFamily="49" charset="0"/>
              </a:rPr>
              <a:t>INFIX, POSTFIX, PREFIX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2+3*5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işlemini gerçekleştiriniz.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+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önce ise: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(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2+3)*5 = 5*5 = 25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*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önce ise: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+(3*5) = 2+15 =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17      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Infix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gösterim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paranteze ihtiyaç duyar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Prefix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gösterim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+ 2 * 3 5 =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=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+ 2 * 3 5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=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+ 2 15 = 17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*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+ 2 3 5 =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=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* + 2 3 5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=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* 5 5 =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25</a:t>
            </a:r>
          </a:p>
          <a:p>
            <a:pPr lvl="3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Paranteze ihtiyaç yok!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3542" y="3339220"/>
            <a:ext cx="4771253" cy="3185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cs typeface="Consolas" panose="020B0609020204030204" pitchFamily="49" charset="0"/>
              </a:rPr>
              <a:t>Postfix</a:t>
            </a:r>
            <a:r>
              <a:rPr lang="tr-TR" sz="1600" dirty="0">
                <a:cs typeface="Consolas" panose="020B0609020204030204" pitchFamily="49" charset="0"/>
              </a:rPr>
              <a:t> Gösterim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2 </a:t>
            </a:r>
            <a:r>
              <a:rPr lang="tr-TR" sz="1600" dirty="0">
                <a:cs typeface="Consolas" panose="020B0609020204030204" pitchFamily="49" charset="0"/>
              </a:rPr>
              <a:t>3 5 * + =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= </a:t>
            </a:r>
            <a:r>
              <a:rPr lang="tr-TR" sz="1600" dirty="0">
                <a:cs typeface="Consolas" panose="020B0609020204030204" pitchFamily="49" charset="0"/>
              </a:rPr>
              <a:t>2 3 5 * +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= </a:t>
            </a:r>
            <a:r>
              <a:rPr lang="tr-TR" sz="1600" dirty="0">
                <a:cs typeface="Consolas" panose="020B0609020204030204" pitchFamily="49" charset="0"/>
              </a:rPr>
              <a:t>2 15 + = 17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2 </a:t>
            </a:r>
            <a:r>
              <a:rPr lang="tr-TR" sz="1600" dirty="0">
                <a:cs typeface="Consolas" panose="020B0609020204030204" pitchFamily="49" charset="0"/>
              </a:rPr>
              <a:t>3 + 5 * =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= </a:t>
            </a:r>
            <a:r>
              <a:rPr lang="tr-TR" sz="1600" dirty="0">
                <a:cs typeface="Consolas" panose="020B0609020204030204" pitchFamily="49" charset="0"/>
              </a:rPr>
              <a:t>2 3 + 5 *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= </a:t>
            </a:r>
            <a:r>
              <a:rPr lang="tr-TR" sz="1600" dirty="0">
                <a:cs typeface="Consolas" panose="020B0609020204030204" pitchFamily="49" charset="0"/>
              </a:rPr>
              <a:t>5 5 * = 25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cs typeface="Consolas" panose="020B0609020204030204" pitchFamily="49" charset="0"/>
              </a:rPr>
              <a:t>Paranteze </a:t>
            </a:r>
            <a:r>
              <a:rPr lang="tr-TR" sz="1600" dirty="0">
                <a:cs typeface="Consolas" panose="020B0609020204030204" pitchFamily="49" charset="0"/>
              </a:rPr>
              <a:t>ihtiyaç yok!</a:t>
            </a:r>
            <a:endParaRPr lang="tr-TR" sz="16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21674"/>
            <a:ext cx="9289142" cy="6539344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22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Infix’ten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22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Postfix’e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Çevirme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A+B*C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infix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ifadesini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postfix’e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çevirelim.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Bunun için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işlem önceliğine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bakmak gerekir. Çarpmanın toplamaya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önceliği olduğu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için, A+(B*C)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şeklinde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düşünülebilir.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Önce çarpma kısmı </a:t>
            </a: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postfix’e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çevrilecek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sonra da sonucu.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A+(B*C)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         anlaşılırlığı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artırmak için parantez kullandık.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A+(BC*)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         çarpım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çevrildi.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A(BC*)+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         toplam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çevrildi.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ABC*+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            </a:t>
            </a: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form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İşlem önceliği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(büyükten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küçüğe)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- (Negatif sayı)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Üs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alma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Çarpma, Bölme, %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Toplama, Çıkarma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&amp;&amp;, ||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Parantezsiz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ve aynı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önceliğe sahip işlemcilerde işlemler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soldan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sağa doğru yapılır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(üs alma hariç). 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Üs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almada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sağdan sola doğrudur.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A-B+C ‘de öncelik 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A-B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)+C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seklindedir.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A^B^C’de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ise A^(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B^C) şeklindedir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. 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21674"/>
            <a:ext cx="8802253" cy="6539344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22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Infix’ten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Prefix’e</a:t>
            </a:r>
            <a:r>
              <a:rPr lang="tr-TR" sz="22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Çevirme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Her bir operatörü kendi işlenenlerinin soluna taşı ve parantezleri kaldır. 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İşlenenlerin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sırasında bir değişiklik olmadı!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86" y="1551496"/>
            <a:ext cx="2361029" cy="24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21674"/>
            <a:ext cx="8802253" cy="6539344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22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Infix’ten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22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Postfix’e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Çevirme</a:t>
            </a:r>
          </a:p>
          <a:p>
            <a:endParaRPr lang="tr-TR" dirty="0"/>
          </a:p>
          <a:p>
            <a:endParaRPr lang="tr-TR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pPr lvl="1"/>
            <a:r>
              <a:rPr lang="de-DE" sz="1600" dirty="0" smtClean="0"/>
              <a:t>( </a:t>
            </a:r>
            <a:r>
              <a:rPr lang="de-DE" sz="1600" dirty="0"/>
              <a:t>( AB+* C) ‐ ( ( D + E ) / F ) ) </a:t>
            </a:r>
          </a:p>
          <a:p>
            <a:pPr lvl="1"/>
            <a:r>
              <a:rPr lang="tr-TR" sz="1600" dirty="0" smtClean="0"/>
              <a:t>(</a:t>
            </a:r>
            <a:r>
              <a:rPr lang="tr-TR" sz="1600" dirty="0"/>
              <a:t>AB+C* ‐ ( ( D + E ) / F ) ) </a:t>
            </a:r>
          </a:p>
          <a:p>
            <a:pPr lvl="1"/>
            <a:r>
              <a:rPr lang="tr-TR" sz="1600" dirty="0" smtClean="0"/>
              <a:t>AB+C</a:t>
            </a:r>
            <a:r>
              <a:rPr lang="tr-TR" sz="1600" dirty="0"/>
              <a:t>* ( ( D + E ) / F )‐ </a:t>
            </a:r>
          </a:p>
          <a:p>
            <a:pPr lvl="1"/>
            <a:r>
              <a:rPr lang="tr-TR" sz="1600" dirty="0" smtClean="0"/>
              <a:t>AB+C</a:t>
            </a:r>
            <a:r>
              <a:rPr lang="tr-TR" sz="1600" dirty="0"/>
              <a:t>* (DE+ / F )‐ </a:t>
            </a:r>
          </a:p>
          <a:p>
            <a:pPr lvl="1"/>
            <a:r>
              <a:rPr lang="tr-TR" sz="1600" dirty="0" smtClean="0"/>
              <a:t>A </a:t>
            </a:r>
            <a:r>
              <a:rPr lang="tr-TR" sz="1600" dirty="0"/>
              <a:t>B + C * D E + F / ‐ </a:t>
            </a:r>
          </a:p>
          <a:p>
            <a:pPr lvl="1"/>
            <a:r>
              <a:rPr lang="tr-TR" sz="1600" dirty="0" smtClean="0"/>
              <a:t>İşlenenlerin </a:t>
            </a:r>
            <a:r>
              <a:rPr lang="tr-TR" sz="1600" dirty="0"/>
              <a:t>sırası değişmedi! </a:t>
            </a:r>
          </a:p>
          <a:p>
            <a:pPr lvl="1"/>
            <a:r>
              <a:rPr lang="tr-TR" sz="1600" dirty="0" smtClean="0"/>
              <a:t>Operatörler </a:t>
            </a:r>
            <a:r>
              <a:rPr lang="tr-TR" sz="1600" dirty="0"/>
              <a:t>değerlendirme sırasına göre!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97" y="1173363"/>
            <a:ext cx="4499622" cy="13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21674"/>
            <a:ext cx="8802253" cy="6539344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2200" b="1" dirty="0" err="1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Prefix</a:t>
            </a:r>
            <a:r>
              <a:rPr lang="tr-TR" sz="22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tr-TR" sz="2200" b="1" dirty="0" err="1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Infix</a:t>
            </a:r>
            <a:r>
              <a:rPr lang="tr-TR" sz="22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,</a:t>
            </a:r>
            <a:r>
              <a:rPr lang="tr-TR" sz="22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2200" b="1" dirty="0" err="1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Postfix</a:t>
            </a:r>
            <a:endParaRPr lang="tr-TR" dirty="0"/>
          </a:p>
          <a:p>
            <a:endParaRPr lang="tr-TR" dirty="0"/>
          </a:p>
          <a:p>
            <a:endParaRPr lang="tr-TR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22" y="1885272"/>
            <a:ext cx="8415600" cy="29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982" y="76280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2" y="221674"/>
            <a:ext cx="8220362" cy="179185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2200" b="1" dirty="0" err="1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22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İfadenin Değerinin Hesaplanması</a:t>
            </a:r>
            <a:endParaRPr lang="tr-TR" sz="2200" b="1" dirty="0">
              <a:solidFill>
                <a:srgbClr val="277DA9"/>
              </a:solidFill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ab/c-de*+</a:t>
            </a: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ac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*- </a:t>
            </a: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gösteriminin değerinin hesaplanması.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0986"/>
              </p:ext>
            </p:extLst>
          </p:nvPr>
        </p:nvGraphicFramePr>
        <p:xfrm>
          <a:off x="2235200" y="2158921"/>
          <a:ext cx="4590473" cy="218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839"/>
                <a:gridCol w="2929634"/>
              </a:tblGrid>
              <a:tr h="370840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tr-TR" sz="1600" kern="1200" dirty="0" smtClean="0"/>
                        <a:t>T1= a / b                        </a:t>
                      </a:r>
                      <a:endParaRPr lang="tr-TR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T1 c-de*+</a:t>
                      </a:r>
                      <a:r>
                        <a:rPr lang="tr-TR" sz="1600" dirty="0" err="1" smtClean="0"/>
                        <a:t>ac</a:t>
                      </a:r>
                      <a:r>
                        <a:rPr lang="tr-TR" sz="1600" dirty="0" smtClean="0"/>
                        <a:t>*-</a:t>
                      </a:r>
                      <a:endParaRPr lang="tr-T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600" kern="1200" dirty="0" smtClean="0"/>
                        <a:t>T2= T1 –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T2 de*+</a:t>
                      </a:r>
                      <a:r>
                        <a:rPr lang="tr-TR" sz="1600" dirty="0" err="1" smtClean="0"/>
                        <a:t>ac</a:t>
                      </a:r>
                      <a:r>
                        <a:rPr lang="tr-TR" sz="1600" dirty="0" smtClean="0"/>
                        <a:t>*-</a:t>
                      </a:r>
                      <a:endParaRPr lang="tr-T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600" kern="1200" dirty="0" smtClean="0"/>
                        <a:t>T3= d * 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T2 T3 +</a:t>
                      </a:r>
                      <a:r>
                        <a:rPr lang="tr-TR" sz="1600" dirty="0" err="1" smtClean="0"/>
                        <a:t>ac</a:t>
                      </a:r>
                      <a:r>
                        <a:rPr lang="tr-TR" sz="1600" dirty="0" smtClean="0"/>
                        <a:t>*-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600" kern="1200" dirty="0" smtClean="0"/>
                        <a:t>T4=T2 + 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T4 </a:t>
                      </a:r>
                      <a:r>
                        <a:rPr lang="tr-TR" sz="1600" dirty="0" err="1" smtClean="0"/>
                        <a:t>ac</a:t>
                      </a:r>
                      <a:r>
                        <a:rPr lang="tr-TR" sz="1600" dirty="0" smtClean="0"/>
                        <a:t>*-</a:t>
                      </a:r>
                      <a:endParaRPr lang="tr-T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600" kern="1200" dirty="0" smtClean="0"/>
                        <a:t>T5= a *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T4 T5-</a:t>
                      </a:r>
                      <a:endParaRPr lang="tr-T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7DA9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600" kern="1200" dirty="0" smtClean="0"/>
                        <a:t>T6= T4 – T5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tr-TR" sz="1600" dirty="0" smtClean="0"/>
                        <a:t>T6</a:t>
                      </a:r>
                      <a:endParaRPr lang="tr-T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4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411" y="461818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220" y="157017"/>
            <a:ext cx="6567053" cy="6700983"/>
          </a:xfrm>
        </p:spPr>
        <p:txBody>
          <a:bodyPr anchor="t">
            <a:normAutofit lnSpcReduction="10000"/>
          </a:bodyPr>
          <a:lstStyle/>
          <a:p>
            <a:pPr algn="just">
              <a:spcBef>
                <a:spcPts val="0"/>
              </a:spcBef>
              <a:buClr>
                <a:srgbClr val="277DA9"/>
              </a:buClr>
              <a:buSzPct val="100000"/>
            </a:pPr>
            <a:r>
              <a:rPr lang="tr-TR" sz="17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Matematiksel ifadenin elemanlarını içeren yapı</a:t>
            </a:r>
          </a:p>
          <a:p>
            <a:pPr algn="just">
              <a:spcBef>
                <a:spcPts val="0"/>
              </a:spcBef>
              <a:buClr>
                <a:srgbClr val="277DA9"/>
              </a:buClr>
              <a:buSzPct val="100000"/>
            </a:pPr>
            <a:endParaRPr lang="tr-TR" sz="1700" b="1" dirty="0">
              <a:solidFill>
                <a:srgbClr val="277DA9"/>
              </a:solidFill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b="1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tip, islenen,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oncelik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islenen){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.tip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.islenen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=islenen;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.tip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‘(’: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oncelik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‘+’: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‘-’: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oncelik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‘*’: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‘/’: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oncelik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=2;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‘)’: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oncelik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 algn="just">
              <a:spcBef>
                <a:spcPts val="0"/>
              </a:spcBef>
              <a:buClr>
                <a:srgbClr val="277DA9"/>
              </a:buClr>
              <a:buSzPct val="100000"/>
              <a:buNone/>
            </a:pP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411" y="461818"/>
            <a:ext cx="298708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20" y="870608"/>
            <a:ext cx="6567053" cy="5714920"/>
          </a:xfrm>
        </p:spPr>
        <p:txBody>
          <a:bodyPr anchor="t">
            <a:normAutofit/>
          </a:bodyPr>
          <a:lstStyle/>
          <a:p>
            <a:pPr algn="just">
              <a:spcBef>
                <a:spcPts val="0"/>
              </a:spcBef>
              <a:buClr>
                <a:srgbClr val="277DA9"/>
              </a:buClr>
              <a:buSzPct val="100000"/>
            </a:pPr>
            <a:r>
              <a:rPr lang="tr-TR" sz="1700" b="1" dirty="0" err="1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7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 gösterimi verilen bir ifadeyi hesaplayan örnek </a:t>
            </a:r>
            <a:r>
              <a:rPr lang="tr-TR" sz="1700" b="1" dirty="0" smtClean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program</a:t>
            </a:r>
          </a:p>
          <a:p>
            <a:pPr algn="just">
              <a:spcBef>
                <a:spcPts val="0"/>
              </a:spcBef>
              <a:buClr>
                <a:srgbClr val="277DA9"/>
              </a:buClr>
              <a:buSzPct val="100000"/>
            </a:pPr>
            <a:endParaRPr lang="tr-TR" sz="1700" b="1" dirty="0">
              <a:solidFill>
                <a:srgbClr val="277DA9"/>
              </a:solidFill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hesapla 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ifade){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e, e1, e2, s;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Yıgın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c=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Yıgın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(i=0;i&lt;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ifade.lenght;i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e=ifade[i];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e.tip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==0){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c.yıgınEkle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tr-TR" sz="1400" b="1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e2=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c.yıgınSil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e1=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c.yıgınSil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(e.islem,e1.islenen,e2.islenen);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c.yıgınEkle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c.yıgınSil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e.islenen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61397" y="2638160"/>
            <a:ext cx="4212665" cy="421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islem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e1,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e2){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‘+’: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=e1+e2;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‘-’: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=e1-e2;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‘*’: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=e1*e2;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‘/’: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=e1/e2;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b="1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sonuc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1" indent="-342900" algn="just">
              <a:spcBef>
                <a:spcPts val="0"/>
              </a:spcBef>
              <a:buClr>
                <a:srgbClr val="277DA9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12085" y="-90793"/>
            <a:ext cx="5272392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yıgın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dizi[];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ust,N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yıgın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N){</a:t>
            </a:r>
          </a:p>
          <a:p>
            <a:pPr marL="800100" lvl="1" indent="-342900" algn="just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dizi=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ust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=-1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ust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dizi[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ust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dolu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==N-1)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bos(){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==-1)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2" y="94035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570" y="904673"/>
            <a:ext cx="5622587" cy="5883340"/>
          </a:xfrm>
        </p:spPr>
        <p:txBody>
          <a:bodyPr anchor="t"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Dizi ile yığın tasarımı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yığın oluşturmanın en kolay yolu yığını dizi ile tanımlamaktır.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Burada toplam elaman kadar boş bellek alanı ayrılır.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Yığında yapılabilecek her iki işlem (ekleme, çıkarma) için de yalnızca son eleman ile işlem yapılacağı için dizinin son elemanını gösteren bir işaretçiye ihtiyaç vardır (</a:t>
            </a:r>
            <a:r>
              <a:rPr lang="tr-TR" sz="1600" dirty="0" err="1" smtClean="0"/>
              <a:t>Örn</a:t>
            </a:r>
            <a:r>
              <a:rPr lang="tr-TR" sz="1600" dirty="0" smtClean="0"/>
              <a:t>: </a:t>
            </a:r>
            <a:r>
              <a:rPr lang="tr-TR" sz="1600" dirty="0" err="1" smtClean="0"/>
              <a:t>ust</a:t>
            </a:r>
            <a:r>
              <a:rPr lang="tr-TR" sz="1600" dirty="0" smtClean="0"/>
              <a:t>).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icerik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ornek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icerik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.icerik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icerik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2057400" lvl="4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801" y="165057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683" y="165056"/>
            <a:ext cx="5911395" cy="6510951"/>
          </a:xfrm>
        </p:spPr>
        <p:txBody>
          <a:bodyPr anchor="t">
            <a:norm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StackChar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stackArray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top;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stackArray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top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-1;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stackArray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[++top] = j;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pop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stackArray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[top--];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top==-1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2308194"/>
            <a:ext cx="5246256" cy="4247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StackChar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StackChar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= "Merhaba";</a:t>
            </a: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i=0; i&lt;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(); ++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</a:t>
            </a: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y.push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y.isEmpty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y.pop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457200">
              <a:lnSpc>
                <a:spcPct val="170000"/>
              </a:lnSpc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3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31" y="1120097"/>
            <a:ext cx="5911395" cy="555216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ct val="100000"/>
            </a:pPr>
            <a:r>
              <a:rPr lang="tr-TR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Bağlı Liste ile Yığın Oluşturma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sonraki;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.kitapAdi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.headNode.sonraki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kitapYigin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59441" y="2106846"/>
            <a:ext cx="949910" cy="419104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Curved Connector 21"/>
          <p:cNvCxnSpPr>
            <a:endCxn id="13" idx="3"/>
          </p:cNvCxnSpPr>
          <p:nvPr/>
        </p:nvCxnSpPr>
        <p:spPr>
          <a:xfrm>
            <a:off x="4909351" y="2273471"/>
            <a:ext cx="5427844" cy="51806"/>
          </a:xfrm>
          <a:prstGeom prst="curvedConnector5">
            <a:avLst>
              <a:gd name="adj1" fmla="val 39778"/>
              <a:gd name="adj2" fmla="val 1226715"/>
              <a:gd name="adj3" fmla="val 109446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59440" y="4010627"/>
            <a:ext cx="1038687" cy="41910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Curved Connector 30"/>
          <p:cNvCxnSpPr>
            <a:endCxn id="13" idx="1"/>
          </p:cNvCxnSpPr>
          <p:nvPr/>
        </p:nvCxnSpPr>
        <p:spPr>
          <a:xfrm flipV="1">
            <a:off x="4998127" y="2325277"/>
            <a:ext cx="4229360" cy="191056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481665" y="966208"/>
            <a:ext cx="1891042" cy="3430301"/>
            <a:chOff x="8481665" y="966208"/>
            <a:chExt cx="1891042" cy="3430301"/>
          </a:xfrm>
        </p:grpSpPr>
        <p:grpSp>
          <p:nvGrpSpPr>
            <p:cNvPr id="7" name="Group 6"/>
            <p:cNvGrpSpPr/>
            <p:nvPr/>
          </p:nvGrpSpPr>
          <p:grpSpPr>
            <a:xfrm>
              <a:off x="9262999" y="3896178"/>
              <a:ext cx="1109708" cy="500331"/>
              <a:chOff x="8215434" y="868340"/>
              <a:chExt cx="1109708" cy="50033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9052538" y="868340"/>
                <a:ext cx="237092" cy="46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9227487" y="2986440"/>
              <a:ext cx="1109708" cy="497149"/>
              <a:chOff x="8215434" y="871522"/>
              <a:chExt cx="1109708" cy="49714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227487" y="2076702"/>
              <a:ext cx="1109708" cy="497149"/>
              <a:chOff x="8215434" y="871522"/>
              <a:chExt cx="1109708" cy="49714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9262999" y="3994045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80417" y="3067236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27487" y="2131294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cxnSp>
          <p:nvCxnSpPr>
            <p:cNvPr id="19" name="Curved Connector 18"/>
            <p:cNvCxnSpPr/>
            <p:nvPr/>
          </p:nvCxnSpPr>
          <p:spPr>
            <a:xfrm rot="16200000" flipH="1">
              <a:off x="8985407" y="1369646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481665" y="966208"/>
              <a:ext cx="99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9624060" y="3274550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4"/>
            <p:cNvCxnSpPr/>
            <p:nvPr/>
          </p:nvCxnSpPr>
          <p:spPr>
            <a:xfrm rot="5400000">
              <a:off x="9606306" y="2388949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7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502" y="1036562"/>
            <a:ext cx="5911395" cy="555216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ct val="100000"/>
            </a:pP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Yığın İşlemleri –</a:t>
            </a:r>
            <a:r>
              <a:rPr lang="tr-TR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ct val="100000"/>
            </a:pP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stackSize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aktif 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aktif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kitapYigin.headNode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i = 0;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aktif.sonraki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aktif)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aktif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aktif.sonraki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81665" y="966208"/>
            <a:ext cx="1891042" cy="3430301"/>
            <a:chOff x="8481665" y="966208"/>
            <a:chExt cx="1891042" cy="3430301"/>
          </a:xfrm>
        </p:grpSpPr>
        <p:grpSp>
          <p:nvGrpSpPr>
            <p:cNvPr id="7" name="Group 6"/>
            <p:cNvGrpSpPr/>
            <p:nvPr/>
          </p:nvGrpSpPr>
          <p:grpSpPr>
            <a:xfrm>
              <a:off x="9262999" y="3896178"/>
              <a:ext cx="1109708" cy="500331"/>
              <a:chOff x="8215434" y="868340"/>
              <a:chExt cx="1109708" cy="50033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9052538" y="868340"/>
                <a:ext cx="237092" cy="46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9227487" y="2986440"/>
              <a:ext cx="1109708" cy="497149"/>
              <a:chOff x="8215434" y="871522"/>
              <a:chExt cx="1109708" cy="49714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227487" y="2076702"/>
              <a:ext cx="1109708" cy="497149"/>
              <a:chOff x="8215434" y="871522"/>
              <a:chExt cx="1109708" cy="49714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9262999" y="3994045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80417" y="3067236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27487" y="2131294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cxnSp>
          <p:nvCxnSpPr>
            <p:cNvPr id="19" name="Curved Connector 18"/>
            <p:cNvCxnSpPr/>
            <p:nvPr/>
          </p:nvCxnSpPr>
          <p:spPr>
            <a:xfrm rot="16200000" flipH="1">
              <a:off x="8985407" y="1369646"/>
              <a:ext cx="712970" cy="582570"/>
            </a:xfrm>
            <a:prstGeom prst="curvedConnector3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481665" y="966208"/>
              <a:ext cx="99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9624060" y="3274550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4"/>
            <p:cNvCxnSpPr/>
            <p:nvPr/>
          </p:nvCxnSpPr>
          <p:spPr>
            <a:xfrm rot="5400000">
              <a:off x="9606306" y="2388949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9" y="1170633"/>
            <a:ext cx="8132661" cy="555216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ct val="100000"/>
            </a:pP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Yığın İşlemleri –Eleman Ekleme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kitapAdi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Yığın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Dolu!!!");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stackNodeC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kAdi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yeniNode.sonraki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kitapYigin.headNode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kitapYigin.headNode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Size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="+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Convert.ToString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856231" y="2103859"/>
            <a:ext cx="2883637" cy="2357762"/>
            <a:chOff x="8856231" y="2103859"/>
            <a:chExt cx="2883637" cy="2357762"/>
          </a:xfrm>
        </p:grpSpPr>
        <p:grpSp>
          <p:nvGrpSpPr>
            <p:cNvPr id="7" name="Group 6"/>
            <p:cNvGrpSpPr/>
            <p:nvPr/>
          </p:nvGrpSpPr>
          <p:grpSpPr>
            <a:xfrm>
              <a:off x="10630160" y="3961290"/>
              <a:ext cx="1109708" cy="500331"/>
              <a:chOff x="8215434" y="868340"/>
              <a:chExt cx="1109708" cy="50033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9052538" y="868340"/>
                <a:ext cx="237092" cy="46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594648" y="3051552"/>
              <a:ext cx="1109708" cy="497149"/>
              <a:chOff x="8215434" y="871522"/>
              <a:chExt cx="1109708" cy="49714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0594648" y="2141814"/>
              <a:ext cx="1109708" cy="497149"/>
              <a:chOff x="8215434" y="871522"/>
              <a:chExt cx="1109708" cy="49714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0630160" y="4059157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47578" y="3132348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94648" y="2196406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cxnSp>
          <p:nvCxnSpPr>
            <p:cNvPr id="19" name="Curved Connector 18"/>
            <p:cNvCxnSpPr>
              <a:endCxn id="17" idx="1"/>
            </p:cNvCxnSpPr>
            <p:nvPr/>
          </p:nvCxnSpPr>
          <p:spPr>
            <a:xfrm>
              <a:off x="9468880" y="2381510"/>
              <a:ext cx="1078698" cy="90472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856231" y="2103859"/>
              <a:ext cx="99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10991221" y="3339662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4"/>
            <p:cNvCxnSpPr/>
            <p:nvPr/>
          </p:nvCxnSpPr>
          <p:spPr>
            <a:xfrm rot="5400000">
              <a:off x="10973467" y="2454061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>
              <a:off x="9820444" y="2325108"/>
              <a:ext cx="693853" cy="12732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1988599" y="3440125"/>
            <a:ext cx="3639844" cy="41910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Curved Connector 32"/>
          <p:cNvCxnSpPr>
            <a:endCxn id="13" idx="0"/>
          </p:cNvCxnSpPr>
          <p:nvPr/>
        </p:nvCxnSpPr>
        <p:spPr>
          <a:xfrm flipV="1">
            <a:off x="5628443" y="2141814"/>
            <a:ext cx="5521059" cy="1507864"/>
          </a:xfrm>
          <a:prstGeom prst="curvedConnector4">
            <a:avLst>
              <a:gd name="adj1" fmla="val 44975"/>
              <a:gd name="adj2" fmla="val 11516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9" y="1170633"/>
            <a:ext cx="8132661" cy="555216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ct val="100000"/>
            </a:pP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Yığın İşlemleri –Eleman Alma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stackSize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() == 0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("Yığında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eleman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yok!!");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kitapYigin.headNode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kitapYigin.headNode.sonraki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56231" y="2103859"/>
            <a:ext cx="2883637" cy="2357762"/>
            <a:chOff x="8856231" y="2103859"/>
            <a:chExt cx="2883637" cy="2357762"/>
          </a:xfrm>
        </p:grpSpPr>
        <p:grpSp>
          <p:nvGrpSpPr>
            <p:cNvPr id="7" name="Group 6"/>
            <p:cNvGrpSpPr/>
            <p:nvPr/>
          </p:nvGrpSpPr>
          <p:grpSpPr>
            <a:xfrm>
              <a:off x="10630160" y="3961290"/>
              <a:ext cx="1109708" cy="500331"/>
              <a:chOff x="8215434" y="868340"/>
              <a:chExt cx="1109708" cy="50033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 flipV="1">
                <a:off x="9052538" y="868340"/>
                <a:ext cx="237092" cy="46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594648" y="3051552"/>
              <a:ext cx="1109708" cy="497149"/>
              <a:chOff x="8215434" y="871522"/>
              <a:chExt cx="1109708" cy="49714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0594648" y="2141814"/>
              <a:ext cx="1109708" cy="497149"/>
              <a:chOff x="8215434" y="871522"/>
              <a:chExt cx="1109708" cy="49714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8215434" y="871522"/>
                <a:ext cx="1109708" cy="4971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9043660" y="877218"/>
                <a:ext cx="4442" cy="4680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0630160" y="4059157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47578" y="3132348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94648" y="2196406"/>
              <a:ext cx="9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/>
                <a:t>KitapAdı</a:t>
              </a:r>
              <a:endParaRPr lang="tr-TR" sz="1400" dirty="0"/>
            </a:p>
          </p:txBody>
        </p:sp>
        <p:cxnSp>
          <p:nvCxnSpPr>
            <p:cNvPr id="19" name="Curved Connector 18"/>
            <p:cNvCxnSpPr>
              <a:endCxn id="17" idx="1"/>
            </p:cNvCxnSpPr>
            <p:nvPr/>
          </p:nvCxnSpPr>
          <p:spPr>
            <a:xfrm>
              <a:off x="9468880" y="2381510"/>
              <a:ext cx="1078698" cy="90472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856231" y="2103859"/>
              <a:ext cx="99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 err="1" smtClean="0">
                  <a:solidFill>
                    <a:srgbClr val="C00000"/>
                  </a:solidFill>
                </a:rPr>
                <a:t>headNode</a:t>
              </a:r>
              <a:endParaRPr lang="tr-TR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10991221" y="3339662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4"/>
            <p:cNvCxnSpPr/>
            <p:nvPr/>
          </p:nvCxnSpPr>
          <p:spPr>
            <a:xfrm rot="5400000">
              <a:off x="10973467" y="2454061"/>
              <a:ext cx="616170" cy="5979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>
              <a:off x="9820444" y="2325108"/>
              <a:ext cx="693853" cy="12732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4234649" y="3615572"/>
            <a:ext cx="3085443" cy="70919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Curved Connector 32"/>
          <p:cNvCxnSpPr>
            <a:stCxn id="32" idx="6"/>
          </p:cNvCxnSpPr>
          <p:nvPr/>
        </p:nvCxnSpPr>
        <p:spPr>
          <a:xfrm flipV="1">
            <a:off x="7320092" y="3425550"/>
            <a:ext cx="3223050" cy="5446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173" y="1170634"/>
            <a:ext cx="5575892" cy="2114106"/>
          </a:xfrm>
        </p:spPr>
        <p:txBody>
          <a:bodyPr anchor="t">
            <a:normAutofit/>
          </a:bodyPr>
          <a:lstStyle/>
          <a:p>
            <a:r>
              <a:rPr lang="tr-TR" sz="1400" b="1" dirty="0"/>
              <a:t>Örnek:</a:t>
            </a:r>
          </a:p>
          <a:p>
            <a:pPr lvl="1"/>
            <a:r>
              <a:rPr lang="tr-TR" sz="1400" b="1" dirty="0"/>
              <a:t>Parantez unutma hatalarını bulma */, }, ) ,</a:t>
            </a:r>
            <a:r>
              <a:rPr lang="tr-TR" sz="1400" b="1" dirty="0" smtClean="0"/>
              <a:t> ]</a:t>
            </a:r>
            <a:endParaRPr lang="tr-TR" sz="1400" b="1" dirty="0"/>
          </a:p>
          <a:p>
            <a:pPr lvl="1"/>
            <a:r>
              <a:rPr lang="tr-TR" sz="1400" b="1" dirty="0"/>
              <a:t>Normal yazım şekli —[()],</a:t>
            </a:r>
          </a:p>
          <a:p>
            <a:pPr lvl="1"/>
            <a:r>
              <a:rPr lang="tr-TR" sz="1400" b="1" dirty="0"/>
              <a:t>Hatalı yazım şekli [(]).</a:t>
            </a:r>
          </a:p>
          <a:p>
            <a:pPr lvl="1"/>
            <a:r>
              <a:rPr lang="tr-TR" sz="1400" dirty="0"/>
              <a:t>İşlem sırası</a:t>
            </a:r>
          </a:p>
          <a:p>
            <a:pPr lvl="1"/>
            <a:r>
              <a:rPr lang="tr-TR" sz="2000" dirty="0"/>
              <a:t>{…[…(…)…]…}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156054" y="1953089"/>
            <a:ext cx="855349" cy="1633484"/>
            <a:chOff x="10156054" y="1953089"/>
            <a:chExt cx="855349" cy="163348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56063" y="1953089"/>
              <a:ext cx="0" cy="1620000"/>
            </a:xfrm>
            <a:prstGeom prst="straightConnector1">
              <a:avLst/>
            </a:prstGeom>
            <a:ln w="28575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3"/>
            <p:cNvCxnSpPr/>
            <p:nvPr/>
          </p:nvCxnSpPr>
          <p:spPr>
            <a:xfrm>
              <a:off x="11011403" y="1953089"/>
              <a:ext cx="0" cy="1620000"/>
            </a:xfrm>
            <a:prstGeom prst="straightConnector1">
              <a:avLst/>
            </a:prstGeom>
            <a:ln w="28575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3"/>
            <p:cNvCxnSpPr/>
            <p:nvPr/>
          </p:nvCxnSpPr>
          <p:spPr>
            <a:xfrm>
              <a:off x="10156054" y="3586573"/>
              <a:ext cx="855349" cy="0"/>
            </a:xfrm>
            <a:prstGeom prst="straightConnector1">
              <a:avLst/>
            </a:prstGeom>
            <a:ln w="28575">
              <a:solidFill>
                <a:srgbClr val="0C5A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0450563" y="1925381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{</a:t>
            </a:r>
            <a:endParaRPr lang="tr-TR" dirty="0"/>
          </a:p>
        </p:txBody>
      </p:sp>
      <p:sp>
        <p:nvSpPr>
          <p:cNvPr id="48" name="TextBox 47"/>
          <p:cNvSpPr txBox="1"/>
          <p:nvPr/>
        </p:nvSpPr>
        <p:spPr>
          <a:xfrm>
            <a:off x="10450563" y="1953089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50563" y="198079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476870" y="3284739"/>
            <a:ext cx="1" cy="5894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2045 -0.0007 " pathEditMode="relative" rAng="0" ptsTypes="AA">
                                      <p:cBhvr>
                                        <p:cTn id="16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00013 0.06528 " pathEditMode="relative" rAng="0" ptsTypes="AA">
                                      <p:cBhvr>
                                        <p:cTn id="18" dur="1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-0.00069 L 0.04688 -0.0007 " pathEditMode="relative" rAng="0" ptsTypes="AA">
                                      <p:cBhvr>
                                        <p:cTn id="26" dur="1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528 L 0.00013 0.128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14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0013 0.061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07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07 L 0.06433 0.00116 " pathEditMode="relative" rAng="0" ptsTypes="AA">
                                      <p:cBhvr>
                                        <p:cTn id="38" dur="1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7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7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13 0.06135 L 8.33333E-7 1.11111E-6 " pathEditMode="relative" rAng="0" ptsTypes="AA">
                                      <p:cBhvr>
                                        <p:cTn id="44" dur="1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13 0.12847 L 0.00013 0.06528 " pathEditMode="relative" rAng="0" ptsTypes="AA">
                                      <p:cBhvr>
                                        <p:cTn id="46" dur="1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6432 0.00116 L 0.09011 0.00116 " pathEditMode="relative" rAng="0" ptsTypes="AA">
                                      <p:cBhvr>
                                        <p:cTn id="50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xit" presetSubtype="1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7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7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4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13 0.06528 L -2.08333E-7 -1.11111E-6 " pathEditMode="relative" rAng="0" ptsTypes="AA">
                                      <p:cBhvr>
                                        <p:cTn id="56" dur="1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11 0.00116 L 0.11198 -0.0007 " pathEditMode="relative" rAng="0" ptsTypes="AA">
                                      <p:cBhvr>
                                        <p:cTn id="60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xit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8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8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7" grpId="2"/>
      <p:bldP spid="47" grpId="3"/>
      <p:bldP spid="47" grpId="4"/>
      <p:bldP spid="47" grpId="5"/>
      <p:bldP spid="48" grpId="0"/>
      <p:bldP spid="48" grpId="1"/>
      <p:bldP spid="48" grpId="2"/>
      <p:bldP spid="48" grpId="3"/>
      <p:bldP spid="49" grpId="0"/>
      <p:bldP spid="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718" y="76280"/>
            <a:ext cx="5194570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2" y="958196"/>
            <a:ext cx="10104580" cy="555216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b="1" dirty="0">
                <a:solidFill>
                  <a:srgbClr val="277DA9"/>
                </a:solidFill>
                <a:latin typeface="+mj-lt"/>
                <a:cs typeface="Consolas" panose="020B0609020204030204" pitchFamily="49" charset="0"/>
              </a:rPr>
              <a:t>INFIX, POSTFIX, PREFIX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A+B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operator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(işlemci)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: +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operands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işlenenler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) : A, 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infix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gösterim : A+B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prefix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gösterim : +AB (benzeri bir gösterim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add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(A,B) fonksiyonu)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gösterim : AB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+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in,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pre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ve post,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operator’ün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operand’lara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göre yerine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karşılık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gelir. 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Infix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gösterimde işlemci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(+), islenenlerin (A,B) arasında yer alır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7DA9"/>
              </a:buClr>
              <a:buSzPct val="100000"/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Prefix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gösterimde </a:t>
            </a: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isaretçi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, islenenlerden önce gelir,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gösterimde de sonra gelir.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3064</TotalTime>
  <Words>1391</Words>
  <Application>Microsoft Office PowerPoint</Application>
  <PresentationFormat>Özel</PresentationFormat>
  <Paragraphs>313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Parallax</vt:lpstr>
      <vt:lpstr>Stack-Yığın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  <vt:lpstr>Yığın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</cp:lastModifiedBy>
  <cp:revision>526</cp:revision>
  <dcterms:created xsi:type="dcterms:W3CDTF">2013-12-23T10:26:31Z</dcterms:created>
  <dcterms:modified xsi:type="dcterms:W3CDTF">2014-03-17T07:50:00Z</dcterms:modified>
</cp:coreProperties>
</file>