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1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82"/>
    <a:srgbClr val="277DA9"/>
    <a:srgbClr val="E691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-59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0883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880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6175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578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61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2593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3217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52321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21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955040"/>
          </a:xfrm>
        </p:spPr>
        <p:txBody>
          <a:bodyPr>
            <a:normAutofit/>
          </a:bodyPr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4683759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606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774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555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75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957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2368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0109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5030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415F29-B626-4B6E-A260-A108FA74F3E7}" type="datetimeFigureOut">
              <a:rPr lang="tr-TR" smtClean="0"/>
              <a:pPr/>
              <a:t>4.06.2017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F00B2-BA3B-4A66-844E-D33DFC129C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305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76" y="2701437"/>
            <a:ext cx="7820663" cy="3965693"/>
          </a:xfrm>
        </p:spPr>
        <p:txBody>
          <a:bodyPr anchor="t">
            <a:norm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Kuyruğa ilk giren eleman ilk çıkar. Kuyruğa son </a:t>
            </a:r>
            <a:r>
              <a:rPr lang="tr-TR" sz="1600" dirty="0" smtClean="0"/>
              <a:t>eklenen eleman </a:t>
            </a:r>
            <a:r>
              <a:rPr lang="tr-TR" sz="1600" dirty="0"/>
              <a:t>en son elde </a:t>
            </a:r>
            <a:r>
              <a:rPr lang="tr-TR" sz="1600" dirty="0" smtClean="0"/>
              <a:t>edilir.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Yığında </a:t>
            </a:r>
            <a:r>
              <a:rPr lang="tr-TR" sz="1600" dirty="0"/>
              <a:t>ise ilk eklenen eleman en </a:t>
            </a:r>
            <a:r>
              <a:rPr lang="tr-TR" sz="1600" dirty="0" smtClean="0"/>
              <a:t>son çıkar</a:t>
            </a:r>
            <a:r>
              <a:rPr lang="tr-TR" sz="1600" dirty="0"/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FIFO </a:t>
            </a:r>
            <a:r>
              <a:rPr lang="tr-TR" sz="1600" dirty="0"/>
              <a:t>(First-in-First-</a:t>
            </a:r>
            <a:r>
              <a:rPr lang="tr-TR" sz="1600" dirty="0" err="1"/>
              <a:t>out</a:t>
            </a:r>
            <a:r>
              <a:rPr lang="tr-TR" sz="1600" dirty="0"/>
              <a:t>) </a:t>
            </a:r>
            <a:r>
              <a:rPr lang="tr-TR" sz="1600" dirty="0" smtClean="0"/>
              <a:t>veya LILO </a:t>
            </a:r>
            <a:r>
              <a:rPr lang="tr-TR" sz="1600" dirty="0"/>
              <a:t>(</a:t>
            </a:r>
            <a:r>
              <a:rPr lang="tr-TR" sz="1600" dirty="0" err="1"/>
              <a:t>Last</a:t>
            </a:r>
            <a:r>
              <a:rPr lang="tr-TR" sz="1600" dirty="0"/>
              <a:t>-in-</a:t>
            </a:r>
            <a:r>
              <a:rPr lang="tr-TR" sz="1600" dirty="0" err="1"/>
              <a:t>Last</a:t>
            </a:r>
            <a:r>
              <a:rPr lang="tr-TR" sz="1600" dirty="0"/>
              <a:t>-</a:t>
            </a:r>
            <a:r>
              <a:rPr lang="tr-TR" sz="1600" dirty="0" err="1"/>
              <a:t>out</a:t>
            </a:r>
            <a:r>
              <a:rPr lang="tr-TR" sz="1600" dirty="0"/>
              <a:t>) mantığıyla çalışır.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İki </a:t>
            </a:r>
            <a:r>
              <a:rPr lang="tr-TR" sz="1600" dirty="0"/>
              <a:t>tane temel işlem yapılabilir 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 smtClean="0"/>
              <a:t>enqueue</a:t>
            </a:r>
            <a:r>
              <a:rPr lang="tr-TR" sz="1600" dirty="0"/>
              <a:t>, kuyruğun sonuna yeni bir eleman ekleme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err="1" smtClean="0"/>
              <a:t>dequeue</a:t>
            </a:r>
            <a:r>
              <a:rPr lang="tr-TR" sz="1600" dirty="0"/>
              <a:t>, kuyruğun ilk elemanın </a:t>
            </a:r>
            <a:r>
              <a:rPr lang="tr-TR" sz="1600" dirty="0" smtClean="0"/>
              <a:t>alınması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Dizilerle veya bağlı listelerle yapılabilir.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Dizilerde </a:t>
            </a:r>
            <a:r>
              <a:rPr lang="tr-TR" sz="1600" dirty="0"/>
              <a:t>boyut değiştirme ve yeni elemen ekleme zorluğundan </a:t>
            </a:r>
            <a:r>
              <a:rPr lang="tr-TR" sz="1600" dirty="0" smtClean="0"/>
              <a:t>dolayı genellikle </a:t>
            </a:r>
            <a:r>
              <a:rPr lang="tr-TR" sz="1600" dirty="0"/>
              <a:t>bağlı </a:t>
            </a:r>
            <a:r>
              <a:rPr lang="tr-TR" sz="1600" dirty="0" smtClean="0"/>
              <a:t>listelerle yapılır</a:t>
            </a:r>
            <a:r>
              <a:rPr lang="tr-TR" sz="1600" dirty="0"/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İlk </a:t>
            </a:r>
            <a:r>
              <a:rPr lang="tr-TR" sz="1600" dirty="0"/>
              <a:t>elemanı gösteren bir </a:t>
            </a:r>
            <a:r>
              <a:rPr lang="tr-TR" sz="1600" dirty="0" err="1"/>
              <a:t>node</a:t>
            </a:r>
            <a:r>
              <a:rPr lang="tr-TR" sz="1600" dirty="0"/>
              <a:t> tanımlanır (</a:t>
            </a:r>
            <a:r>
              <a:rPr lang="tr-TR" sz="1600" dirty="0" err="1"/>
              <a:t>headNode</a:t>
            </a:r>
            <a:r>
              <a:rPr lang="tr-TR" sz="1600" dirty="0"/>
              <a:t>).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878170" y="629921"/>
            <a:ext cx="4116035" cy="3248572"/>
            <a:chOff x="1691378" y="192122"/>
            <a:chExt cx="4116035" cy="3248572"/>
          </a:xfrm>
        </p:grpSpPr>
        <p:sp>
          <p:nvSpPr>
            <p:cNvPr id="4" name="Rounded Rectangle 3"/>
            <p:cNvSpPr/>
            <p:nvPr/>
          </p:nvSpPr>
          <p:spPr>
            <a:xfrm>
              <a:off x="2991779" y="1225116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91779" y="1570080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91779" y="1916859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991779" y="2263638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991779" y="2593930"/>
              <a:ext cx="11097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101487" y="620193"/>
              <a:ext cx="0" cy="1973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84951" y="620193"/>
              <a:ext cx="0" cy="1973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123479" y="2302640"/>
              <a:ext cx="846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İlk giren</a:t>
              </a:r>
              <a:endParaRPr lang="tr-TR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07826" y="1208629"/>
              <a:ext cx="986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Son giren</a:t>
              </a:r>
              <a:endParaRPr lang="tr-TR" sz="1400" dirty="0"/>
            </a:p>
          </p:txBody>
        </p:sp>
        <p:cxnSp>
          <p:nvCxnSpPr>
            <p:cNvPr id="29" name="Curved Connector 28"/>
            <p:cNvCxnSpPr/>
            <p:nvPr/>
          </p:nvCxnSpPr>
          <p:spPr>
            <a:xfrm rot="16200000" flipH="1">
              <a:off x="2708295" y="257322"/>
              <a:ext cx="712970" cy="582570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>
              <a:off x="3546256" y="2617208"/>
              <a:ext cx="548404" cy="532196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691378" y="301557"/>
              <a:ext cx="92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enqueue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68313" y="3132917"/>
              <a:ext cx="866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dequeue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192620" y="2460765"/>
              <a:ext cx="554477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47097" y="2298538"/>
              <a:ext cx="1060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636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202" y="910615"/>
            <a:ext cx="7026016" cy="5707899"/>
          </a:xfrm>
        </p:spPr>
        <p:txBody>
          <a:bodyPr anchor="t">
            <a:normAutofit/>
          </a:bodyPr>
          <a:lstStyle/>
          <a:p>
            <a:r>
              <a:rPr lang="tr-TR" sz="1600" dirty="0" err="1">
                <a:solidFill>
                  <a:srgbClr val="C00000"/>
                </a:solidFill>
              </a:rPr>
              <a:t>Circular</a:t>
            </a:r>
            <a:r>
              <a:rPr lang="tr-TR" sz="1600" dirty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Queues</a:t>
            </a:r>
            <a:r>
              <a:rPr lang="tr-TR" sz="1600" dirty="0">
                <a:solidFill>
                  <a:srgbClr val="C00000"/>
                </a:solidFill>
              </a:rPr>
              <a:t> (Dairesel Kuyruklar)</a:t>
            </a:r>
          </a:p>
          <a:p>
            <a:pPr lvl="1"/>
            <a:r>
              <a:rPr lang="tr-TR" sz="1600" dirty="0" smtClean="0"/>
              <a:t> </a:t>
            </a:r>
            <a:r>
              <a:rPr lang="tr-TR" sz="1600" dirty="0"/>
              <a:t>En son eleman kuyruğun ilk elemanını gösterir.</a:t>
            </a: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</p:txBody>
      </p:sp>
      <p:grpSp>
        <p:nvGrpSpPr>
          <p:cNvPr id="62" name="Group 61"/>
          <p:cNvGrpSpPr/>
          <p:nvPr/>
        </p:nvGrpSpPr>
        <p:grpSpPr>
          <a:xfrm>
            <a:off x="3486676" y="1711950"/>
            <a:ext cx="7949913" cy="1835617"/>
            <a:chOff x="3486676" y="1711950"/>
            <a:chExt cx="7949913" cy="1835617"/>
          </a:xfrm>
        </p:grpSpPr>
        <p:grpSp>
          <p:nvGrpSpPr>
            <p:cNvPr id="6" name="Group 5"/>
            <p:cNvGrpSpPr/>
            <p:nvPr/>
          </p:nvGrpSpPr>
          <p:grpSpPr>
            <a:xfrm>
              <a:off x="4348356" y="2459061"/>
              <a:ext cx="1109708" cy="330292"/>
              <a:chOff x="9446188" y="1810158"/>
              <a:chExt cx="1109708" cy="330292"/>
            </a:xfrm>
          </p:grpSpPr>
          <p:sp>
            <p:nvSpPr>
              <p:cNvPr id="34" name="Rounded Rectangle 20"/>
              <p:cNvSpPr/>
              <p:nvPr/>
            </p:nvSpPr>
            <p:spPr>
              <a:xfrm>
                <a:off x="9446188" y="1810158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5" name="Düz Bağlayıcı 11"/>
              <p:cNvCxnSpPr/>
              <p:nvPr/>
            </p:nvCxnSpPr>
            <p:spPr>
              <a:xfrm>
                <a:off x="10320463" y="1815443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5856959" y="2458054"/>
              <a:ext cx="1109708" cy="330292"/>
              <a:chOff x="9446188" y="2455247"/>
              <a:chExt cx="1109708" cy="330292"/>
            </a:xfrm>
          </p:grpSpPr>
          <p:sp>
            <p:nvSpPr>
              <p:cNvPr id="24" name="Rounded Rectangle 20"/>
              <p:cNvSpPr/>
              <p:nvPr/>
            </p:nvSpPr>
            <p:spPr>
              <a:xfrm>
                <a:off x="9446188" y="2455247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2" name="Düz Bağlayıcı 11"/>
              <p:cNvCxnSpPr/>
              <p:nvPr/>
            </p:nvCxnSpPr>
            <p:spPr>
              <a:xfrm>
                <a:off x="10320463" y="2460532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306510" y="2458054"/>
              <a:ext cx="1109708" cy="334886"/>
              <a:chOff x="9446188" y="3126791"/>
              <a:chExt cx="1109708" cy="334886"/>
            </a:xfrm>
          </p:grpSpPr>
          <p:sp>
            <p:nvSpPr>
              <p:cNvPr id="25" name="Rounded Rectangle 21"/>
              <p:cNvSpPr/>
              <p:nvPr/>
            </p:nvSpPr>
            <p:spPr>
              <a:xfrm>
                <a:off x="9446188" y="3126791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2" name="Düz Bağlayıcı 41"/>
              <p:cNvCxnSpPr/>
              <p:nvPr/>
            </p:nvCxnSpPr>
            <p:spPr>
              <a:xfrm>
                <a:off x="10309577" y="3137677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0326881" y="2468940"/>
              <a:ext cx="1109708" cy="330292"/>
              <a:chOff x="9446188" y="4244903"/>
              <a:chExt cx="1109708" cy="330292"/>
            </a:xfrm>
          </p:grpSpPr>
          <p:sp>
            <p:nvSpPr>
              <p:cNvPr id="27" name="Rounded Rectangle 27"/>
              <p:cNvSpPr/>
              <p:nvPr/>
            </p:nvSpPr>
            <p:spPr>
              <a:xfrm>
                <a:off x="9446188" y="4244903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4" name="Düz Bağlayıcı 43"/>
              <p:cNvCxnSpPr/>
              <p:nvPr/>
            </p:nvCxnSpPr>
            <p:spPr>
              <a:xfrm>
                <a:off x="10309577" y="4258935"/>
                <a:ext cx="4472" cy="30436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8888216" y="2468940"/>
              <a:ext cx="1109708" cy="334886"/>
              <a:chOff x="9446188" y="3691290"/>
              <a:chExt cx="1109708" cy="334886"/>
            </a:xfrm>
          </p:grpSpPr>
          <p:sp>
            <p:nvSpPr>
              <p:cNvPr id="26" name="Rounded Rectangle 23"/>
              <p:cNvSpPr/>
              <p:nvPr/>
            </p:nvSpPr>
            <p:spPr>
              <a:xfrm>
                <a:off x="9446188" y="3691290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3" name="Düz Bağlayıcı 42"/>
              <p:cNvCxnSpPr/>
              <p:nvPr/>
            </p:nvCxnSpPr>
            <p:spPr>
              <a:xfrm>
                <a:off x="10298691" y="3702176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Dirsek Bağlayıcısı 52"/>
            <p:cNvCxnSpPr/>
            <p:nvPr/>
          </p:nvCxnSpPr>
          <p:spPr>
            <a:xfrm>
              <a:off x="5315294" y="2641826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34" idx="1"/>
            </p:cNvCxnSpPr>
            <p:nvPr/>
          </p:nvCxnSpPr>
          <p:spPr>
            <a:xfrm rot="10800000" flipV="1">
              <a:off x="3826278" y="2624207"/>
              <a:ext cx="522079" cy="666886"/>
            </a:xfrm>
            <a:prstGeom prst="curvedConnector2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6676" y="3239790"/>
              <a:ext cx="1022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Dirsek Bağlayıcısı 52"/>
            <p:cNvCxnSpPr/>
            <p:nvPr/>
          </p:nvCxnSpPr>
          <p:spPr>
            <a:xfrm>
              <a:off x="6870554" y="2623200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rsek Bağlayıcısı 52"/>
            <p:cNvCxnSpPr/>
            <p:nvPr/>
          </p:nvCxnSpPr>
          <p:spPr>
            <a:xfrm>
              <a:off x="8352937" y="2641826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irsek Bağlayıcısı 52"/>
            <p:cNvCxnSpPr/>
            <p:nvPr/>
          </p:nvCxnSpPr>
          <p:spPr>
            <a:xfrm>
              <a:off x="9871018" y="2641826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Dirsek Bağlayıcısı 52"/>
            <p:cNvCxnSpPr/>
            <p:nvPr/>
          </p:nvCxnSpPr>
          <p:spPr>
            <a:xfrm>
              <a:off x="11301803" y="2641826"/>
              <a:ext cx="8348" cy="483114"/>
            </a:xfrm>
            <a:prstGeom prst="straightConnector1">
              <a:avLst/>
            </a:prstGeom>
            <a:ln w="19050">
              <a:solidFill>
                <a:srgbClr val="0C5A8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irsek Bağlayıcısı 52"/>
            <p:cNvCxnSpPr/>
            <p:nvPr/>
          </p:nvCxnSpPr>
          <p:spPr>
            <a:xfrm flipH="1">
              <a:off x="4903210" y="3124940"/>
              <a:ext cx="64069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Dirsek Bağlayıcısı 52"/>
            <p:cNvCxnSpPr/>
            <p:nvPr/>
          </p:nvCxnSpPr>
          <p:spPr>
            <a:xfrm>
              <a:off x="4892946" y="2641826"/>
              <a:ext cx="8348" cy="483114"/>
            </a:xfrm>
            <a:prstGeom prst="straightConnector1">
              <a:avLst/>
            </a:prstGeom>
            <a:ln w="19050">
              <a:solidFill>
                <a:srgbClr val="0C5A8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V="1">
              <a:off x="10635793" y="2082229"/>
              <a:ext cx="369942" cy="34247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38406" y="1711950"/>
              <a:ext cx="1022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rearNode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0125" y="3883155"/>
            <a:ext cx="4615918" cy="27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202" y="910616"/>
            <a:ext cx="10399344" cy="2924538"/>
          </a:xfrm>
        </p:spPr>
        <p:txBody>
          <a:bodyPr anchor="t">
            <a:norm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Öncelikli Kuyruklar (</a:t>
            </a:r>
            <a:r>
              <a:rPr lang="tr-TR" sz="1600" dirty="0" err="1" smtClean="0">
                <a:solidFill>
                  <a:srgbClr val="C00000"/>
                </a:solidFill>
              </a:rPr>
              <a:t>Priority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Queues</a:t>
            </a:r>
            <a:r>
              <a:rPr lang="tr-TR" sz="1600" dirty="0" smtClean="0">
                <a:solidFill>
                  <a:srgbClr val="C00000"/>
                </a:solidFill>
              </a:rPr>
              <a:t>)</a:t>
            </a:r>
            <a:endParaRPr lang="tr-TR" sz="1600" dirty="0">
              <a:solidFill>
                <a:srgbClr val="C00000"/>
              </a:solidFill>
            </a:endParaRPr>
          </a:p>
          <a:p>
            <a:pPr lvl="1"/>
            <a:r>
              <a:rPr lang="tr-TR" sz="1600" dirty="0"/>
              <a:t>Kuyruktaki işler kendi arasında önceliklerine göre </a:t>
            </a:r>
            <a:r>
              <a:rPr lang="tr-TR" sz="1600" dirty="0" err="1"/>
              <a:t>seviyelendirilebilir</a:t>
            </a:r>
            <a:r>
              <a:rPr lang="tr-TR" sz="1600" dirty="0"/>
              <a:t>.</a:t>
            </a:r>
          </a:p>
          <a:p>
            <a:pPr lvl="1"/>
            <a:r>
              <a:rPr lang="tr-TR" sz="1600" dirty="0" smtClean="0"/>
              <a:t>Her </a:t>
            </a:r>
            <a:r>
              <a:rPr lang="tr-TR" sz="1600" dirty="0"/>
              <a:t>öncelik seviyesinin </a:t>
            </a:r>
            <a:r>
              <a:rPr lang="tr-TR" sz="1600" dirty="0" err="1"/>
              <a:t>headNode</a:t>
            </a:r>
            <a:r>
              <a:rPr lang="tr-TR" sz="1600" dirty="0"/>
              <a:t> ve </a:t>
            </a:r>
            <a:r>
              <a:rPr lang="tr-TR" sz="1600" dirty="0" err="1"/>
              <a:t>rearNode’u</a:t>
            </a:r>
            <a:r>
              <a:rPr lang="tr-TR" sz="1600" dirty="0"/>
              <a:t> vardır.</a:t>
            </a:r>
          </a:p>
          <a:p>
            <a:pPr lvl="1"/>
            <a:r>
              <a:rPr lang="tr-TR" sz="1600" dirty="0" smtClean="0"/>
              <a:t>Kuyruğa girecek elemanlar </a:t>
            </a:r>
            <a:r>
              <a:rPr lang="tr-TR" sz="1600" dirty="0"/>
              <a:t>alınırken en yüksek seviyeye ait elemanların ilk geleni </a:t>
            </a:r>
            <a:r>
              <a:rPr lang="tr-TR" sz="1600" dirty="0" smtClean="0"/>
              <a:t>öncelikli alınır.</a:t>
            </a:r>
          </a:p>
          <a:p>
            <a:pPr lvl="1"/>
            <a:r>
              <a:rPr lang="tr-TR" sz="1600" dirty="0" smtClean="0"/>
              <a:t>Eklenecek verinin önceliği küçükse doğrudan kuyruğun sonuna eklenir.</a:t>
            </a:r>
          </a:p>
          <a:p>
            <a:pPr lvl="1"/>
            <a:r>
              <a:rPr lang="tr-TR" sz="1600" dirty="0" smtClean="0"/>
              <a:t>Diğer durumlarda kuyruk içerisinde arama yapılarak kendi önceliği içerisinde sona eklenir.</a:t>
            </a:r>
            <a:endParaRPr lang="tr-TR" sz="1600" dirty="0"/>
          </a:p>
          <a:p>
            <a:pPr lvl="1"/>
            <a:r>
              <a:rPr lang="tr-TR" sz="1600" dirty="0" smtClean="0"/>
              <a:t>Yüksek </a:t>
            </a:r>
            <a:r>
              <a:rPr lang="tr-TR" sz="1600" dirty="0"/>
              <a:t>öncelik seviyeli grubun son elemanı düşük öncelik seviyeli </a:t>
            </a:r>
            <a:r>
              <a:rPr lang="tr-TR" sz="1600" dirty="0" smtClean="0"/>
              <a:t>grubun ilk </a:t>
            </a:r>
            <a:r>
              <a:rPr lang="tr-TR" sz="1600" dirty="0"/>
              <a:t>elemanından daha önceliklidir</a:t>
            </a:r>
            <a:r>
              <a:rPr lang="tr-TR" sz="1600" dirty="0" smtClean="0"/>
              <a:t>.</a:t>
            </a:r>
            <a:endParaRPr lang="tr-TR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335756" y="4168553"/>
            <a:ext cx="7584451" cy="1806793"/>
            <a:chOff x="3335756" y="4168553"/>
            <a:chExt cx="7584451" cy="1806793"/>
          </a:xfrm>
        </p:grpSpPr>
        <p:grpSp>
          <p:nvGrpSpPr>
            <p:cNvPr id="32" name="Group 31"/>
            <p:cNvGrpSpPr/>
            <p:nvPr/>
          </p:nvGrpSpPr>
          <p:grpSpPr>
            <a:xfrm>
              <a:off x="3629265" y="4891543"/>
              <a:ext cx="1109708" cy="330292"/>
              <a:chOff x="9446188" y="1810158"/>
              <a:chExt cx="1109708" cy="330292"/>
            </a:xfrm>
          </p:grpSpPr>
          <p:sp>
            <p:nvSpPr>
              <p:cNvPr id="71" name="Rounded Rectangle 20"/>
              <p:cNvSpPr/>
              <p:nvPr/>
            </p:nvSpPr>
            <p:spPr>
              <a:xfrm>
                <a:off x="9446188" y="1810158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72" name="Düz Bağlayıcı 11"/>
              <p:cNvCxnSpPr/>
              <p:nvPr/>
            </p:nvCxnSpPr>
            <p:spPr>
              <a:xfrm>
                <a:off x="10320463" y="1815443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137868" y="4890536"/>
              <a:ext cx="1109708" cy="330292"/>
              <a:chOff x="9446188" y="2455247"/>
              <a:chExt cx="1109708" cy="330292"/>
            </a:xfrm>
          </p:grpSpPr>
          <p:sp>
            <p:nvSpPr>
              <p:cNvPr id="69" name="Rounded Rectangle 20"/>
              <p:cNvSpPr/>
              <p:nvPr/>
            </p:nvSpPr>
            <p:spPr>
              <a:xfrm>
                <a:off x="9446188" y="2455247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70" name="Düz Bağlayıcı 11"/>
              <p:cNvCxnSpPr/>
              <p:nvPr/>
            </p:nvCxnSpPr>
            <p:spPr>
              <a:xfrm>
                <a:off x="10320463" y="2460532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6587419" y="4890536"/>
              <a:ext cx="1109708" cy="334886"/>
              <a:chOff x="9446188" y="3126791"/>
              <a:chExt cx="1109708" cy="334886"/>
            </a:xfrm>
          </p:grpSpPr>
          <p:sp>
            <p:nvSpPr>
              <p:cNvPr id="67" name="Rounded Rectangle 21"/>
              <p:cNvSpPr/>
              <p:nvPr/>
            </p:nvSpPr>
            <p:spPr>
              <a:xfrm>
                <a:off x="9446188" y="3126791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8" name="Düz Bağlayıcı 41"/>
              <p:cNvCxnSpPr/>
              <p:nvPr/>
            </p:nvCxnSpPr>
            <p:spPr>
              <a:xfrm>
                <a:off x="10309577" y="3137677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9607790" y="4901422"/>
              <a:ext cx="1109708" cy="330292"/>
              <a:chOff x="9446188" y="4244903"/>
              <a:chExt cx="1109708" cy="330292"/>
            </a:xfrm>
          </p:grpSpPr>
          <p:sp>
            <p:nvSpPr>
              <p:cNvPr id="65" name="Rounded Rectangle 27"/>
              <p:cNvSpPr/>
              <p:nvPr/>
            </p:nvSpPr>
            <p:spPr>
              <a:xfrm>
                <a:off x="9446188" y="4244903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6" name="Düz Bağlayıcı 43"/>
              <p:cNvCxnSpPr/>
              <p:nvPr/>
            </p:nvCxnSpPr>
            <p:spPr>
              <a:xfrm>
                <a:off x="10309577" y="4258935"/>
                <a:ext cx="4472" cy="30436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8169125" y="4901422"/>
              <a:ext cx="1109708" cy="334886"/>
              <a:chOff x="9446188" y="3691290"/>
              <a:chExt cx="1109708" cy="334886"/>
            </a:xfrm>
          </p:grpSpPr>
          <p:sp>
            <p:nvSpPr>
              <p:cNvPr id="63" name="Rounded Rectangle 23"/>
              <p:cNvSpPr/>
              <p:nvPr/>
            </p:nvSpPr>
            <p:spPr>
              <a:xfrm>
                <a:off x="9446188" y="3691290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4" name="Düz Bağlayıcı 42"/>
              <p:cNvCxnSpPr/>
              <p:nvPr/>
            </p:nvCxnSpPr>
            <p:spPr>
              <a:xfrm>
                <a:off x="10298691" y="3702176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Dirsek Bağlayıcısı 52"/>
            <p:cNvCxnSpPr/>
            <p:nvPr/>
          </p:nvCxnSpPr>
          <p:spPr>
            <a:xfrm>
              <a:off x="4596203" y="5074308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rot="5400000">
              <a:off x="3703286" y="5363410"/>
              <a:ext cx="444132" cy="15695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35756" y="5638626"/>
              <a:ext cx="1022238" cy="307777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headNode</a:t>
              </a:r>
              <a:endParaRPr lang="tr-TR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6" name="Dirsek Bağlayıcısı 52"/>
            <p:cNvCxnSpPr/>
            <p:nvPr/>
          </p:nvCxnSpPr>
          <p:spPr>
            <a:xfrm>
              <a:off x="6151463" y="5055682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irsek Bağlayıcısı 52"/>
            <p:cNvCxnSpPr/>
            <p:nvPr/>
          </p:nvCxnSpPr>
          <p:spPr>
            <a:xfrm>
              <a:off x="7633846" y="5074308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irsek Bağlayıcısı 52"/>
            <p:cNvCxnSpPr/>
            <p:nvPr/>
          </p:nvCxnSpPr>
          <p:spPr>
            <a:xfrm>
              <a:off x="9151927" y="5074308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67" idx="2"/>
            </p:cNvCxnSpPr>
            <p:nvPr/>
          </p:nvCxnSpPr>
          <p:spPr>
            <a:xfrm rot="16200000" flipH="1">
              <a:off x="6995259" y="5367842"/>
              <a:ext cx="443125" cy="1490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911304" y="5638625"/>
              <a:ext cx="1022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rearNode</a:t>
              </a:r>
              <a:endParaRPr lang="tr-TR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 rot="5400000">
              <a:off x="5499186" y="2642638"/>
              <a:ext cx="305518" cy="4045361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3" name="Left Brace 72"/>
            <p:cNvSpPr/>
            <p:nvPr/>
          </p:nvSpPr>
          <p:spPr>
            <a:xfrm rot="5400000">
              <a:off x="9275972" y="3431693"/>
              <a:ext cx="305518" cy="2577534"/>
            </a:xfrm>
            <a:prstGeom prst="leftBrac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36804" y="4168553"/>
              <a:ext cx="14462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Yüksek öncelikli</a:t>
              </a:r>
              <a:endParaRPr lang="tr-TR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71992" y="4228599"/>
              <a:ext cx="152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Düşük öncelikli</a:t>
              </a:r>
              <a:endParaRPr lang="tr-T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76" name="Curved Connector 75"/>
            <p:cNvCxnSpPr/>
            <p:nvPr/>
          </p:nvCxnSpPr>
          <p:spPr>
            <a:xfrm rot="5400000">
              <a:off x="8301072" y="5392353"/>
              <a:ext cx="444132" cy="15695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933542" y="5667569"/>
              <a:ext cx="1022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8" name="Curved Connector 77"/>
            <p:cNvCxnSpPr/>
            <p:nvPr/>
          </p:nvCxnSpPr>
          <p:spPr>
            <a:xfrm rot="16200000" flipH="1">
              <a:off x="9981924" y="5381692"/>
              <a:ext cx="443125" cy="1490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897969" y="5652475"/>
              <a:ext cx="1022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rearNode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437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202" y="910615"/>
            <a:ext cx="10399344" cy="3367449"/>
          </a:xfrm>
        </p:spPr>
        <p:txBody>
          <a:bodyPr anchor="t">
            <a:norm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Öncelikli Kuyruklar (</a:t>
            </a:r>
            <a:r>
              <a:rPr lang="tr-TR" sz="1600" dirty="0" err="1" smtClean="0">
                <a:solidFill>
                  <a:srgbClr val="C00000"/>
                </a:solidFill>
              </a:rPr>
              <a:t>Priority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Queues</a:t>
            </a:r>
            <a:r>
              <a:rPr lang="tr-TR" sz="1600" dirty="0" smtClean="0">
                <a:solidFill>
                  <a:srgbClr val="C00000"/>
                </a:solidFill>
              </a:rPr>
              <a:t>)</a:t>
            </a:r>
            <a:endParaRPr lang="tr-TR" sz="1600" dirty="0">
              <a:solidFill>
                <a:srgbClr val="C00000"/>
              </a:solidFill>
            </a:endParaRPr>
          </a:p>
          <a:p>
            <a:pPr lvl="1"/>
            <a:r>
              <a:rPr lang="tr-TR" sz="1600" dirty="0" smtClean="0"/>
              <a:t>Bağlantılı liste ile öncelikli kuyruk tasarımı: </a:t>
            </a:r>
          </a:p>
          <a:p>
            <a:pPr lvl="2"/>
            <a:r>
              <a:rPr lang="tr-TR" sz="1600" dirty="0" smtClean="0"/>
              <a:t>Bağlı listedeki öncelik değerine göre uygun yere eleman eklenir.</a:t>
            </a:r>
          </a:p>
          <a:p>
            <a:pPr lvl="1"/>
            <a:r>
              <a:rPr lang="tr-TR" sz="1600" dirty="0" smtClean="0"/>
              <a:t>Kümeleme ağacıyla öncelikli kuyruk tasarımı:</a:t>
            </a:r>
          </a:p>
          <a:p>
            <a:pPr lvl="2"/>
            <a:r>
              <a:rPr lang="tr-TR" sz="1600" dirty="0" smtClean="0"/>
              <a:t>Ağacın kökünde en öncelikli eleman bulunur ve kuyruktan eleman alma işlemi kök düğümden yapılır.</a:t>
            </a:r>
          </a:p>
          <a:p>
            <a:pPr lvl="1"/>
            <a:r>
              <a:rPr lang="tr-TR" sz="1600" dirty="0" smtClean="0"/>
              <a:t>Araya sokma sıralamasıyla öncelikli kuyruk tasarımı:</a:t>
            </a:r>
          </a:p>
          <a:p>
            <a:pPr lvl="2"/>
            <a:r>
              <a:rPr lang="tr-TR" sz="1600" dirty="0" smtClean="0"/>
              <a:t>Araya sokma dizi ile yapılırsa arada yer açılması için geride kalan elemanlar bir kaydırılır.</a:t>
            </a:r>
            <a:endParaRPr lang="tr-TR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54017" y="4701215"/>
            <a:ext cx="7584451" cy="1806793"/>
            <a:chOff x="3335756" y="4168553"/>
            <a:chExt cx="7584451" cy="1806793"/>
          </a:xfrm>
        </p:grpSpPr>
        <p:grpSp>
          <p:nvGrpSpPr>
            <p:cNvPr id="32" name="Group 31"/>
            <p:cNvGrpSpPr/>
            <p:nvPr/>
          </p:nvGrpSpPr>
          <p:grpSpPr>
            <a:xfrm>
              <a:off x="3629265" y="4891543"/>
              <a:ext cx="1109708" cy="330292"/>
              <a:chOff x="9446188" y="1810158"/>
              <a:chExt cx="1109708" cy="330292"/>
            </a:xfrm>
          </p:grpSpPr>
          <p:sp>
            <p:nvSpPr>
              <p:cNvPr id="71" name="Rounded Rectangle 20"/>
              <p:cNvSpPr/>
              <p:nvPr/>
            </p:nvSpPr>
            <p:spPr>
              <a:xfrm>
                <a:off x="9446188" y="1810158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72" name="Düz Bağlayıcı 11"/>
              <p:cNvCxnSpPr/>
              <p:nvPr/>
            </p:nvCxnSpPr>
            <p:spPr>
              <a:xfrm>
                <a:off x="10320463" y="1815443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137868" y="4890536"/>
              <a:ext cx="1109708" cy="330292"/>
              <a:chOff x="9446188" y="2455247"/>
              <a:chExt cx="1109708" cy="330292"/>
            </a:xfrm>
          </p:grpSpPr>
          <p:sp>
            <p:nvSpPr>
              <p:cNvPr id="69" name="Rounded Rectangle 20"/>
              <p:cNvSpPr/>
              <p:nvPr/>
            </p:nvSpPr>
            <p:spPr>
              <a:xfrm>
                <a:off x="9446188" y="2455247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70" name="Düz Bağlayıcı 11"/>
              <p:cNvCxnSpPr/>
              <p:nvPr/>
            </p:nvCxnSpPr>
            <p:spPr>
              <a:xfrm>
                <a:off x="10320463" y="2460532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6587419" y="4890536"/>
              <a:ext cx="1109708" cy="334886"/>
              <a:chOff x="9446188" y="3126791"/>
              <a:chExt cx="1109708" cy="334886"/>
            </a:xfrm>
          </p:grpSpPr>
          <p:sp>
            <p:nvSpPr>
              <p:cNvPr id="67" name="Rounded Rectangle 21"/>
              <p:cNvSpPr/>
              <p:nvPr/>
            </p:nvSpPr>
            <p:spPr>
              <a:xfrm>
                <a:off x="9446188" y="3126791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8" name="Düz Bağlayıcı 41"/>
              <p:cNvCxnSpPr/>
              <p:nvPr/>
            </p:nvCxnSpPr>
            <p:spPr>
              <a:xfrm>
                <a:off x="10309577" y="3137677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9607790" y="4901422"/>
              <a:ext cx="1109708" cy="330292"/>
              <a:chOff x="9446188" y="4244903"/>
              <a:chExt cx="1109708" cy="330292"/>
            </a:xfrm>
          </p:grpSpPr>
          <p:sp>
            <p:nvSpPr>
              <p:cNvPr id="65" name="Rounded Rectangle 27"/>
              <p:cNvSpPr/>
              <p:nvPr/>
            </p:nvSpPr>
            <p:spPr>
              <a:xfrm>
                <a:off x="9446188" y="4244903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6" name="Düz Bağlayıcı 43"/>
              <p:cNvCxnSpPr/>
              <p:nvPr/>
            </p:nvCxnSpPr>
            <p:spPr>
              <a:xfrm>
                <a:off x="10309577" y="4258935"/>
                <a:ext cx="4472" cy="30436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8169125" y="4901422"/>
              <a:ext cx="1109708" cy="334886"/>
              <a:chOff x="9446188" y="3691290"/>
              <a:chExt cx="1109708" cy="334886"/>
            </a:xfrm>
          </p:grpSpPr>
          <p:sp>
            <p:nvSpPr>
              <p:cNvPr id="63" name="Rounded Rectangle 23"/>
              <p:cNvSpPr/>
              <p:nvPr/>
            </p:nvSpPr>
            <p:spPr>
              <a:xfrm>
                <a:off x="9446188" y="3691290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64" name="Düz Bağlayıcı 42"/>
              <p:cNvCxnSpPr/>
              <p:nvPr/>
            </p:nvCxnSpPr>
            <p:spPr>
              <a:xfrm>
                <a:off x="10298691" y="3702176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Dirsek Bağlayıcısı 52"/>
            <p:cNvCxnSpPr/>
            <p:nvPr/>
          </p:nvCxnSpPr>
          <p:spPr>
            <a:xfrm>
              <a:off x="4596203" y="5074308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rot="5400000">
              <a:off x="3703286" y="5363410"/>
              <a:ext cx="444132" cy="15695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35756" y="5638626"/>
              <a:ext cx="10222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headNode</a:t>
              </a:r>
              <a:endParaRPr lang="tr-TR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6" name="Dirsek Bağlayıcısı 52"/>
            <p:cNvCxnSpPr/>
            <p:nvPr/>
          </p:nvCxnSpPr>
          <p:spPr>
            <a:xfrm>
              <a:off x="6151463" y="5055682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irsek Bağlayıcısı 52"/>
            <p:cNvCxnSpPr/>
            <p:nvPr/>
          </p:nvCxnSpPr>
          <p:spPr>
            <a:xfrm>
              <a:off x="7633846" y="5074308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irsek Bağlayıcısı 52"/>
            <p:cNvCxnSpPr/>
            <p:nvPr/>
          </p:nvCxnSpPr>
          <p:spPr>
            <a:xfrm>
              <a:off x="9151927" y="5074308"/>
              <a:ext cx="759841" cy="0"/>
            </a:xfrm>
            <a:prstGeom prst="straightConnector1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67" idx="2"/>
            </p:cNvCxnSpPr>
            <p:nvPr/>
          </p:nvCxnSpPr>
          <p:spPr>
            <a:xfrm rot="16200000" flipH="1">
              <a:off x="6995259" y="5367842"/>
              <a:ext cx="443125" cy="1490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911304" y="5638625"/>
              <a:ext cx="1022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rearNode</a:t>
              </a:r>
              <a:endParaRPr lang="tr-TR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 rot="5400000">
              <a:off x="5499186" y="2642638"/>
              <a:ext cx="305518" cy="4045361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3" name="Left Brace 72"/>
            <p:cNvSpPr/>
            <p:nvPr/>
          </p:nvSpPr>
          <p:spPr>
            <a:xfrm rot="5400000">
              <a:off x="9275972" y="3431693"/>
              <a:ext cx="305518" cy="2577534"/>
            </a:xfrm>
            <a:prstGeom prst="leftBrac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36804" y="4168553"/>
              <a:ext cx="14462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Yüksek öncelikli</a:t>
              </a:r>
              <a:endParaRPr lang="tr-TR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71992" y="4228599"/>
              <a:ext cx="152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Düşük öncelikli</a:t>
              </a:r>
              <a:endParaRPr lang="tr-T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76" name="Curved Connector 75"/>
            <p:cNvCxnSpPr/>
            <p:nvPr/>
          </p:nvCxnSpPr>
          <p:spPr>
            <a:xfrm rot="5400000">
              <a:off x="8301072" y="5392353"/>
              <a:ext cx="444132" cy="15695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933542" y="5667569"/>
              <a:ext cx="1022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8" name="Curved Connector 77"/>
            <p:cNvCxnSpPr/>
            <p:nvPr/>
          </p:nvCxnSpPr>
          <p:spPr>
            <a:xfrm rot="16200000" flipH="1">
              <a:off x="9981924" y="5381692"/>
              <a:ext cx="443125" cy="1490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897969" y="5652475"/>
              <a:ext cx="1022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rearNode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11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76" y="958789"/>
            <a:ext cx="7602379" cy="539762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 kullanım yerleri 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Bilgisayarlarda </a:t>
            </a:r>
            <a:r>
              <a:rPr lang="tr-TR" sz="1600" dirty="0"/>
              <a:t>kaynak paylaşımı sırasında kullanılır.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Yazıcıya </a:t>
            </a:r>
            <a:r>
              <a:rPr lang="tr-TR" sz="1600" dirty="0"/>
              <a:t>gönderilen işler kuyruğa konulur ve </a:t>
            </a:r>
            <a:r>
              <a:rPr lang="tr-TR" sz="1600" dirty="0" smtClean="0"/>
              <a:t> geliş </a:t>
            </a:r>
            <a:r>
              <a:rPr lang="tr-TR" sz="1600" dirty="0"/>
              <a:t>sırasına göre işlem yapılır.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Bilgisayar </a:t>
            </a:r>
            <a:r>
              <a:rPr lang="tr-TR" sz="1600" dirty="0"/>
              <a:t>ağlarında paket bilgilerin </a:t>
            </a:r>
            <a:r>
              <a:rPr lang="tr-TR" sz="1600" dirty="0" smtClean="0"/>
              <a:t>gönderiminde kullanılır.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Kuyrukta iki işaretçi vardır; kuyruğun başını gösteren ve kuyruğun sonunu gösteren.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Kuyruğun başını gösteren işaretçi her veri silindiğinde bir sonraki veriyi gösterir.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Kuyruğun sonun gösteren işaretçi her veri eklendiğinde yeni gelen veriyi gösterecek şekilde değiştirilir.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878170" y="629921"/>
            <a:ext cx="4116035" cy="3248572"/>
            <a:chOff x="1691378" y="192122"/>
            <a:chExt cx="4116035" cy="3248572"/>
          </a:xfrm>
        </p:grpSpPr>
        <p:sp>
          <p:nvSpPr>
            <p:cNvPr id="21" name="Rounded Rectangle 20"/>
            <p:cNvSpPr/>
            <p:nvPr/>
          </p:nvSpPr>
          <p:spPr>
            <a:xfrm>
              <a:off x="2991779" y="1225116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991779" y="1570080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991779" y="1916859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991779" y="2263638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991779" y="2593930"/>
              <a:ext cx="11097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101487" y="620193"/>
              <a:ext cx="0" cy="1973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984951" y="620193"/>
              <a:ext cx="0" cy="1973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123479" y="2302640"/>
              <a:ext cx="846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İlk giren</a:t>
              </a:r>
              <a:endParaRPr lang="tr-TR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07826" y="1208629"/>
              <a:ext cx="986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Son giren</a:t>
              </a:r>
              <a:endParaRPr lang="tr-TR" sz="1400" dirty="0"/>
            </a:p>
          </p:txBody>
        </p:sp>
        <p:cxnSp>
          <p:nvCxnSpPr>
            <p:cNvPr id="38" name="Curved Connector 37"/>
            <p:cNvCxnSpPr/>
            <p:nvPr/>
          </p:nvCxnSpPr>
          <p:spPr>
            <a:xfrm rot="16200000" flipH="1">
              <a:off x="2708295" y="257322"/>
              <a:ext cx="712970" cy="582570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/>
            <p:nvPr/>
          </p:nvCxnSpPr>
          <p:spPr>
            <a:xfrm>
              <a:off x="3546256" y="2617208"/>
              <a:ext cx="548404" cy="532196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691378" y="301557"/>
              <a:ext cx="92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enqueue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8313" y="3132917"/>
              <a:ext cx="866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dequeue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192620" y="2460765"/>
              <a:ext cx="554477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47097" y="2298538"/>
              <a:ext cx="1060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348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76" y="958789"/>
            <a:ext cx="7602379" cy="539762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Kuyruk tasarımı için, genel olarak, üç değişik çözüm şekli vardır: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Dizi </a:t>
            </a:r>
            <a:r>
              <a:rPr lang="tr-TR" sz="1600" dirty="0"/>
              <a:t>Üzerinde Kaydırmalı (</a:t>
            </a:r>
            <a:r>
              <a:rPr lang="tr-TR" sz="1600" dirty="0" err="1"/>
              <a:t>QueueAsArray</a:t>
            </a:r>
            <a:r>
              <a:rPr lang="tr-TR" sz="1600" dirty="0"/>
              <a:t>) (Bir indis Değişkenli)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Dizi </a:t>
            </a:r>
            <a:r>
              <a:rPr lang="tr-TR" sz="1600" dirty="0"/>
              <a:t>Üzerinde Çevrimsel (</a:t>
            </a:r>
            <a:r>
              <a:rPr lang="tr-TR" sz="1600" dirty="0" err="1"/>
              <a:t>QueueAsCircularArray</a:t>
            </a:r>
            <a:r>
              <a:rPr lang="tr-TR" sz="1600" dirty="0"/>
              <a:t>) (İki indis Değişkenli)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Bağlı </a:t>
            </a:r>
            <a:r>
              <a:rPr lang="tr-TR" sz="1600" dirty="0"/>
              <a:t>Liste (</a:t>
            </a:r>
            <a:r>
              <a:rPr lang="tr-TR" sz="1600" dirty="0" err="1"/>
              <a:t>QueueAsLinkedList</a:t>
            </a:r>
            <a:r>
              <a:rPr lang="tr-TR" sz="1600" dirty="0" smtClean="0"/>
              <a:t>)</a:t>
            </a: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7878170" y="629921"/>
            <a:ext cx="4116035" cy="3248572"/>
            <a:chOff x="1691378" y="192122"/>
            <a:chExt cx="4116035" cy="3248572"/>
          </a:xfrm>
        </p:grpSpPr>
        <p:sp>
          <p:nvSpPr>
            <p:cNvPr id="21" name="Rounded Rectangle 20"/>
            <p:cNvSpPr/>
            <p:nvPr/>
          </p:nvSpPr>
          <p:spPr>
            <a:xfrm>
              <a:off x="2991779" y="1225116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991779" y="1570080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991779" y="1916859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991779" y="2263638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991779" y="2593930"/>
              <a:ext cx="11097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101487" y="620193"/>
              <a:ext cx="0" cy="1973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984951" y="620193"/>
              <a:ext cx="0" cy="1973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123479" y="2302640"/>
              <a:ext cx="846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İlk giren</a:t>
              </a:r>
              <a:endParaRPr lang="tr-TR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07826" y="1208629"/>
              <a:ext cx="986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Son giren</a:t>
              </a:r>
              <a:endParaRPr lang="tr-TR" sz="1400" dirty="0"/>
            </a:p>
          </p:txBody>
        </p:sp>
        <p:cxnSp>
          <p:nvCxnSpPr>
            <p:cNvPr id="38" name="Curved Connector 37"/>
            <p:cNvCxnSpPr/>
            <p:nvPr/>
          </p:nvCxnSpPr>
          <p:spPr>
            <a:xfrm rot="16200000" flipH="1">
              <a:off x="2708295" y="257322"/>
              <a:ext cx="712970" cy="582570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/>
            <p:nvPr/>
          </p:nvCxnSpPr>
          <p:spPr>
            <a:xfrm>
              <a:off x="3546256" y="2617208"/>
              <a:ext cx="548404" cy="532196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691378" y="301557"/>
              <a:ext cx="92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enqueue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8313" y="3132917"/>
              <a:ext cx="866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dequeue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192620" y="2460765"/>
              <a:ext cx="554477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47097" y="2298538"/>
              <a:ext cx="1060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9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057" y="910615"/>
            <a:ext cx="7306633" cy="570789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/>
              <a:t>Bağlantılı liste ile kuyruk tasarımı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İlk ve son veriyi gösteren iki işaretçi kullanılmalıdır.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Ekleme </a:t>
            </a:r>
            <a:r>
              <a:rPr lang="tr-TR" sz="1600" b="1" i="1" dirty="0" smtClean="0"/>
              <a:t>son</a:t>
            </a:r>
            <a:r>
              <a:rPr lang="tr-TR" sz="1600" dirty="0" smtClean="0"/>
              <a:t> adlı verinin arkasına, çıkarma işlemi </a:t>
            </a:r>
            <a:r>
              <a:rPr lang="tr-TR" sz="1600" b="1" i="1" dirty="0" smtClean="0"/>
              <a:t>ilk</a:t>
            </a:r>
            <a:r>
              <a:rPr lang="tr-TR" sz="1600" dirty="0" smtClean="0"/>
              <a:t> adlı verinin alınmasıyla yapılır.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Bu yaklaşımda kuyruğun boş olması</a:t>
            </a:r>
            <a:r>
              <a:rPr lang="tr-TR" sz="1600" b="1" i="1" dirty="0" smtClean="0"/>
              <a:t> ilk </a:t>
            </a:r>
            <a:r>
              <a:rPr lang="tr-TR" sz="1600" dirty="0" smtClean="0"/>
              <a:t>adlı verinin </a:t>
            </a:r>
            <a:r>
              <a:rPr lang="tr-TR" sz="1600" b="1" i="1" dirty="0" err="1" smtClean="0"/>
              <a:t>null</a:t>
            </a:r>
            <a:r>
              <a:rPr lang="tr-TR" sz="1600" dirty="0" smtClean="0"/>
              <a:t> olmasıyla anlaşılır.</a:t>
            </a: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Kuyruk eğer bir sınır getirilmemişse hiçbir zaman dolmaz.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34690" y="296511"/>
            <a:ext cx="3183240" cy="3891452"/>
            <a:chOff x="8634690" y="296511"/>
            <a:chExt cx="3183240" cy="3891452"/>
          </a:xfrm>
        </p:grpSpPr>
        <p:grpSp>
          <p:nvGrpSpPr>
            <p:cNvPr id="17" name="Grup 16"/>
            <p:cNvGrpSpPr/>
            <p:nvPr/>
          </p:nvGrpSpPr>
          <p:grpSpPr>
            <a:xfrm>
              <a:off x="8634690" y="296511"/>
              <a:ext cx="3183240" cy="3891452"/>
              <a:chOff x="8634690" y="296511"/>
              <a:chExt cx="3183240" cy="3891452"/>
            </a:xfrm>
          </p:grpSpPr>
          <p:grpSp>
            <p:nvGrpSpPr>
              <p:cNvPr id="23" name="Group 19"/>
              <p:cNvGrpSpPr/>
              <p:nvPr/>
            </p:nvGrpSpPr>
            <p:grpSpPr>
              <a:xfrm>
                <a:off x="8634690" y="296511"/>
                <a:ext cx="3183240" cy="3891452"/>
                <a:chOff x="2624173" y="-450758"/>
                <a:chExt cx="3183240" cy="3891452"/>
              </a:xfrm>
            </p:grpSpPr>
            <p:sp>
              <p:nvSpPr>
                <p:cNvPr id="24" name="Rounded Rectangle 20"/>
                <p:cNvSpPr/>
                <p:nvPr/>
              </p:nvSpPr>
              <p:spPr>
                <a:xfrm>
                  <a:off x="2991779" y="473982"/>
                  <a:ext cx="1109708" cy="33029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5" name="Rounded Rectangle 21"/>
                <p:cNvSpPr/>
                <p:nvPr/>
              </p:nvSpPr>
              <p:spPr>
                <a:xfrm>
                  <a:off x="2991779" y="1145526"/>
                  <a:ext cx="1109708" cy="33029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6" name="Rounded Rectangle 23"/>
                <p:cNvSpPr/>
                <p:nvPr/>
              </p:nvSpPr>
              <p:spPr>
                <a:xfrm>
                  <a:off x="2991779" y="1710025"/>
                  <a:ext cx="1109708" cy="33029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7" name="Rounded Rectangle 27"/>
                <p:cNvSpPr/>
                <p:nvPr/>
              </p:nvSpPr>
              <p:spPr>
                <a:xfrm>
                  <a:off x="2991779" y="2263638"/>
                  <a:ext cx="1109708" cy="33029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28" name="Straight Connector 29"/>
                <p:cNvCxnSpPr/>
                <p:nvPr/>
              </p:nvCxnSpPr>
              <p:spPr>
                <a:xfrm>
                  <a:off x="2991779" y="2593930"/>
                  <a:ext cx="110970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31"/>
                <p:cNvCxnSpPr/>
                <p:nvPr/>
              </p:nvCxnSpPr>
              <p:spPr>
                <a:xfrm flipV="1">
                  <a:off x="4101487" y="141208"/>
                  <a:ext cx="0" cy="2448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32"/>
                <p:cNvCxnSpPr/>
                <p:nvPr/>
              </p:nvCxnSpPr>
              <p:spPr>
                <a:xfrm flipV="1">
                  <a:off x="2984951" y="141208"/>
                  <a:ext cx="0" cy="2448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3"/>
                <p:cNvSpPr txBox="1"/>
                <p:nvPr/>
              </p:nvSpPr>
              <p:spPr>
                <a:xfrm>
                  <a:off x="2971075" y="2302640"/>
                  <a:ext cx="8463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/>
                    <a:t>İlk giren</a:t>
                  </a:r>
                  <a:endParaRPr lang="tr-TR" sz="1400" dirty="0"/>
                </a:p>
              </p:txBody>
            </p:sp>
            <p:sp>
              <p:nvSpPr>
                <p:cNvPr id="32" name="TextBox 34"/>
                <p:cNvSpPr txBox="1"/>
                <p:nvPr/>
              </p:nvSpPr>
              <p:spPr>
                <a:xfrm>
                  <a:off x="2966308" y="457495"/>
                  <a:ext cx="9868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/>
                    <a:t>Son giren</a:t>
                  </a:r>
                  <a:endParaRPr lang="tr-TR" sz="1400" dirty="0"/>
                </a:p>
              </p:txBody>
            </p:sp>
            <p:cxnSp>
              <p:nvCxnSpPr>
                <p:cNvPr id="33" name="Curved Connector 37"/>
                <p:cNvCxnSpPr/>
                <p:nvPr/>
              </p:nvCxnSpPr>
              <p:spPr>
                <a:xfrm rot="16200000" flipH="1">
                  <a:off x="2972431" y="-72593"/>
                  <a:ext cx="507680" cy="427601"/>
                </a:xfrm>
                <a:prstGeom prst="curvedConnector3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41"/>
                <p:cNvCxnSpPr/>
                <p:nvPr/>
              </p:nvCxnSpPr>
              <p:spPr>
                <a:xfrm>
                  <a:off x="3546256" y="2617208"/>
                  <a:ext cx="548404" cy="532196"/>
                </a:xfrm>
                <a:prstGeom prst="curvedConnector3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42"/>
                <p:cNvSpPr txBox="1"/>
                <p:nvPr/>
              </p:nvSpPr>
              <p:spPr>
                <a:xfrm>
                  <a:off x="2624173" y="-450758"/>
                  <a:ext cx="9224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b="1" dirty="0" err="1" smtClean="0">
                      <a:solidFill>
                        <a:srgbClr val="C00000"/>
                      </a:solidFill>
                    </a:rPr>
                    <a:t>enqueue</a:t>
                  </a:r>
                  <a:endParaRPr lang="tr-TR" sz="1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7" name="TextBox 43"/>
                <p:cNvSpPr txBox="1"/>
                <p:nvPr/>
              </p:nvSpPr>
              <p:spPr>
                <a:xfrm>
                  <a:off x="3668313" y="3132917"/>
                  <a:ext cx="8663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b="1" dirty="0" err="1" smtClean="0">
                      <a:solidFill>
                        <a:srgbClr val="C00000"/>
                      </a:solidFill>
                    </a:rPr>
                    <a:t>dequeue</a:t>
                  </a:r>
                  <a:endParaRPr lang="tr-TR" sz="1400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8" name="Straight Arrow Connector 44"/>
                <p:cNvCxnSpPr/>
                <p:nvPr/>
              </p:nvCxnSpPr>
              <p:spPr>
                <a:xfrm>
                  <a:off x="4192620" y="2460765"/>
                  <a:ext cx="55447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45"/>
                <p:cNvSpPr txBox="1"/>
                <p:nvPr/>
              </p:nvSpPr>
              <p:spPr>
                <a:xfrm>
                  <a:off x="4747097" y="2298538"/>
                  <a:ext cx="10603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b="1" dirty="0" err="1" smtClean="0">
                      <a:solidFill>
                        <a:srgbClr val="C00000"/>
                      </a:solidFill>
                    </a:rPr>
                    <a:t>headNode</a:t>
                  </a:r>
                  <a:endParaRPr lang="tr-TR" sz="1400" b="1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2" name="Düz Bağlayıcı 11"/>
              <p:cNvCxnSpPr/>
              <p:nvPr/>
            </p:nvCxnSpPr>
            <p:spPr>
              <a:xfrm>
                <a:off x="9876571" y="1226536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Düz Bağlayıcı 41"/>
              <p:cNvCxnSpPr/>
              <p:nvPr/>
            </p:nvCxnSpPr>
            <p:spPr>
              <a:xfrm>
                <a:off x="9865685" y="1903681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>
              <a:xfrm>
                <a:off x="9865685" y="3024939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>
              <a:xfrm>
                <a:off x="9854799" y="2468180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Dirsek Bağlayıcısı 52"/>
            <p:cNvCxnSpPr/>
            <p:nvPr/>
          </p:nvCxnSpPr>
          <p:spPr>
            <a:xfrm rot="16200000" flipV="1">
              <a:off x="9485137" y="2729514"/>
              <a:ext cx="550159" cy="406886"/>
            </a:xfrm>
            <a:prstGeom prst="bentConnector3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9876571" y="1221251"/>
              <a:ext cx="228606" cy="291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Dirsek Bağlayıcısı 52"/>
          <p:cNvCxnSpPr/>
          <p:nvPr/>
        </p:nvCxnSpPr>
        <p:spPr>
          <a:xfrm rot="16200000" flipV="1">
            <a:off x="9465779" y="2180835"/>
            <a:ext cx="550159" cy="406886"/>
          </a:xfrm>
          <a:prstGeom prst="bentConnector3">
            <a:avLst/>
          </a:prstGeom>
          <a:ln w="19050">
            <a:solidFill>
              <a:srgbClr val="0C5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irsek Bağlayıcısı 52"/>
          <p:cNvCxnSpPr/>
          <p:nvPr/>
        </p:nvCxnSpPr>
        <p:spPr>
          <a:xfrm rot="16200000" flipV="1">
            <a:off x="9485454" y="1558047"/>
            <a:ext cx="550159" cy="406886"/>
          </a:xfrm>
          <a:prstGeom prst="bentConnector3">
            <a:avLst/>
          </a:prstGeom>
          <a:ln w="19050">
            <a:solidFill>
              <a:srgbClr val="0C5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6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054" y="910615"/>
            <a:ext cx="10208880" cy="5809781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/>
              <a:t>N elemanlı dizi ile tasarlanmış kaydırmalı kuyruk modeli.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Kuyruğa ekleme işlemi çıkartma işleminden daha az maliyetle yapılır; eklenecek veri doğrudan </a:t>
            </a:r>
            <a:r>
              <a:rPr lang="tr-TR" sz="1600" dirty="0" smtClean="0"/>
              <a:t>kuyruğun sonunu gösteren </a:t>
            </a:r>
            <a:r>
              <a:rPr lang="tr-TR" sz="1600" dirty="0"/>
              <a:t>indis değişkenin gösterdiği bir sonraki göze yapılır</a:t>
            </a:r>
            <a:r>
              <a:rPr lang="tr-TR" sz="1600" dirty="0" smtClean="0"/>
              <a:t>.</a:t>
            </a: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2487001" y="1526353"/>
            <a:ext cx="4242493" cy="3723403"/>
            <a:chOff x="3392303" y="1544109"/>
            <a:chExt cx="4242493" cy="3723403"/>
          </a:xfrm>
        </p:grpSpPr>
        <p:sp>
          <p:nvSpPr>
            <p:cNvPr id="31" name="Rounded Rectangle 30"/>
            <p:cNvSpPr/>
            <p:nvPr/>
          </p:nvSpPr>
          <p:spPr>
            <a:xfrm>
              <a:off x="3990235" y="2732586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92303" y="1544109"/>
              <a:ext cx="4242493" cy="3723403"/>
              <a:chOff x="2406460" y="-278606"/>
              <a:chExt cx="4242493" cy="372340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991779" y="1225116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991779" y="1570080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991779" y="1916859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991779" y="2263638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2991779" y="2593930"/>
                <a:ext cx="1109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101487" y="620193"/>
                <a:ext cx="0" cy="19737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984951" y="620193"/>
                <a:ext cx="0" cy="19737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/>
              <p:cNvCxnSpPr/>
              <p:nvPr/>
            </p:nvCxnSpPr>
            <p:spPr>
              <a:xfrm rot="16200000" flipH="1">
                <a:off x="2709423" y="131857"/>
                <a:ext cx="712970" cy="582570"/>
              </a:xfrm>
              <a:prstGeom prst="curvedConnector3">
                <a:avLst>
                  <a:gd name="adj1" fmla="val 36303"/>
                </a:avLst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16200000" flipH="1">
                <a:off x="3475336" y="2530079"/>
                <a:ext cx="648134" cy="590514"/>
              </a:xfrm>
              <a:prstGeom prst="curvedConnector3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406460" y="-278606"/>
                <a:ext cx="922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err="1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enqueue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484249" y="3137020"/>
                <a:ext cx="1700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err="1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tr-TR" sz="1400" dirty="0" err="1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equeue</a:t>
                </a:r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(15)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4192620" y="2505155"/>
                <a:ext cx="55447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747097" y="2298538"/>
                <a:ext cx="19018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izi[0](</a:t>
                </a:r>
                <a:r>
                  <a:rPr lang="tr-TR" sz="1400" dirty="0" err="1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headNode</a:t>
                </a:r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>
              <a:off x="5194852" y="2897732"/>
              <a:ext cx="554477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758680" y="2732586"/>
              <a:ext cx="1299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izi[N-1]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4219" y="4079311"/>
              <a:ext cx="611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24219" y="3723770"/>
              <a:ext cx="611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24219" y="3362021"/>
              <a:ext cx="611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14763" y="3024176"/>
              <a:ext cx="611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Curved Connector 47"/>
            <p:cNvCxnSpPr/>
            <p:nvPr/>
          </p:nvCxnSpPr>
          <p:spPr>
            <a:xfrm>
              <a:off x="5087330" y="3150831"/>
              <a:ext cx="12700" cy="34496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5114951" y="3539032"/>
              <a:ext cx="12700" cy="34496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>
              <a:off x="5114951" y="3924585"/>
              <a:ext cx="12700" cy="34496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439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3" y="910615"/>
            <a:ext cx="7347857" cy="570789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/>
              <a:t>N elemanlı dizi ile tasarlanmış dairesel kuyruk modeli.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Dizi </a:t>
            </a:r>
            <a:r>
              <a:rPr lang="tr-TR" sz="1600" dirty="0"/>
              <a:t>elemanlarına erişim </a:t>
            </a:r>
            <a:r>
              <a:rPr lang="tr-TR" sz="1600" dirty="0" smtClean="0"/>
              <a:t>çevrimsel </a:t>
            </a:r>
            <a:r>
              <a:rPr lang="tr-TR" sz="1600" dirty="0"/>
              <a:t>yapılır; yani dizinin son elemanına ulaşıldığında bir sonraki göz dizinin ilk elemanı olacak şekilde indis değeri hesaplanır.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Böylece </a:t>
            </a:r>
            <a:r>
              <a:rPr lang="tr-TR" sz="1600" dirty="0"/>
              <a:t>kuyruk için tanımlanan dizi üzerinde sanki bir halka bellek varmış gibi dolaşılır.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Kuyruktan sıradaki </a:t>
            </a:r>
            <a:r>
              <a:rPr lang="tr-TR" sz="1600" dirty="0"/>
              <a:t>eleman </a:t>
            </a:r>
            <a:r>
              <a:rPr lang="tr-TR" sz="1600" dirty="0" smtClean="0"/>
              <a:t>alındığında (</a:t>
            </a:r>
            <a:r>
              <a:rPr lang="tr-TR" sz="1600" dirty="0" err="1" smtClean="0"/>
              <a:t>dequeue</a:t>
            </a:r>
            <a:r>
              <a:rPr lang="tr-TR" sz="1600" dirty="0" smtClean="0"/>
              <a:t>) </a:t>
            </a:r>
            <a:r>
              <a:rPr lang="tr-TR" sz="1600" dirty="0"/>
              <a:t>işaretçinin değeri bir sonraki gözü gösterecek biçimde arttırılır.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Arttırma </a:t>
            </a:r>
            <a:r>
              <a:rPr lang="tr-TR" sz="1600" dirty="0"/>
              <a:t>işleminin de, dizinin sonuna gelindiğinde başına gidecek biçimde çevrimsel olması sağlanır</a:t>
            </a:r>
            <a:r>
              <a:rPr lang="tr-TR" sz="1600" dirty="0" smtClean="0"/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Dairesel kuyruk modelinde biri </a:t>
            </a:r>
            <a:r>
              <a:rPr lang="tr-TR" sz="1600" b="1" i="1" dirty="0" smtClean="0"/>
              <a:t>ilk</a:t>
            </a:r>
            <a:r>
              <a:rPr lang="tr-TR" sz="1600" dirty="0" smtClean="0"/>
              <a:t> diğeri </a:t>
            </a:r>
            <a:r>
              <a:rPr lang="tr-TR" sz="1600" b="1" i="1" dirty="0" smtClean="0"/>
              <a:t>son</a:t>
            </a:r>
            <a:r>
              <a:rPr lang="tr-TR" sz="1600" dirty="0" smtClean="0"/>
              <a:t> olarak adlandırılan iki tane indis göstericisi vardır.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i="1" dirty="0" smtClean="0"/>
              <a:t>İlk</a:t>
            </a:r>
            <a:r>
              <a:rPr lang="tr-TR" sz="1600" dirty="0" smtClean="0"/>
              <a:t> işaretçi kuyruktan eleman alma yapılırken </a:t>
            </a:r>
            <a:r>
              <a:rPr lang="tr-TR" sz="1600" b="1" i="1" dirty="0" smtClean="0"/>
              <a:t>son</a:t>
            </a:r>
            <a:r>
              <a:rPr lang="tr-TR" sz="1600" dirty="0" smtClean="0"/>
              <a:t> işaretçi kuyruğa eleman eklenirken kullanılır.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</p:txBody>
      </p:sp>
      <p:grpSp>
        <p:nvGrpSpPr>
          <p:cNvPr id="18" name="Grup 17"/>
          <p:cNvGrpSpPr/>
          <p:nvPr/>
        </p:nvGrpSpPr>
        <p:grpSpPr>
          <a:xfrm>
            <a:off x="8637815" y="1593860"/>
            <a:ext cx="3461712" cy="3527856"/>
            <a:chOff x="8637815" y="1593860"/>
            <a:chExt cx="3461712" cy="3527856"/>
          </a:xfrm>
        </p:grpSpPr>
        <p:grpSp>
          <p:nvGrpSpPr>
            <p:cNvPr id="13" name="Grup 12"/>
            <p:cNvGrpSpPr/>
            <p:nvPr/>
          </p:nvGrpSpPr>
          <p:grpSpPr>
            <a:xfrm>
              <a:off x="8637815" y="1593860"/>
              <a:ext cx="3461712" cy="3527856"/>
              <a:chOff x="8637815" y="1593860"/>
              <a:chExt cx="3461712" cy="3527856"/>
            </a:xfrm>
          </p:grpSpPr>
          <p:grpSp>
            <p:nvGrpSpPr>
              <p:cNvPr id="6" name="Grup 5"/>
              <p:cNvGrpSpPr/>
              <p:nvPr/>
            </p:nvGrpSpPr>
            <p:grpSpPr>
              <a:xfrm>
                <a:off x="9112188" y="1593860"/>
                <a:ext cx="2987339" cy="2974019"/>
                <a:chOff x="8619475" y="1584982"/>
                <a:chExt cx="2987339" cy="297401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8619475" y="1584982"/>
                  <a:ext cx="2987339" cy="2974019"/>
                  <a:chOff x="6840242" y="1944210"/>
                  <a:chExt cx="2987339" cy="2974019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6853561" y="1944210"/>
                    <a:ext cx="2965142" cy="296514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cxnSp>
                <p:nvCxnSpPr>
                  <p:cNvPr id="7" name="Straight Connector 6"/>
                  <p:cNvCxnSpPr>
                    <a:stCxn id="4" idx="0"/>
                    <a:endCxn id="4" idx="4"/>
                  </p:cNvCxnSpPr>
                  <p:nvPr/>
                </p:nvCxnSpPr>
                <p:spPr>
                  <a:xfrm>
                    <a:off x="8336132" y="1944210"/>
                    <a:ext cx="0" cy="2965142"/>
                  </a:xfrm>
                  <a:prstGeom prst="line">
                    <a:avLst/>
                  </a:prstGeom>
                  <a:ln w="19050">
                    <a:solidFill>
                      <a:srgbClr val="0C5A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>
                    <a:stCxn id="4" idx="2"/>
                    <a:endCxn id="4" idx="6"/>
                  </p:cNvCxnSpPr>
                  <p:nvPr/>
                </p:nvCxnSpPr>
                <p:spPr>
                  <a:xfrm>
                    <a:off x="6853561" y="3426781"/>
                    <a:ext cx="2965142" cy="0"/>
                  </a:xfrm>
                  <a:prstGeom prst="line">
                    <a:avLst/>
                  </a:prstGeom>
                  <a:ln w="19050">
                    <a:solidFill>
                      <a:srgbClr val="0C5A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1800000">
                    <a:off x="8336132" y="1948649"/>
                    <a:ext cx="0" cy="2965142"/>
                  </a:xfrm>
                  <a:prstGeom prst="line">
                    <a:avLst/>
                  </a:prstGeom>
                  <a:ln w="19050">
                    <a:solidFill>
                      <a:srgbClr val="0C5A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rot="3600000">
                    <a:off x="8345010" y="1957526"/>
                    <a:ext cx="0" cy="2965142"/>
                  </a:xfrm>
                  <a:prstGeom prst="line">
                    <a:avLst/>
                  </a:prstGeom>
                  <a:ln w="19050">
                    <a:solidFill>
                      <a:srgbClr val="0C5A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7200000">
                    <a:off x="8322813" y="1966403"/>
                    <a:ext cx="0" cy="2965142"/>
                  </a:xfrm>
                  <a:prstGeom prst="line">
                    <a:avLst/>
                  </a:prstGeom>
                  <a:ln w="19050">
                    <a:solidFill>
                      <a:srgbClr val="0C5A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9000000">
                    <a:off x="8321682" y="1953087"/>
                    <a:ext cx="0" cy="2965142"/>
                  </a:xfrm>
                  <a:prstGeom prst="line">
                    <a:avLst/>
                  </a:prstGeom>
                  <a:ln w="19050">
                    <a:solidFill>
                      <a:srgbClr val="0C5A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>
                    <a:off x="7332955" y="2414727"/>
                    <a:ext cx="2050742" cy="205074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5" name="Metin kutusu 4"/>
                <p:cNvSpPr txBox="1"/>
                <p:nvPr/>
              </p:nvSpPr>
              <p:spPr>
                <a:xfrm>
                  <a:off x="8686514" y="3246916"/>
                  <a:ext cx="5415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itchFamily="49" charset="0"/>
                      <a:cs typeface="Consolas" pitchFamily="49" charset="0"/>
                    </a:rPr>
                    <a:t>Ali</a:t>
                  </a:r>
                  <a:endParaRPr lang="tr-TR" sz="1400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" name="Metin kutusu 13"/>
                <p:cNvSpPr txBox="1"/>
                <p:nvPr/>
              </p:nvSpPr>
              <p:spPr>
                <a:xfrm>
                  <a:off x="8957277" y="3793528"/>
                  <a:ext cx="6765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itchFamily="49" charset="0"/>
                      <a:cs typeface="Consolas" pitchFamily="49" charset="0"/>
                    </a:rPr>
                    <a:t>Vel</a:t>
                  </a:r>
                  <a:r>
                    <a:rPr lang="tr-TR" sz="1400" dirty="0">
                      <a:latin typeface="Consolas" pitchFamily="49" charset="0"/>
                      <a:cs typeface="Consolas" pitchFamily="49" charset="0"/>
                    </a:rPr>
                    <a:t>i</a:t>
                  </a:r>
                </a:p>
              </p:txBody>
            </p:sp>
            <p:sp>
              <p:nvSpPr>
                <p:cNvPr id="15" name="Metin kutusu 14"/>
                <p:cNvSpPr txBox="1"/>
                <p:nvPr/>
              </p:nvSpPr>
              <p:spPr>
                <a:xfrm>
                  <a:off x="9573837" y="4120100"/>
                  <a:ext cx="5415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itchFamily="49" charset="0"/>
                      <a:cs typeface="Consolas" pitchFamily="49" charset="0"/>
                    </a:rPr>
                    <a:t>Oya</a:t>
                  </a:r>
                  <a:endParaRPr lang="tr-TR" sz="1400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" name="Metin kutusu 15"/>
                <p:cNvSpPr txBox="1"/>
                <p:nvPr/>
              </p:nvSpPr>
              <p:spPr>
                <a:xfrm>
                  <a:off x="10188944" y="4120099"/>
                  <a:ext cx="5415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itchFamily="49" charset="0"/>
                      <a:cs typeface="Consolas" pitchFamily="49" charset="0"/>
                    </a:rPr>
                    <a:t>Ece</a:t>
                  </a:r>
                  <a:endParaRPr lang="tr-TR" sz="1400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8" name="Metin kutusu 7"/>
              <p:cNvSpPr txBox="1"/>
              <p:nvPr/>
            </p:nvSpPr>
            <p:spPr>
              <a:xfrm>
                <a:off x="8637815" y="3896792"/>
                <a:ext cx="672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b="1" dirty="0">
                    <a:solidFill>
                      <a:schemeClr val="accent4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tr-TR" sz="1400" b="1" dirty="0" smtClean="0">
                    <a:solidFill>
                      <a:schemeClr val="accent4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lk</a:t>
                </a:r>
                <a:endParaRPr lang="tr-TR" sz="1400" b="1" dirty="0">
                  <a:solidFill>
                    <a:schemeClr val="accent4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Metin kutusu 18"/>
              <p:cNvSpPr txBox="1"/>
              <p:nvPr/>
            </p:nvSpPr>
            <p:spPr>
              <a:xfrm>
                <a:off x="11010913" y="4813939"/>
                <a:ext cx="644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b="1" dirty="0" smtClean="0">
                    <a:solidFill>
                      <a:schemeClr val="accent4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son</a:t>
                </a:r>
                <a:endParaRPr lang="tr-TR" sz="1400" b="1" dirty="0">
                  <a:solidFill>
                    <a:schemeClr val="accent4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0" name="Eğri Bağlayıcı 9"/>
              <p:cNvCxnSpPr>
                <a:endCxn id="19" idx="0"/>
              </p:cNvCxnSpPr>
              <p:nvPr/>
            </p:nvCxnSpPr>
            <p:spPr>
              <a:xfrm>
                <a:off x="11010913" y="4559002"/>
                <a:ext cx="322365" cy="254937"/>
              </a:xfrm>
              <a:prstGeom prst="curvedConnector2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ğri Bağlayıcı 21"/>
              <p:cNvCxnSpPr/>
              <p:nvPr/>
            </p:nvCxnSpPr>
            <p:spPr>
              <a:xfrm rot="5400000">
                <a:off x="8803543" y="3509067"/>
                <a:ext cx="368509" cy="275420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Metin kutusu 16"/>
            <p:cNvSpPr txBox="1"/>
            <p:nvPr/>
          </p:nvSpPr>
          <p:spPr>
            <a:xfrm>
              <a:off x="11333278" y="3255794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Metin kutusu 26"/>
            <p:cNvSpPr txBox="1"/>
            <p:nvPr/>
          </p:nvSpPr>
          <p:spPr>
            <a:xfrm>
              <a:off x="11349364" y="2727856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Metin kutusu 27"/>
            <p:cNvSpPr txBox="1"/>
            <p:nvPr/>
          </p:nvSpPr>
          <p:spPr>
            <a:xfrm>
              <a:off x="11101963" y="2272259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Metin kutusu 28"/>
            <p:cNvSpPr txBox="1"/>
            <p:nvPr/>
          </p:nvSpPr>
          <p:spPr>
            <a:xfrm>
              <a:off x="10746841" y="2102982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Metin kutusu 29"/>
            <p:cNvSpPr txBox="1"/>
            <p:nvPr/>
          </p:nvSpPr>
          <p:spPr>
            <a:xfrm>
              <a:off x="10273391" y="2073461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Metin kutusu 30"/>
            <p:cNvSpPr txBox="1"/>
            <p:nvPr/>
          </p:nvSpPr>
          <p:spPr>
            <a:xfrm>
              <a:off x="9882742" y="2308052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9668534" y="2712356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Metin kutusu 32"/>
            <p:cNvSpPr txBox="1"/>
            <p:nvPr/>
          </p:nvSpPr>
          <p:spPr>
            <a:xfrm>
              <a:off x="9682984" y="3123968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9882742" y="3550488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Metin kutusu 35"/>
            <p:cNvSpPr txBox="1"/>
            <p:nvPr/>
          </p:nvSpPr>
          <p:spPr>
            <a:xfrm>
              <a:off x="10273391" y="3771629"/>
              <a:ext cx="183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Metin kutusu 36"/>
            <p:cNvSpPr txBox="1"/>
            <p:nvPr/>
          </p:nvSpPr>
          <p:spPr>
            <a:xfrm>
              <a:off x="10594759" y="3771629"/>
              <a:ext cx="47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tr-T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Metin kutusu 37"/>
            <p:cNvSpPr txBox="1"/>
            <p:nvPr/>
          </p:nvSpPr>
          <p:spPr>
            <a:xfrm>
              <a:off x="11027157" y="3544900"/>
              <a:ext cx="47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343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056" y="910615"/>
            <a:ext cx="9289637" cy="5707899"/>
          </a:xfrm>
        </p:spPr>
        <p:txBody>
          <a:bodyPr anchor="t"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/>
              <a:t>Bağlantılı liste ile kuyruk tasarımı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kuyrukNode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ad;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kuyruk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sonraki;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kuyruk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ad)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5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.ad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ad;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5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smtClean="0">
                <a:latin typeface="Consolas" panose="020B0609020204030204" pitchFamily="49" charset="0"/>
                <a:cs typeface="Consolas" panose="020B0609020204030204" pitchFamily="49" charset="0"/>
              </a:rPr>
              <a:t>kuyruk{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size;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kuyruk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kuyruk(</a:t>
            </a:r>
            <a:r>
              <a:rPr lang="tr-TR" sz="15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ad){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.headNode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kuyruk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(ad);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.headNode.sonraki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kuyruk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queueAd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5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kuyruk("");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</p:txBody>
      </p:sp>
      <p:sp>
        <p:nvSpPr>
          <p:cNvPr id="5" name="Oval 4"/>
          <p:cNvSpPr/>
          <p:nvPr/>
        </p:nvSpPr>
        <p:spPr>
          <a:xfrm>
            <a:off x="4172506" y="3912131"/>
            <a:ext cx="949908" cy="44450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Curved Connector 6"/>
          <p:cNvCxnSpPr>
            <a:stCxn id="5" idx="6"/>
            <a:endCxn id="27" idx="1"/>
          </p:cNvCxnSpPr>
          <p:nvPr/>
        </p:nvCxnSpPr>
        <p:spPr>
          <a:xfrm flipV="1">
            <a:off x="5122414" y="3176053"/>
            <a:ext cx="4119588" cy="958332"/>
          </a:xfrm>
          <a:prstGeom prst="curved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120861" y="1806941"/>
            <a:ext cx="868389" cy="4445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8" name="Curved Connector 47"/>
          <p:cNvCxnSpPr>
            <a:stCxn id="47" idx="6"/>
          </p:cNvCxnSpPr>
          <p:nvPr/>
        </p:nvCxnSpPr>
        <p:spPr>
          <a:xfrm>
            <a:off x="4989250" y="2029195"/>
            <a:ext cx="5217909" cy="1168189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748632" y="1550535"/>
            <a:ext cx="423874" cy="35314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0" name="Curved Connector 49"/>
          <p:cNvCxnSpPr>
            <a:endCxn id="41" idx="1"/>
          </p:cNvCxnSpPr>
          <p:nvPr/>
        </p:nvCxnSpPr>
        <p:spPr>
          <a:xfrm>
            <a:off x="4183322" y="1702573"/>
            <a:ext cx="5157272" cy="394988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51" idx="4"/>
          </p:cNvCxnSpPr>
          <p:nvPr/>
        </p:nvCxnSpPr>
        <p:spPr>
          <a:xfrm rot="5400000">
            <a:off x="7952343" y="4269287"/>
            <a:ext cx="2213464" cy="149915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8875320" y="408373"/>
            <a:ext cx="1866661" cy="3503758"/>
            <a:chOff x="8875320" y="408373"/>
            <a:chExt cx="1866661" cy="3503758"/>
          </a:xfrm>
        </p:grpSpPr>
        <p:grpSp>
          <p:nvGrpSpPr>
            <p:cNvPr id="73" name="Group 72"/>
            <p:cNvGrpSpPr/>
            <p:nvPr/>
          </p:nvGrpSpPr>
          <p:grpSpPr>
            <a:xfrm>
              <a:off x="9235174" y="888477"/>
              <a:ext cx="1116536" cy="2478087"/>
              <a:chOff x="9235174" y="888477"/>
              <a:chExt cx="1116536" cy="247808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235174" y="888477"/>
                <a:ext cx="1116536" cy="2478087"/>
                <a:chOff x="9235174" y="888477"/>
                <a:chExt cx="1116536" cy="2478087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9235174" y="888477"/>
                  <a:ext cx="1116536" cy="2478087"/>
                  <a:chOff x="9235174" y="888477"/>
                  <a:chExt cx="1116536" cy="2478087"/>
                </a:xfrm>
              </p:grpSpPr>
              <p:grpSp>
                <p:nvGrpSpPr>
                  <p:cNvPr id="17" name="Grup 16"/>
                  <p:cNvGrpSpPr/>
                  <p:nvPr/>
                </p:nvGrpSpPr>
                <p:grpSpPr>
                  <a:xfrm>
                    <a:off x="9235174" y="888477"/>
                    <a:ext cx="1116536" cy="2478087"/>
                    <a:chOff x="8995468" y="888477"/>
                    <a:chExt cx="1116536" cy="2478087"/>
                  </a:xfrm>
                </p:grpSpPr>
                <p:grpSp>
                  <p:nvGrpSpPr>
                    <p:cNvPr id="23" name="Group 19"/>
                    <p:cNvGrpSpPr/>
                    <p:nvPr/>
                  </p:nvGrpSpPr>
                  <p:grpSpPr>
                    <a:xfrm>
                      <a:off x="8995468" y="888477"/>
                      <a:ext cx="1116536" cy="2478087"/>
                      <a:chOff x="2984951" y="141208"/>
                      <a:chExt cx="1116536" cy="2478087"/>
                    </a:xfrm>
                  </p:grpSpPr>
                  <p:sp>
                    <p:nvSpPr>
                      <p:cNvPr id="24" name="Rounded Rectangle 20"/>
                      <p:cNvSpPr/>
                      <p:nvPr/>
                    </p:nvSpPr>
                    <p:spPr>
                      <a:xfrm>
                        <a:off x="2991779" y="473982"/>
                        <a:ext cx="1109708" cy="33029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r-TR"/>
                      </a:p>
                    </p:txBody>
                  </p:sp>
                  <p:sp>
                    <p:nvSpPr>
                      <p:cNvPr id="25" name="Rounded Rectangle 21"/>
                      <p:cNvSpPr/>
                      <p:nvPr/>
                    </p:nvSpPr>
                    <p:spPr>
                      <a:xfrm>
                        <a:off x="2991779" y="1145526"/>
                        <a:ext cx="1109708" cy="33029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r-TR"/>
                      </a:p>
                    </p:txBody>
                  </p:sp>
                  <p:sp>
                    <p:nvSpPr>
                      <p:cNvPr id="26" name="Rounded Rectangle 23"/>
                      <p:cNvSpPr/>
                      <p:nvPr/>
                    </p:nvSpPr>
                    <p:spPr>
                      <a:xfrm>
                        <a:off x="2991779" y="1710025"/>
                        <a:ext cx="1109708" cy="33029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r-TR"/>
                      </a:p>
                    </p:txBody>
                  </p:sp>
                  <p:sp>
                    <p:nvSpPr>
                      <p:cNvPr id="27" name="Rounded Rectangle 27"/>
                      <p:cNvSpPr/>
                      <p:nvPr/>
                    </p:nvSpPr>
                    <p:spPr>
                      <a:xfrm>
                        <a:off x="2991779" y="2263638"/>
                        <a:ext cx="1109708" cy="33029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r-TR"/>
                      </a:p>
                    </p:txBody>
                  </p:sp>
                  <p:cxnSp>
                    <p:nvCxnSpPr>
                      <p:cNvPr id="28" name="Straight Connector 29"/>
                      <p:cNvCxnSpPr/>
                      <p:nvPr/>
                    </p:nvCxnSpPr>
                    <p:spPr>
                      <a:xfrm>
                        <a:off x="2991779" y="2593930"/>
                        <a:ext cx="110970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31"/>
                      <p:cNvCxnSpPr/>
                      <p:nvPr/>
                    </p:nvCxnSpPr>
                    <p:spPr>
                      <a:xfrm flipV="1">
                        <a:off x="4101487" y="141208"/>
                        <a:ext cx="0" cy="24480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32"/>
                      <p:cNvCxnSpPr/>
                      <p:nvPr/>
                    </p:nvCxnSpPr>
                    <p:spPr>
                      <a:xfrm flipV="1">
                        <a:off x="2984951" y="141208"/>
                        <a:ext cx="0" cy="24480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TextBox 33"/>
                      <p:cNvSpPr txBox="1"/>
                      <p:nvPr/>
                    </p:nvSpPr>
                    <p:spPr>
                      <a:xfrm>
                        <a:off x="3095367" y="2311518"/>
                        <a:ext cx="5751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tr-TR" sz="1400" dirty="0" smtClean="0"/>
                          <a:t>ad</a:t>
                        </a:r>
                        <a:endParaRPr lang="tr-TR" sz="1400" dirty="0"/>
                      </a:p>
                    </p:txBody>
                  </p:sp>
                </p:grpSp>
                <p:cxnSp>
                  <p:nvCxnSpPr>
                    <p:cNvPr id="12" name="Düz Bağlayıcı 11"/>
                    <p:cNvCxnSpPr/>
                    <p:nvPr/>
                  </p:nvCxnSpPr>
                  <p:spPr>
                    <a:xfrm>
                      <a:off x="9876571" y="1226536"/>
                      <a:ext cx="0" cy="3240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Düz Bağlayıcı 41"/>
                    <p:cNvCxnSpPr/>
                    <p:nvPr/>
                  </p:nvCxnSpPr>
                  <p:spPr>
                    <a:xfrm>
                      <a:off x="9865685" y="1903681"/>
                      <a:ext cx="0" cy="3240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Düz Bağlayıcı 43"/>
                    <p:cNvCxnSpPr/>
                    <p:nvPr/>
                  </p:nvCxnSpPr>
                  <p:spPr>
                    <a:xfrm>
                      <a:off x="9865685" y="3024939"/>
                      <a:ext cx="0" cy="3240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Düz Bağlayıcı 42"/>
                    <p:cNvCxnSpPr/>
                    <p:nvPr/>
                  </p:nvCxnSpPr>
                  <p:spPr>
                    <a:xfrm>
                      <a:off x="9854799" y="2468180"/>
                      <a:ext cx="0" cy="3240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3" name="Dirsek Bağlayıcısı 52"/>
                  <p:cNvCxnSpPr/>
                  <p:nvPr/>
                </p:nvCxnSpPr>
                <p:spPr>
                  <a:xfrm rot="16200000" flipV="1">
                    <a:off x="9742467" y="2724061"/>
                    <a:ext cx="530876" cy="398508"/>
                  </a:xfrm>
                  <a:prstGeom prst="bentConnector3">
                    <a:avLst/>
                  </a:prstGeom>
                  <a:ln w="19050">
                    <a:solidFill>
                      <a:srgbClr val="0C5A8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TextBox 33"/>
                <p:cNvSpPr txBox="1"/>
                <p:nvPr/>
              </p:nvSpPr>
              <p:spPr>
                <a:xfrm>
                  <a:off x="9321409" y="2510442"/>
                  <a:ext cx="5751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/>
                    <a:t>ad</a:t>
                  </a:r>
                  <a:endParaRPr lang="tr-TR" sz="1400" dirty="0"/>
                </a:p>
              </p:txBody>
            </p:sp>
            <p:sp>
              <p:nvSpPr>
                <p:cNvPr id="41" name="TextBox 33"/>
                <p:cNvSpPr txBox="1"/>
                <p:nvPr/>
              </p:nvSpPr>
              <p:spPr>
                <a:xfrm>
                  <a:off x="9340594" y="1943672"/>
                  <a:ext cx="5751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/>
                    <a:t>ad</a:t>
                  </a:r>
                  <a:endParaRPr lang="tr-TR" sz="1400" dirty="0"/>
                </a:p>
              </p:txBody>
            </p:sp>
            <p:sp>
              <p:nvSpPr>
                <p:cNvPr id="46" name="TextBox 33"/>
                <p:cNvSpPr txBox="1"/>
                <p:nvPr/>
              </p:nvSpPr>
              <p:spPr>
                <a:xfrm>
                  <a:off x="9365780" y="1232508"/>
                  <a:ext cx="5751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/>
                    <a:t>ad</a:t>
                  </a:r>
                  <a:endParaRPr lang="tr-TR" sz="1400" dirty="0"/>
                </a:p>
              </p:txBody>
            </p:sp>
          </p:grpSp>
          <p:cxnSp>
            <p:nvCxnSpPr>
              <p:cNvPr id="72" name="Straight Connector 71"/>
              <p:cNvCxnSpPr/>
              <p:nvPr/>
            </p:nvCxnSpPr>
            <p:spPr>
              <a:xfrm>
                <a:off x="10111666" y="1225118"/>
                <a:ext cx="221942" cy="3254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Dirsek Bağlayıcısı 52"/>
            <p:cNvCxnSpPr/>
            <p:nvPr/>
          </p:nvCxnSpPr>
          <p:spPr>
            <a:xfrm rot="16200000" flipV="1">
              <a:off x="9736571" y="2120362"/>
              <a:ext cx="530876" cy="398508"/>
            </a:xfrm>
            <a:prstGeom prst="bentConnector3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irsek Bağlayıcısı 52"/>
            <p:cNvCxnSpPr/>
            <p:nvPr/>
          </p:nvCxnSpPr>
          <p:spPr>
            <a:xfrm rot="16200000" flipV="1">
              <a:off x="9670004" y="1529061"/>
              <a:ext cx="604190" cy="378816"/>
            </a:xfrm>
            <a:prstGeom prst="bentConnector3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8875320" y="408373"/>
              <a:ext cx="1866661" cy="3503758"/>
            </a:xfrm>
            <a:prstGeom prst="ellipse">
              <a:avLst/>
            </a:prstGeom>
            <a:solidFill>
              <a:srgbClr val="E691B7">
                <a:alpha val="45098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xmlns="" val="5302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202" y="910615"/>
            <a:ext cx="7026016" cy="5707899"/>
          </a:xfrm>
        </p:spPr>
        <p:txBody>
          <a:bodyPr anchor="t">
            <a:normAutofit fontScale="92500" lnSpcReduction="10000"/>
          </a:bodyPr>
          <a:lstStyle/>
          <a:p>
            <a:pPr lvl="2"/>
            <a:r>
              <a:rPr lang="tr-TR" sz="1600" dirty="0"/>
              <a:t>Queue işlemleri </a:t>
            </a:r>
          </a:p>
          <a:p>
            <a:pPr lvl="3"/>
            <a:r>
              <a:rPr lang="tr-TR" sz="1600" dirty="0" smtClean="0"/>
              <a:t>boş kuyruk-size </a:t>
            </a:r>
            <a:r>
              <a:rPr lang="tr-TR" sz="1600" dirty="0"/>
              <a:t>== 0</a:t>
            </a:r>
          </a:p>
          <a:p>
            <a:pPr lvl="3"/>
            <a:r>
              <a:rPr lang="tr-TR" sz="1600" dirty="0" smtClean="0"/>
              <a:t>eleman sayısı-size</a:t>
            </a:r>
          </a:p>
          <a:p>
            <a:pPr lvl="3"/>
            <a:r>
              <a:rPr lang="tr-TR" sz="1600" dirty="0" smtClean="0"/>
              <a:t>eleman ekleme-</a:t>
            </a:r>
            <a:r>
              <a:rPr lang="tr-TR" sz="1600" dirty="0" err="1" smtClean="0"/>
              <a:t>enqueue</a:t>
            </a:r>
            <a:r>
              <a:rPr lang="tr-TR" sz="1600" dirty="0" smtClean="0"/>
              <a:t>(ad)</a:t>
            </a:r>
            <a:endParaRPr lang="tr-TR" sz="1600" dirty="0"/>
          </a:p>
          <a:p>
            <a:pPr lvl="3"/>
            <a:r>
              <a:rPr lang="tr-TR" sz="1600" dirty="0" smtClean="0"/>
              <a:t>eleman alma-</a:t>
            </a:r>
            <a:r>
              <a:rPr lang="tr-TR" sz="1600" dirty="0" err="1" smtClean="0"/>
              <a:t>dequeue</a:t>
            </a:r>
            <a:r>
              <a:rPr lang="tr-TR" sz="1600" dirty="0" smtClean="0"/>
              <a:t>()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Eleman Ekleme</a:t>
            </a:r>
            <a:endParaRPr lang="tr-TR" sz="1600" dirty="0">
              <a:solidFill>
                <a:srgbClr val="C00000"/>
              </a:solidFill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(ad){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kuyrukNode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kuyrukNode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(ad);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kuyrukNode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aktif =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queueAd.headNode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aktif.sonraki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 != aktif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aktif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aktif.sonraki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aktif.sonraki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yeniNode.sonraki</a:t>
            </a: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queueAd.size</a:t>
            </a: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7606335" y="1580940"/>
            <a:ext cx="2949561" cy="3019620"/>
            <a:chOff x="7606335" y="1580940"/>
            <a:chExt cx="2949561" cy="3019620"/>
          </a:xfrm>
        </p:grpSpPr>
        <p:grpSp>
          <p:nvGrpSpPr>
            <p:cNvPr id="6" name="Group 5"/>
            <p:cNvGrpSpPr/>
            <p:nvPr/>
          </p:nvGrpSpPr>
          <p:grpSpPr>
            <a:xfrm>
              <a:off x="9446188" y="1810158"/>
              <a:ext cx="1109708" cy="330292"/>
              <a:chOff x="9446188" y="1810158"/>
              <a:chExt cx="1109708" cy="330292"/>
            </a:xfrm>
          </p:grpSpPr>
          <p:sp>
            <p:nvSpPr>
              <p:cNvPr id="34" name="Rounded Rectangle 20"/>
              <p:cNvSpPr/>
              <p:nvPr/>
            </p:nvSpPr>
            <p:spPr>
              <a:xfrm>
                <a:off x="9446188" y="1810158"/>
                <a:ext cx="1109708" cy="330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35" name="Düz Bağlayıcı 11"/>
              <p:cNvCxnSpPr/>
              <p:nvPr/>
            </p:nvCxnSpPr>
            <p:spPr>
              <a:xfrm>
                <a:off x="10320463" y="1815443"/>
                <a:ext cx="0" cy="324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3"/>
              <p:cNvSpPr txBox="1"/>
              <p:nvPr/>
            </p:nvSpPr>
            <p:spPr>
              <a:xfrm>
                <a:off x="9569966" y="1821415"/>
                <a:ext cx="57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/>
                  <a:t>ad</a:t>
                </a:r>
                <a:endParaRPr lang="tr-TR" sz="1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439360" y="1580940"/>
              <a:ext cx="1116536" cy="3019620"/>
              <a:chOff x="9235174" y="346944"/>
              <a:chExt cx="1116536" cy="301962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9235174" y="346944"/>
                <a:ext cx="1116536" cy="3019620"/>
                <a:chOff x="9235174" y="346944"/>
                <a:chExt cx="1116536" cy="3019620"/>
              </a:xfrm>
            </p:grpSpPr>
            <p:grpSp>
              <p:nvGrpSpPr>
                <p:cNvPr id="17" name="Grup 16"/>
                <p:cNvGrpSpPr/>
                <p:nvPr/>
              </p:nvGrpSpPr>
              <p:grpSpPr>
                <a:xfrm>
                  <a:off x="9235174" y="346944"/>
                  <a:ext cx="1116536" cy="3019620"/>
                  <a:chOff x="8995468" y="346944"/>
                  <a:chExt cx="1116536" cy="3019620"/>
                </a:xfrm>
              </p:grpSpPr>
              <p:grpSp>
                <p:nvGrpSpPr>
                  <p:cNvPr id="23" name="Group 19"/>
                  <p:cNvGrpSpPr/>
                  <p:nvPr/>
                </p:nvGrpSpPr>
                <p:grpSpPr>
                  <a:xfrm>
                    <a:off x="8995468" y="346944"/>
                    <a:ext cx="1116536" cy="3019620"/>
                    <a:chOff x="2984951" y="-400325"/>
                    <a:chExt cx="1116536" cy="3019620"/>
                  </a:xfrm>
                </p:grpSpPr>
                <p:sp>
                  <p:nvSpPr>
                    <p:cNvPr id="24" name="Rounded Rectangle 20"/>
                    <p:cNvSpPr/>
                    <p:nvPr/>
                  </p:nvSpPr>
                  <p:spPr>
                    <a:xfrm>
                      <a:off x="2991779" y="473982"/>
                      <a:ext cx="1109708" cy="3302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tr-TR"/>
                    </a:p>
                  </p:txBody>
                </p:sp>
                <p:sp>
                  <p:nvSpPr>
                    <p:cNvPr id="25" name="Rounded Rectangle 21"/>
                    <p:cNvSpPr/>
                    <p:nvPr/>
                  </p:nvSpPr>
                  <p:spPr>
                    <a:xfrm>
                      <a:off x="2991779" y="1145526"/>
                      <a:ext cx="1109708" cy="3302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tr-TR"/>
                    </a:p>
                  </p:txBody>
                </p:sp>
                <p:sp>
                  <p:nvSpPr>
                    <p:cNvPr id="26" name="Rounded Rectangle 23"/>
                    <p:cNvSpPr/>
                    <p:nvPr/>
                  </p:nvSpPr>
                  <p:spPr>
                    <a:xfrm>
                      <a:off x="2991779" y="1710025"/>
                      <a:ext cx="1109708" cy="3302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tr-TR"/>
                    </a:p>
                  </p:txBody>
                </p:sp>
                <p:sp>
                  <p:nvSpPr>
                    <p:cNvPr id="27" name="Rounded Rectangle 27"/>
                    <p:cNvSpPr/>
                    <p:nvPr/>
                  </p:nvSpPr>
                  <p:spPr>
                    <a:xfrm>
                      <a:off x="2991779" y="2263638"/>
                      <a:ext cx="1109708" cy="3302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tr-TR"/>
                    </a:p>
                  </p:txBody>
                </p:sp>
                <p:cxnSp>
                  <p:nvCxnSpPr>
                    <p:cNvPr id="28" name="Straight Connector 29"/>
                    <p:cNvCxnSpPr/>
                    <p:nvPr/>
                  </p:nvCxnSpPr>
                  <p:spPr>
                    <a:xfrm>
                      <a:off x="2991779" y="2593930"/>
                      <a:ext cx="1109708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31"/>
                    <p:cNvCxnSpPr/>
                    <p:nvPr/>
                  </p:nvCxnSpPr>
                  <p:spPr>
                    <a:xfrm flipV="1">
                      <a:off x="4101487" y="-400325"/>
                      <a:ext cx="0" cy="29880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32"/>
                    <p:cNvCxnSpPr/>
                    <p:nvPr/>
                  </p:nvCxnSpPr>
                  <p:spPr>
                    <a:xfrm flipV="1">
                      <a:off x="2984951" y="-400325"/>
                      <a:ext cx="0" cy="29880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TextBox 33"/>
                    <p:cNvSpPr txBox="1"/>
                    <p:nvPr/>
                  </p:nvSpPr>
                  <p:spPr>
                    <a:xfrm>
                      <a:off x="3095367" y="2311518"/>
                      <a:ext cx="5751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tr-TR" sz="1400" dirty="0" smtClean="0"/>
                        <a:t>ad</a:t>
                      </a:r>
                      <a:endParaRPr lang="tr-TR" sz="1400" dirty="0"/>
                    </a:p>
                  </p:txBody>
                </p:sp>
              </p:grpSp>
              <p:cxnSp>
                <p:nvCxnSpPr>
                  <p:cNvPr id="12" name="Düz Bağlayıcı 11"/>
                  <p:cNvCxnSpPr/>
                  <p:nvPr/>
                </p:nvCxnSpPr>
                <p:spPr>
                  <a:xfrm>
                    <a:off x="9876571" y="1226536"/>
                    <a:ext cx="0" cy="32400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Düz Bağlayıcı 41"/>
                  <p:cNvCxnSpPr/>
                  <p:nvPr/>
                </p:nvCxnSpPr>
                <p:spPr>
                  <a:xfrm>
                    <a:off x="9865685" y="1903681"/>
                    <a:ext cx="0" cy="32400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Düz Bağlayıcı 43"/>
                  <p:cNvCxnSpPr/>
                  <p:nvPr/>
                </p:nvCxnSpPr>
                <p:spPr>
                  <a:xfrm>
                    <a:off x="9865685" y="3024939"/>
                    <a:ext cx="0" cy="32400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Düz Bağlayıcı 42"/>
                  <p:cNvCxnSpPr/>
                  <p:nvPr/>
                </p:nvCxnSpPr>
                <p:spPr>
                  <a:xfrm>
                    <a:off x="9854799" y="2468180"/>
                    <a:ext cx="0" cy="32400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" name="Dirsek Bağlayıcısı 52"/>
                <p:cNvCxnSpPr/>
                <p:nvPr/>
              </p:nvCxnSpPr>
              <p:spPr>
                <a:xfrm rot="16200000" flipV="1">
                  <a:off x="9690231" y="2733084"/>
                  <a:ext cx="582475" cy="432061"/>
                </a:xfrm>
                <a:prstGeom prst="bentConnector3">
                  <a:avLst/>
                </a:prstGeom>
                <a:ln w="19050">
                  <a:solidFill>
                    <a:srgbClr val="0C5A8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3"/>
              <p:cNvSpPr txBox="1"/>
              <p:nvPr/>
            </p:nvSpPr>
            <p:spPr>
              <a:xfrm>
                <a:off x="9321409" y="2510442"/>
                <a:ext cx="57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/>
                  <a:t>ad</a:t>
                </a:r>
                <a:endParaRPr lang="tr-TR" sz="1400" dirty="0"/>
              </a:p>
            </p:txBody>
          </p:sp>
          <p:sp>
            <p:nvSpPr>
              <p:cNvPr id="41" name="TextBox 33"/>
              <p:cNvSpPr txBox="1"/>
              <p:nvPr/>
            </p:nvSpPr>
            <p:spPr>
              <a:xfrm>
                <a:off x="9340594" y="1943672"/>
                <a:ext cx="57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/>
                  <a:t>ad</a:t>
                </a:r>
                <a:endParaRPr lang="tr-TR" sz="1400" dirty="0"/>
              </a:p>
            </p:txBody>
          </p:sp>
          <p:sp>
            <p:nvSpPr>
              <p:cNvPr id="46" name="TextBox 33"/>
              <p:cNvSpPr txBox="1"/>
              <p:nvPr/>
            </p:nvSpPr>
            <p:spPr>
              <a:xfrm>
                <a:off x="9365780" y="1232508"/>
                <a:ext cx="575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/>
                  <a:t>ad</a:t>
                </a:r>
                <a:endParaRPr lang="tr-TR" sz="14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10320463" y="1810158"/>
              <a:ext cx="235433" cy="319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320463" y="2455247"/>
              <a:ext cx="235433" cy="319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>
              <a:off x="8478107" y="1810159"/>
              <a:ext cx="856427" cy="199899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06335" y="1655450"/>
              <a:ext cx="951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yeniNode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4" name="Dirsek Bağlayıcısı 52"/>
          <p:cNvCxnSpPr/>
          <p:nvPr/>
        </p:nvCxnSpPr>
        <p:spPr>
          <a:xfrm rot="16200000" flipV="1">
            <a:off x="9895772" y="3384604"/>
            <a:ext cx="582475" cy="432061"/>
          </a:xfrm>
          <a:prstGeom prst="bentConnector3">
            <a:avLst/>
          </a:prstGeom>
          <a:ln w="19050">
            <a:solidFill>
              <a:srgbClr val="0C5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irsek Bağlayıcısı 52"/>
          <p:cNvCxnSpPr/>
          <p:nvPr/>
        </p:nvCxnSpPr>
        <p:spPr>
          <a:xfrm rot="16200000" flipV="1">
            <a:off x="9913878" y="2715801"/>
            <a:ext cx="582475" cy="432061"/>
          </a:xfrm>
          <a:prstGeom prst="bentConnector3">
            <a:avLst/>
          </a:prstGeom>
          <a:ln w="19050">
            <a:solidFill>
              <a:srgbClr val="0C5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irsek Bağlayıcısı 52"/>
          <p:cNvCxnSpPr/>
          <p:nvPr/>
        </p:nvCxnSpPr>
        <p:spPr>
          <a:xfrm rot="16200000" flipV="1">
            <a:off x="9906067" y="2016084"/>
            <a:ext cx="582475" cy="432061"/>
          </a:xfrm>
          <a:prstGeom prst="bentConnector3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63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Queue-Kuyruk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202" y="910615"/>
            <a:ext cx="7026016" cy="5707899"/>
          </a:xfrm>
        </p:spPr>
        <p:txBody>
          <a:bodyPr anchor="t">
            <a:norm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Eleman Alma</a:t>
            </a:r>
            <a:endParaRPr lang="tr-TR" sz="1600" dirty="0">
              <a:solidFill>
                <a:srgbClr val="C00000"/>
              </a:solidFill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kuyrukNode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kuyrukNode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 ”);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queueAd.headNode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queueAd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.headNode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queueAd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.headNode.sonraki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queueAd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7517139" y="1580940"/>
            <a:ext cx="3038757" cy="3019620"/>
            <a:chOff x="7517139" y="1580940"/>
            <a:chExt cx="3038757" cy="3019620"/>
          </a:xfrm>
        </p:grpSpPr>
        <p:grpSp>
          <p:nvGrpSpPr>
            <p:cNvPr id="22" name="Group 21"/>
            <p:cNvGrpSpPr/>
            <p:nvPr/>
          </p:nvGrpSpPr>
          <p:grpSpPr>
            <a:xfrm>
              <a:off x="7517139" y="1580940"/>
              <a:ext cx="3038757" cy="3019620"/>
              <a:chOff x="7517139" y="1580940"/>
              <a:chExt cx="3038757" cy="301962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446188" y="1810158"/>
                <a:ext cx="1109708" cy="330292"/>
                <a:chOff x="9446188" y="1810158"/>
                <a:chExt cx="1109708" cy="330292"/>
              </a:xfrm>
            </p:grpSpPr>
            <p:sp>
              <p:nvSpPr>
                <p:cNvPr id="34" name="Rounded Rectangle 20"/>
                <p:cNvSpPr/>
                <p:nvPr/>
              </p:nvSpPr>
              <p:spPr>
                <a:xfrm>
                  <a:off x="9446188" y="1810158"/>
                  <a:ext cx="1109708" cy="33029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cxnSp>
              <p:nvCxnSpPr>
                <p:cNvPr id="35" name="Düz Bağlayıcı 11"/>
                <p:cNvCxnSpPr/>
                <p:nvPr/>
              </p:nvCxnSpPr>
              <p:spPr>
                <a:xfrm>
                  <a:off x="10320463" y="1815443"/>
                  <a:ext cx="0" cy="324000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3"/>
                <p:cNvSpPr txBox="1"/>
                <p:nvPr/>
              </p:nvSpPr>
              <p:spPr>
                <a:xfrm>
                  <a:off x="9569966" y="1821415"/>
                  <a:ext cx="5751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/>
                    <a:t>ad</a:t>
                  </a:r>
                  <a:endParaRPr lang="tr-TR" sz="1400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9439360" y="1580940"/>
                <a:ext cx="1116536" cy="3019620"/>
                <a:chOff x="9235174" y="346944"/>
                <a:chExt cx="1116536" cy="301962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9235174" y="346944"/>
                  <a:ext cx="1116536" cy="3019620"/>
                  <a:chOff x="9235174" y="346944"/>
                  <a:chExt cx="1116536" cy="3019620"/>
                </a:xfrm>
              </p:grpSpPr>
              <p:grpSp>
                <p:nvGrpSpPr>
                  <p:cNvPr id="17" name="Grup 16"/>
                  <p:cNvGrpSpPr/>
                  <p:nvPr/>
                </p:nvGrpSpPr>
                <p:grpSpPr>
                  <a:xfrm>
                    <a:off x="9235174" y="346944"/>
                    <a:ext cx="1116536" cy="3019620"/>
                    <a:chOff x="8995468" y="346944"/>
                    <a:chExt cx="1116536" cy="3019620"/>
                  </a:xfrm>
                </p:grpSpPr>
                <p:grpSp>
                  <p:nvGrpSpPr>
                    <p:cNvPr id="23" name="Group 19"/>
                    <p:cNvGrpSpPr/>
                    <p:nvPr/>
                  </p:nvGrpSpPr>
                  <p:grpSpPr>
                    <a:xfrm>
                      <a:off x="8995468" y="346944"/>
                      <a:ext cx="1116536" cy="3019620"/>
                      <a:chOff x="2984951" y="-400325"/>
                      <a:chExt cx="1116536" cy="3019620"/>
                    </a:xfrm>
                  </p:grpSpPr>
                  <p:sp>
                    <p:nvSpPr>
                      <p:cNvPr id="24" name="Rounded Rectangle 20"/>
                      <p:cNvSpPr/>
                      <p:nvPr/>
                    </p:nvSpPr>
                    <p:spPr>
                      <a:xfrm>
                        <a:off x="2991779" y="473982"/>
                        <a:ext cx="1109708" cy="33029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r-TR"/>
                      </a:p>
                    </p:txBody>
                  </p:sp>
                  <p:sp>
                    <p:nvSpPr>
                      <p:cNvPr id="25" name="Rounded Rectangle 21"/>
                      <p:cNvSpPr/>
                      <p:nvPr/>
                    </p:nvSpPr>
                    <p:spPr>
                      <a:xfrm>
                        <a:off x="2991779" y="1145526"/>
                        <a:ext cx="1109708" cy="33029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r-TR"/>
                      </a:p>
                    </p:txBody>
                  </p:sp>
                  <p:sp>
                    <p:nvSpPr>
                      <p:cNvPr id="26" name="Rounded Rectangle 23"/>
                      <p:cNvSpPr/>
                      <p:nvPr/>
                    </p:nvSpPr>
                    <p:spPr>
                      <a:xfrm>
                        <a:off x="2991779" y="1710025"/>
                        <a:ext cx="1109708" cy="33029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r-TR"/>
                      </a:p>
                    </p:txBody>
                  </p:sp>
                  <p:sp>
                    <p:nvSpPr>
                      <p:cNvPr id="27" name="Rounded Rectangle 27"/>
                      <p:cNvSpPr/>
                      <p:nvPr/>
                    </p:nvSpPr>
                    <p:spPr>
                      <a:xfrm>
                        <a:off x="2991779" y="2263638"/>
                        <a:ext cx="1109708" cy="330292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r-TR"/>
                      </a:p>
                    </p:txBody>
                  </p:sp>
                  <p:cxnSp>
                    <p:nvCxnSpPr>
                      <p:cNvPr id="28" name="Straight Connector 29"/>
                      <p:cNvCxnSpPr/>
                      <p:nvPr/>
                    </p:nvCxnSpPr>
                    <p:spPr>
                      <a:xfrm>
                        <a:off x="2991779" y="2593930"/>
                        <a:ext cx="110970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31"/>
                      <p:cNvCxnSpPr/>
                      <p:nvPr/>
                    </p:nvCxnSpPr>
                    <p:spPr>
                      <a:xfrm flipV="1">
                        <a:off x="4101487" y="-400325"/>
                        <a:ext cx="0" cy="29880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32"/>
                      <p:cNvCxnSpPr/>
                      <p:nvPr/>
                    </p:nvCxnSpPr>
                    <p:spPr>
                      <a:xfrm flipV="1">
                        <a:off x="2984951" y="-400325"/>
                        <a:ext cx="0" cy="29880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TextBox 33"/>
                      <p:cNvSpPr txBox="1"/>
                      <p:nvPr/>
                    </p:nvSpPr>
                    <p:spPr>
                      <a:xfrm>
                        <a:off x="3095367" y="2311518"/>
                        <a:ext cx="5751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tr-TR" sz="1400" dirty="0" smtClean="0"/>
                          <a:t>ad</a:t>
                        </a:r>
                        <a:endParaRPr lang="tr-TR" sz="1400" dirty="0"/>
                      </a:p>
                    </p:txBody>
                  </p:sp>
                </p:grpSp>
                <p:cxnSp>
                  <p:nvCxnSpPr>
                    <p:cNvPr id="12" name="Düz Bağlayıcı 11"/>
                    <p:cNvCxnSpPr/>
                    <p:nvPr/>
                  </p:nvCxnSpPr>
                  <p:spPr>
                    <a:xfrm>
                      <a:off x="9876571" y="1226536"/>
                      <a:ext cx="0" cy="3240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Düz Bağlayıcı 41"/>
                    <p:cNvCxnSpPr/>
                    <p:nvPr/>
                  </p:nvCxnSpPr>
                  <p:spPr>
                    <a:xfrm>
                      <a:off x="9865685" y="1903681"/>
                      <a:ext cx="0" cy="3240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Düz Bağlayıcı 43"/>
                    <p:cNvCxnSpPr/>
                    <p:nvPr/>
                  </p:nvCxnSpPr>
                  <p:spPr>
                    <a:xfrm>
                      <a:off x="9865685" y="3024939"/>
                      <a:ext cx="0" cy="3240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Düz Bağlayıcı 42"/>
                    <p:cNvCxnSpPr/>
                    <p:nvPr/>
                  </p:nvCxnSpPr>
                  <p:spPr>
                    <a:xfrm>
                      <a:off x="9854799" y="2468180"/>
                      <a:ext cx="0" cy="32400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3" name="Dirsek Bağlayıcısı 52"/>
                  <p:cNvCxnSpPr/>
                  <p:nvPr/>
                </p:nvCxnSpPr>
                <p:spPr>
                  <a:xfrm rot="16200000" flipV="1">
                    <a:off x="9706822" y="2696389"/>
                    <a:ext cx="541829" cy="490744"/>
                  </a:xfrm>
                  <a:prstGeom prst="bentConnector3">
                    <a:avLst/>
                  </a:prstGeom>
                  <a:ln w="19050">
                    <a:solidFill>
                      <a:srgbClr val="0C5A8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TextBox 33"/>
                <p:cNvSpPr txBox="1"/>
                <p:nvPr/>
              </p:nvSpPr>
              <p:spPr>
                <a:xfrm>
                  <a:off x="9321409" y="2510442"/>
                  <a:ext cx="5751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/>
                    <a:t>ad</a:t>
                  </a:r>
                  <a:endParaRPr lang="tr-TR" sz="1400" dirty="0"/>
                </a:p>
              </p:txBody>
            </p:sp>
            <p:sp>
              <p:nvSpPr>
                <p:cNvPr id="41" name="TextBox 33"/>
                <p:cNvSpPr txBox="1"/>
                <p:nvPr/>
              </p:nvSpPr>
              <p:spPr>
                <a:xfrm>
                  <a:off x="9340594" y="1943672"/>
                  <a:ext cx="5751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/>
                    <a:t>ad</a:t>
                  </a:r>
                  <a:endParaRPr lang="tr-TR" sz="1400" dirty="0"/>
                </a:p>
              </p:txBody>
            </p:sp>
            <p:sp>
              <p:nvSpPr>
                <p:cNvPr id="46" name="TextBox 33"/>
                <p:cNvSpPr txBox="1"/>
                <p:nvPr/>
              </p:nvSpPr>
              <p:spPr>
                <a:xfrm>
                  <a:off x="9365780" y="1232508"/>
                  <a:ext cx="5751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/>
                    <a:t>ad</a:t>
                  </a:r>
                  <a:endParaRPr lang="tr-TR" sz="1400" dirty="0"/>
                </a:p>
              </p:txBody>
            </p: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10320463" y="1810158"/>
                <a:ext cx="235433" cy="319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/>
              <p:cNvCxnSpPr/>
              <p:nvPr/>
            </p:nvCxnSpPr>
            <p:spPr>
              <a:xfrm>
                <a:off x="8505826" y="4216039"/>
                <a:ext cx="856427" cy="199899"/>
              </a:xfrm>
              <a:prstGeom prst="curvedConnector3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517139" y="4060623"/>
                <a:ext cx="1022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b="1" dirty="0" err="1" smtClean="0">
                    <a:solidFill>
                      <a:srgbClr val="C00000"/>
                    </a:solidFill>
                  </a:rPr>
                  <a:t>headNode</a:t>
                </a:r>
                <a:endParaRPr lang="tr-TR" sz="1400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37" name="Curved Connector 36"/>
            <p:cNvCxnSpPr>
              <a:stCxn id="18" idx="3"/>
            </p:cNvCxnSpPr>
            <p:nvPr/>
          </p:nvCxnSpPr>
          <p:spPr>
            <a:xfrm flipV="1">
              <a:off x="8539377" y="3864176"/>
              <a:ext cx="795368" cy="350336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irsek Bağlayıcısı 52"/>
            <p:cNvCxnSpPr/>
            <p:nvPr/>
          </p:nvCxnSpPr>
          <p:spPr>
            <a:xfrm rot="16200000" flipV="1">
              <a:off x="9948482" y="3368817"/>
              <a:ext cx="549781" cy="494205"/>
            </a:xfrm>
            <a:prstGeom prst="bentConnector3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irsek Bağlayıcısı 52"/>
            <p:cNvCxnSpPr/>
            <p:nvPr/>
          </p:nvCxnSpPr>
          <p:spPr>
            <a:xfrm rot="16200000" flipV="1">
              <a:off x="9941596" y="2695748"/>
              <a:ext cx="554408" cy="485061"/>
            </a:xfrm>
            <a:prstGeom prst="bentConnector3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rsek Bağlayıcısı 52"/>
            <p:cNvCxnSpPr/>
            <p:nvPr/>
          </p:nvCxnSpPr>
          <p:spPr>
            <a:xfrm rot="16200000" flipV="1">
              <a:off x="9907560" y="2057316"/>
              <a:ext cx="554408" cy="485061"/>
            </a:xfrm>
            <a:prstGeom prst="bentConnector3">
              <a:avLst/>
            </a:prstGeom>
            <a:ln w="19050">
              <a:solidFill>
                <a:srgbClr val="0C5A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069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3555</TotalTime>
  <Words>809</Words>
  <Application>Microsoft Office PowerPoint</Application>
  <PresentationFormat>Özel</PresentationFormat>
  <Paragraphs>209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Parallax</vt:lpstr>
      <vt:lpstr>Queue-Kuyruk</vt:lpstr>
      <vt:lpstr>Queue-Kuyruk</vt:lpstr>
      <vt:lpstr>Queue-Kuyruk</vt:lpstr>
      <vt:lpstr>Queue-Kuyruk</vt:lpstr>
      <vt:lpstr>Queue-Kuyruk</vt:lpstr>
      <vt:lpstr>Queue-Kuyruk</vt:lpstr>
      <vt:lpstr>Queue-Kuyruk</vt:lpstr>
      <vt:lpstr>Queue-Kuyruk</vt:lpstr>
      <vt:lpstr>Queue-Kuyruk</vt:lpstr>
      <vt:lpstr>Queue-Kuyruk</vt:lpstr>
      <vt:lpstr>Queue-Kuyruk</vt:lpstr>
      <vt:lpstr>Queue-Kuyruk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</dc:title>
  <dc:creator>Hacer</dc:creator>
  <cp:lastModifiedBy>Windows Kullanıcısı</cp:lastModifiedBy>
  <cp:revision>646</cp:revision>
  <dcterms:created xsi:type="dcterms:W3CDTF">2013-12-23T10:26:31Z</dcterms:created>
  <dcterms:modified xsi:type="dcterms:W3CDTF">2017-06-04T18:59:20Z</dcterms:modified>
</cp:coreProperties>
</file>