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8" r:id="rId8"/>
    <p:sldId id="277" r:id="rId9"/>
    <p:sldId id="29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1" r:id="rId21"/>
    <p:sldId id="292" r:id="rId22"/>
    <p:sldId id="293" r:id="rId23"/>
    <p:sldId id="294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A9"/>
    <a:srgbClr val="0C5A82"/>
    <a:srgbClr val="E6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31.3.2014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565245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Bağlı </a:t>
            </a:r>
            <a:r>
              <a:rPr lang="tr-TR" sz="1600" dirty="0"/>
              <a:t>listeler, </a:t>
            </a:r>
            <a:r>
              <a:rPr lang="tr-TR" sz="1600" dirty="0" smtClean="0"/>
              <a:t>yığınlar </a:t>
            </a:r>
            <a:r>
              <a:rPr lang="tr-TR" sz="1600" dirty="0"/>
              <a:t>ve kuyruklar </a:t>
            </a:r>
            <a:r>
              <a:rPr lang="tr-TR" sz="1600" dirty="0" smtClean="0"/>
              <a:t>doğrusal </a:t>
            </a:r>
            <a:r>
              <a:rPr lang="tr-TR" sz="1600" dirty="0"/>
              <a:t>(</a:t>
            </a:r>
            <a:r>
              <a:rPr lang="tr-TR" sz="1600" dirty="0" err="1"/>
              <a:t>linear</a:t>
            </a:r>
            <a:r>
              <a:rPr lang="tr-TR" sz="1600" dirty="0"/>
              <a:t>) veri </a:t>
            </a:r>
            <a:r>
              <a:rPr lang="tr-TR" sz="1600" dirty="0" smtClean="0"/>
              <a:t>yapılarıdır. Ağaçlar </a:t>
            </a:r>
            <a:r>
              <a:rPr lang="tr-TR" sz="1600" dirty="0"/>
              <a:t>ise </a:t>
            </a:r>
            <a:r>
              <a:rPr lang="tr-TR" sz="1600" dirty="0" smtClean="0"/>
              <a:t>doğrusal </a:t>
            </a:r>
            <a:r>
              <a:rPr lang="tr-TR" sz="1600" dirty="0"/>
              <a:t>olmayan belirli niteliklere sahip iki </a:t>
            </a:r>
            <a:r>
              <a:rPr lang="tr-TR" sz="1600" dirty="0" smtClean="0"/>
              <a:t>boyutlu veri yapılarıdır.</a:t>
            </a: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Ağaç, bir kök işaretçisi, sonlu sayıda düğümleri ve onları birbirine bağlayan dalları olan bir veri modelidir; </a:t>
            </a:r>
            <a:r>
              <a:rPr lang="tr-TR" sz="1600" dirty="0" smtClean="0"/>
              <a:t>tıpkı aile </a:t>
            </a:r>
            <a:r>
              <a:rPr lang="tr-TR" sz="1600" dirty="0"/>
              <a:t>soyağacında olduğu gibi hiyerarşik bir yapısı vardır ve orada geçen birçok kavram buradaki ağaç veri modelinde de tanımlıdır. </a:t>
            </a: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 (İkilik Ağaçlar)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Full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Proper</a:t>
            </a:r>
            <a:r>
              <a:rPr lang="tr-TR" sz="1600" dirty="0" smtClean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Complete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Heap</a:t>
            </a:r>
            <a:r>
              <a:rPr lang="tr-TR" sz="1600" dirty="0" smtClean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Balanced</a:t>
            </a:r>
            <a:r>
              <a:rPr lang="tr-TR" sz="1600" dirty="0" smtClean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Binary</a:t>
            </a:r>
            <a:r>
              <a:rPr lang="tr-TR" sz="1600" dirty="0" smtClean="0"/>
              <a:t> </a:t>
            </a:r>
            <a:r>
              <a:rPr lang="tr-TR" sz="1600" dirty="0" err="1"/>
              <a:t>Search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 (İkilik Arama Ağaçları)</a:t>
            </a:r>
          </a:p>
        </p:txBody>
      </p:sp>
    </p:spTree>
    <p:extLst>
      <p:ext uri="{BB962C8B-B14F-4D97-AF65-F5344CB8AC3E}">
        <p14:creationId xmlns:p14="http://schemas.microsoft.com/office/powerpoint/2010/main" val="9636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Oluşturmak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rightNode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.sayi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.leftNode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.rightNode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0210030" y="629921"/>
            <a:ext cx="1570638" cy="2458686"/>
            <a:chOff x="2229003" y="3080551"/>
            <a:chExt cx="1570638" cy="2458686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249226" y="40149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2698811" y="49888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2490463" y="3630966"/>
              <a:ext cx="483557" cy="4139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2974020" y="3630966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2517959" y="4594647"/>
              <a:ext cx="319518" cy="43043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60597" y="412221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4754" y="509358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9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 </a:t>
            </a:r>
            <a:r>
              <a:rPr lang="tr-TR" sz="14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İşlemler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latin typeface="+mj-lt"/>
                <a:cs typeface="Consolas" panose="020B0609020204030204" pitchFamily="49" charset="0"/>
              </a:rPr>
              <a:t>Dolaşma 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(Traverse)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latin typeface="+mj-lt"/>
                <a:cs typeface="Consolas" panose="020B0609020204030204" pitchFamily="49" charset="0"/>
              </a:rPr>
              <a:t>Boşaltma 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+mj-lt"/>
                <a:cs typeface="Consolas" panose="020B0609020204030204" pitchFamily="49" charset="0"/>
              </a:rPr>
              <a:t>Make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+mj-lt"/>
                <a:cs typeface="Consolas" panose="020B0609020204030204" pitchFamily="49" charset="0"/>
              </a:rPr>
              <a:t>Empty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latin typeface="+mj-lt"/>
                <a:cs typeface="Consolas" panose="020B0609020204030204" pitchFamily="49" charset="0"/>
              </a:rPr>
              <a:t>Arama 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+mj-lt"/>
                <a:cs typeface="Consolas" panose="020B0609020204030204" pitchFamily="49" charset="0"/>
              </a:rPr>
              <a:t>Find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latin typeface="+mj-lt"/>
                <a:cs typeface="Consolas" panose="020B0609020204030204" pitchFamily="49" charset="0"/>
              </a:rPr>
              <a:t>Ekleme 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+mj-lt"/>
                <a:cs typeface="Consolas" panose="020B0609020204030204" pitchFamily="49" charset="0"/>
              </a:rPr>
              <a:t>Append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400" dirty="0" smtClean="0">
                <a:latin typeface="+mj-lt"/>
                <a:cs typeface="Consolas" panose="020B0609020204030204" pitchFamily="49" charset="0"/>
              </a:rPr>
              <a:t>Silme </a:t>
            </a:r>
            <a:r>
              <a:rPr lang="tr-TR" sz="1400" dirty="0">
                <a:latin typeface="+mj-lt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+mj-lt"/>
                <a:cs typeface="Consolas" panose="020B0609020204030204" pitchFamily="49" charset="0"/>
              </a:rPr>
              <a:t>Delete</a:t>
            </a:r>
            <a:r>
              <a:rPr lang="tr-TR" sz="1400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4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277617" y="1499933"/>
            <a:ext cx="3446448" cy="3387439"/>
            <a:chOff x="7824856" y="1251358"/>
            <a:chExt cx="3446448" cy="3387439"/>
          </a:xfrm>
        </p:grpSpPr>
        <p:sp>
          <p:nvSpPr>
            <p:cNvPr id="4" name="Oval 3"/>
            <p:cNvSpPr/>
            <p:nvPr/>
          </p:nvSpPr>
          <p:spPr>
            <a:xfrm>
              <a:off x="9179513" y="125135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8411083" y="210125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03813" y="208499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7824856" y="30981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8870928" y="1721167"/>
              <a:ext cx="389191" cy="451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9649322" y="1721167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172475" y="2580539"/>
              <a:ext cx="329178" cy="5273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56032" y="1389627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67594" y="222257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00080" y="223024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63510" y="3219491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534004" y="31076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10720889" y="2847207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9809212" y="2554802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0473622" y="2554802"/>
              <a:ext cx="327873" cy="3730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637644" y="321949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36887" y="298649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133952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10099256" y="400957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0" name="Straight Connector 39"/>
            <p:cNvCxnSpPr>
              <a:stCxn id="20" idx="3"/>
              <a:endCxn id="33" idx="0"/>
            </p:cNvCxnSpPr>
            <p:nvPr/>
          </p:nvCxnSpPr>
          <p:spPr>
            <a:xfrm flipH="1">
              <a:off x="9409160" y="3577431"/>
              <a:ext cx="205450" cy="5109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5"/>
              <a:endCxn id="34" idx="0"/>
            </p:cNvCxnSpPr>
            <p:nvPr/>
          </p:nvCxnSpPr>
          <p:spPr>
            <a:xfrm>
              <a:off x="10003813" y="3577431"/>
              <a:ext cx="370651" cy="4321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27846" y="421109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69968" y="408436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257597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/>
            <p:cNvCxnSpPr>
              <a:stCxn id="8" idx="4"/>
              <a:endCxn id="48" idx="0"/>
            </p:cNvCxnSpPr>
            <p:nvPr/>
          </p:nvCxnSpPr>
          <p:spPr>
            <a:xfrm>
              <a:off x="8236606" y="3612327"/>
              <a:ext cx="296199" cy="4760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22296" y="420073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7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Dolaşma (</a:t>
            </a: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Traversal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Bir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ikilik ağaçta tüm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node’lar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için aynı işlem yapılmak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istendiğinde kullanılır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. (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Örn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: Tüm değerleri bir sayıyla çarpmak veya belirli bir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kriteri sağlayan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değerleri bulmak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v.b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.)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Tüm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node’ları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dolaşmak için bir dolaşma algoritmasına ihtiyaç duyulur.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Dolaşma algoritmalarında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recursive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yapı kullanılır.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Dolaşma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algoritmaları genel olarak 4 çeşittir: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Preorder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(Önce kök)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Inorder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(Ortada kök)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(Sonra kök)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Level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order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Preorder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= ABDGCEHIF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Inorder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= DGBAHEICF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= GDBHIEFCA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Level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= ABCDEFGHI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490682" y="3000259"/>
            <a:ext cx="3446448" cy="3387439"/>
            <a:chOff x="7824856" y="1251358"/>
            <a:chExt cx="3446448" cy="3387439"/>
          </a:xfrm>
        </p:grpSpPr>
        <p:sp>
          <p:nvSpPr>
            <p:cNvPr id="4" name="Oval 3"/>
            <p:cNvSpPr/>
            <p:nvPr/>
          </p:nvSpPr>
          <p:spPr>
            <a:xfrm>
              <a:off x="9179513" y="125135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8411083" y="210125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03813" y="208499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7824856" y="30981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8870928" y="1721167"/>
              <a:ext cx="389191" cy="451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9649322" y="1721167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172475" y="2580539"/>
              <a:ext cx="329178" cy="5273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56032" y="1389627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67594" y="222257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00080" y="223024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63510" y="3219491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534004" y="31076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10720889" y="2847207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9809212" y="2554802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0473622" y="2554802"/>
              <a:ext cx="327873" cy="3730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637644" y="321949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36887" y="298649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133952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10099256" y="400957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0" name="Straight Connector 39"/>
            <p:cNvCxnSpPr>
              <a:stCxn id="20" idx="3"/>
              <a:endCxn id="33" idx="0"/>
            </p:cNvCxnSpPr>
            <p:nvPr/>
          </p:nvCxnSpPr>
          <p:spPr>
            <a:xfrm flipH="1">
              <a:off x="9409160" y="3577431"/>
              <a:ext cx="205450" cy="5109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5"/>
              <a:endCxn id="34" idx="0"/>
            </p:cNvCxnSpPr>
            <p:nvPr/>
          </p:nvCxnSpPr>
          <p:spPr>
            <a:xfrm>
              <a:off x="10003813" y="3577431"/>
              <a:ext cx="370651" cy="4321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27846" y="421109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69968" y="408436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257597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/>
            <p:cNvCxnSpPr>
              <a:stCxn id="8" idx="4"/>
              <a:endCxn id="48" idx="0"/>
            </p:cNvCxnSpPr>
            <p:nvPr/>
          </p:nvCxnSpPr>
          <p:spPr>
            <a:xfrm>
              <a:off x="8236606" y="3612327"/>
              <a:ext cx="296199" cy="4760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22296" y="420073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1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Dolaşma (</a:t>
            </a: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Traversal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Preorder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dolaşma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Köke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uğra (V)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Sol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preorder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(L) (Kendini Çağır)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Sağ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preorder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(R) 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Kendini Çağır)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listBox1.Items.Add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490682" y="3000259"/>
            <a:ext cx="3446448" cy="3387439"/>
            <a:chOff x="7824856" y="1251358"/>
            <a:chExt cx="3446448" cy="3387439"/>
          </a:xfrm>
        </p:grpSpPr>
        <p:sp>
          <p:nvSpPr>
            <p:cNvPr id="4" name="Oval 3"/>
            <p:cNvSpPr/>
            <p:nvPr/>
          </p:nvSpPr>
          <p:spPr>
            <a:xfrm>
              <a:off x="9179513" y="125135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8411083" y="210125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03813" y="208499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7824856" y="30981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8870928" y="1721167"/>
              <a:ext cx="389191" cy="451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9649322" y="1721167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172475" y="2580539"/>
              <a:ext cx="329178" cy="5273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56032" y="1389627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67594" y="222257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00080" y="223024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63510" y="3219491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534004" y="31076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10720889" y="2847207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9809212" y="2554802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0473622" y="2554802"/>
              <a:ext cx="327873" cy="3730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637644" y="321949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36887" y="298649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133952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10099256" y="400957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0" name="Straight Connector 39"/>
            <p:cNvCxnSpPr>
              <a:stCxn id="20" idx="3"/>
              <a:endCxn id="33" idx="0"/>
            </p:cNvCxnSpPr>
            <p:nvPr/>
          </p:nvCxnSpPr>
          <p:spPr>
            <a:xfrm flipH="1">
              <a:off x="9409160" y="3577431"/>
              <a:ext cx="205450" cy="5109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5"/>
              <a:endCxn id="34" idx="0"/>
            </p:cNvCxnSpPr>
            <p:nvPr/>
          </p:nvCxnSpPr>
          <p:spPr>
            <a:xfrm>
              <a:off x="10003813" y="3577431"/>
              <a:ext cx="370651" cy="4321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27846" y="421109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69968" y="408436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257597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/>
            <p:cNvCxnSpPr>
              <a:stCxn id="8" idx="4"/>
              <a:endCxn id="48" idx="0"/>
            </p:cNvCxnSpPr>
            <p:nvPr/>
          </p:nvCxnSpPr>
          <p:spPr>
            <a:xfrm>
              <a:off x="8236606" y="3612327"/>
              <a:ext cx="296199" cy="4760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22296" y="420073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Dolaşma (</a:t>
            </a: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Traversal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Inorder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dolaşma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Sol 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inorder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(L) (Kendini Çağır)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Köke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uğra (V)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Sağ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inorder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(R) (Kendini Çağır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listBox1.Items.Add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490682" y="3000259"/>
            <a:ext cx="3446448" cy="3387439"/>
            <a:chOff x="7824856" y="1251358"/>
            <a:chExt cx="3446448" cy="3387439"/>
          </a:xfrm>
        </p:grpSpPr>
        <p:sp>
          <p:nvSpPr>
            <p:cNvPr id="4" name="Oval 3"/>
            <p:cNvSpPr/>
            <p:nvPr/>
          </p:nvSpPr>
          <p:spPr>
            <a:xfrm>
              <a:off x="9179513" y="125135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8411083" y="210125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03813" y="208499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7824856" y="30981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8870928" y="1721167"/>
              <a:ext cx="389191" cy="451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9649322" y="1721167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172475" y="2580539"/>
              <a:ext cx="329178" cy="5273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56032" y="1389627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67594" y="222257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00080" y="223024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63510" y="3219491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534004" y="31076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10720889" y="2847207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9809212" y="2554802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0473622" y="2554802"/>
              <a:ext cx="327873" cy="3730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637644" y="321949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36887" y="298649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133952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10099256" y="400957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0" name="Straight Connector 39"/>
            <p:cNvCxnSpPr>
              <a:stCxn id="20" idx="3"/>
              <a:endCxn id="33" idx="0"/>
            </p:cNvCxnSpPr>
            <p:nvPr/>
          </p:nvCxnSpPr>
          <p:spPr>
            <a:xfrm flipH="1">
              <a:off x="9409160" y="3577431"/>
              <a:ext cx="205450" cy="5109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5"/>
              <a:endCxn id="34" idx="0"/>
            </p:cNvCxnSpPr>
            <p:nvPr/>
          </p:nvCxnSpPr>
          <p:spPr>
            <a:xfrm>
              <a:off x="10003813" y="3577431"/>
              <a:ext cx="370651" cy="4321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27846" y="421109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69968" y="408436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257597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/>
            <p:cNvCxnSpPr>
              <a:stCxn id="8" idx="4"/>
              <a:endCxn id="48" idx="0"/>
            </p:cNvCxnSpPr>
            <p:nvPr/>
          </p:nvCxnSpPr>
          <p:spPr>
            <a:xfrm>
              <a:off x="8236606" y="3612327"/>
              <a:ext cx="296199" cy="4760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22296" y="420073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0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Dolaşma (</a:t>
            </a: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Traversal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 dolaşma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Sol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(L) 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Kendini Çağır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Sağ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alt ağacı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olarak dolaş (R) (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Kendini Çağır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Köke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uğra (V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node.leftNode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node.rightNode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listBox1.Items.Add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490682" y="3000259"/>
            <a:ext cx="3446448" cy="3387439"/>
            <a:chOff x="7824856" y="1251358"/>
            <a:chExt cx="3446448" cy="3387439"/>
          </a:xfrm>
        </p:grpSpPr>
        <p:sp>
          <p:nvSpPr>
            <p:cNvPr id="4" name="Oval 3"/>
            <p:cNvSpPr/>
            <p:nvPr/>
          </p:nvSpPr>
          <p:spPr>
            <a:xfrm>
              <a:off x="9179513" y="125135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8411083" y="210125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03813" y="208499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7824856" y="30981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8870928" y="1721167"/>
              <a:ext cx="389191" cy="451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9649322" y="1721167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172475" y="2580539"/>
              <a:ext cx="329178" cy="52733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256032" y="1389627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67594" y="222257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00080" y="223024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63510" y="3219491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534004" y="31076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10720889" y="2847207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9809212" y="2554802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0473622" y="2554802"/>
              <a:ext cx="327873" cy="3730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637644" y="321949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36887" y="298649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9133952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10099256" y="400957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0" name="Straight Connector 39"/>
            <p:cNvCxnSpPr>
              <a:stCxn id="20" idx="3"/>
              <a:endCxn id="33" idx="0"/>
            </p:cNvCxnSpPr>
            <p:nvPr/>
          </p:nvCxnSpPr>
          <p:spPr>
            <a:xfrm flipH="1">
              <a:off x="9409160" y="3577431"/>
              <a:ext cx="205450" cy="5109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5"/>
              <a:endCxn id="34" idx="0"/>
            </p:cNvCxnSpPr>
            <p:nvPr/>
          </p:nvCxnSpPr>
          <p:spPr>
            <a:xfrm>
              <a:off x="10003813" y="3577431"/>
              <a:ext cx="370651" cy="4321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27846" y="421109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69968" y="408436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257597" y="408838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Straight Connector 48"/>
            <p:cNvCxnSpPr>
              <a:stCxn id="8" idx="4"/>
              <a:endCxn id="48" idx="0"/>
            </p:cNvCxnSpPr>
            <p:nvPr/>
          </p:nvCxnSpPr>
          <p:spPr>
            <a:xfrm>
              <a:off x="8236606" y="3612327"/>
              <a:ext cx="296199" cy="4760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22296" y="420073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7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Dolaşma (</a:t>
            </a:r>
            <a:r>
              <a:rPr lang="tr-TR" sz="1600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Traversal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latin typeface="+mj-lt"/>
                <a:cs typeface="Consolas" panose="020B0609020204030204" pitchFamily="49" charset="0"/>
              </a:rPr>
              <a:t>preOrder, (prefix)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+ * 2 3 / 8 </a:t>
            </a:r>
            <a:r>
              <a:rPr lang="pt-BR" sz="1600" dirty="0" smtClean="0">
                <a:latin typeface="+mj-lt"/>
                <a:cs typeface="Consolas" panose="020B0609020204030204" pitchFamily="49" charset="0"/>
              </a:rPr>
              <a:t>4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600" dirty="0">
                <a:latin typeface="+mj-lt"/>
                <a:cs typeface="Consolas" panose="020B0609020204030204" pitchFamily="49" charset="0"/>
              </a:rPr>
              <a:t>inOrder, (infix)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600" dirty="0" smtClean="0">
                <a:latin typeface="+mj-lt"/>
                <a:cs typeface="Consolas" panose="020B0609020204030204" pitchFamily="49" charset="0"/>
              </a:rPr>
              <a:t>2 </a:t>
            </a:r>
            <a:r>
              <a:rPr lang="sv-SE" sz="1600" dirty="0">
                <a:latin typeface="+mj-lt"/>
                <a:cs typeface="Consolas" panose="020B0609020204030204" pitchFamily="49" charset="0"/>
              </a:rPr>
              <a:t>* 3 + 8 / </a:t>
            </a:r>
            <a:r>
              <a:rPr lang="sv-SE" sz="1600" dirty="0" smtClean="0">
                <a:latin typeface="+mj-lt"/>
                <a:cs typeface="Consolas" panose="020B0609020204030204" pitchFamily="49" charset="0"/>
              </a:rPr>
              <a:t>4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postOrder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, (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postfix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3 * 8 4 /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+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>
                <a:latin typeface="+mj-lt"/>
                <a:cs typeface="Consolas" panose="020B0609020204030204" pitchFamily="49" charset="0"/>
              </a:rPr>
              <a:t>levelOrder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,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+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* / 2 3 8 4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28539" y="3009137"/>
            <a:ext cx="3336294" cy="2471374"/>
            <a:chOff x="8428539" y="3009137"/>
            <a:chExt cx="3336294" cy="2471374"/>
          </a:xfrm>
        </p:grpSpPr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9499366" y="3478946"/>
              <a:ext cx="364436" cy="4767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10253005" y="3478946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776158" y="4312828"/>
              <a:ext cx="304423" cy="5528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783196" y="3009137"/>
              <a:ext cx="550415" cy="550415"/>
              <a:chOff x="9783196" y="3009137"/>
              <a:chExt cx="550415" cy="5504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783196" y="3009137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906441" y="3115233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014766" y="3859031"/>
              <a:ext cx="554393" cy="550415"/>
              <a:chOff x="9014766" y="3859031"/>
              <a:chExt cx="554393" cy="550415"/>
            </a:xfrm>
          </p:grpSpPr>
          <p:sp>
            <p:nvSpPr>
              <p:cNvPr id="5" name="Oval 4"/>
              <p:cNvSpPr/>
              <p:nvPr/>
            </p:nvSpPr>
            <p:spPr>
              <a:xfrm rot="272367">
                <a:off x="9014766" y="385903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161851" y="398034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607496" y="3842772"/>
              <a:ext cx="550415" cy="550415"/>
              <a:chOff x="10607496" y="3842772"/>
              <a:chExt cx="550415" cy="55041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607496" y="384277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750603" y="39640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428539" y="4855952"/>
              <a:ext cx="550415" cy="550415"/>
              <a:chOff x="8428539" y="4855952"/>
              <a:chExt cx="550415" cy="550415"/>
            </a:xfrm>
          </p:grpSpPr>
          <p:sp>
            <p:nvSpPr>
              <p:cNvPr id="8" name="Oval 7"/>
              <p:cNvSpPr/>
              <p:nvPr/>
            </p:nvSpPr>
            <p:spPr>
              <a:xfrm rot="19815300">
                <a:off x="8428539" y="485595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567193" y="497727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10412895" y="4312581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1077305" y="4312581"/>
              <a:ext cx="217719" cy="5558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0137687" y="4865401"/>
              <a:ext cx="550415" cy="550415"/>
              <a:chOff x="10137687" y="4865401"/>
              <a:chExt cx="550415" cy="55041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137687" y="486540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241327" y="4977273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214418" y="4787783"/>
              <a:ext cx="550415" cy="550415"/>
              <a:chOff x="11214418" y="4787783"/>
              <a:chExt cx="550415" cy="55041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1214418" y="4787783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357525" y="4909101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9" name="Straight Connector 48"/>
            <p:cNvCxnSpPr>
              <a:stCxn id="5" idx="5"/>
              <a:endCxn id="48" idx="0"/>
            </p:cNvCxnSpPr>
            <p:nvPr/>
          </p:nvCxnSpPr>
          <p:spPr>
            <a:xfrm>
              <a:off x="9468563" y="4343631"/>
              <a:ext cx="201747" cy="5864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9395102" y="4930096"/>
              <a:ext cx="550415" cy="550415"/>
              <a:chOff x="9395102" y="4930096"/>
              <a:chExt cx="550415" cy="55041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395102" y="493009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526639" y="5030421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Boşaltma (</a:t>
            </a:r>
            <a:r>
              <a:rPr lang="tr-TR" sz="1600" dirty="0" err="1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Empty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pt-B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makeEmpty(bstNode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(node.leftNode !=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makeEmpty(node.leftNode);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(node.rightNode !=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makeEmpty(node.rightNode);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28539" y="3009137"/>
            <a:ext cx="3336294" cy="2471374"/>
            <a:chOff x="8428539" y="3009137"/>
            <a:chExt cx="3336294" cy="2471374"/>
          </a:xfrm>
        </p:grpSpPr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9499366" y="3478946"/>
              <a:ext cx="364436" cy="4767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10253005" y="3478946"/>
              <a:ext cx="435097" cy="4444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776158" y="4312828"/>
              <a:ext cx="304423" cy="55282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783196" y="3009137"/>
              <a:ext cx="550415" cy="550415"/>
              <a:chOff x="9783196" y="3009137"/>
              <a:chExt cx="550415" cy="5504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783196" y="3009137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906441" y="3115233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014766" y="3859031"/>
              <a:ext cx="554393" cy="550415"/>
              <a:chOff x="9014766" y="3859031"/>
              <a:chExt cx="554393" cy="550415"/>
            </a:xfrm>
          </p:grpSpPr>
          <p:sp>
            <p:nvSpPr>
              <p:cNvPr id="5" name="Oval 4"/>
              <p:cNvSpPr/>
              <p:nvPr/>
            </p:nvSpPr>
            <p:spPr>
              <a:xfrm rot="272367">
                <a:off x="9014766" y="385903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161851" y="398034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607496" y="3842772"/>
              <a:ext cx="550415" cy="550415"/>
              <a:chOff x="10607496" y="3842772"/>
              <a:chExt cx="550415" cy="55041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607496" y="384277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750603" y="39640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428539" y="4855952"/>
              <a:ext cx="550415" cy="550415"/>
              <a:chOff x="8428539" y="4855952"/>
              <a:chExt cx="550415" cy="550415"/>
            </a:xfrm>
          </p:grpSpPr>
          <p:sp>
            <p:nvSpPr>
              <p:cNvPr id="8" name="Oval 7"/>
              <p:cNvSpPr/>
              <p:nvPr/>
            </p:nvSpPr>
            <p:spPr>
              <a:xfrm rot="19815300">
                <a:off x="8428539" y="485595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567193" y="497727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6" name="Straight Connector 25"/>
            <p:cNvCxnSpPr>
              <a:stCxn id="6" idx="3"/>
              <a:endCxn id="20" idx="0"/>
            </p:cNvCxnSpPr>
            <p:nvPr/>
          </p:nvCxnSpPr>
          <p:spPr>
            <a:xfrm flipH="1">
              <a:off x="10412895" y="4312581"/>
              <a:ext cx="275207" cy="5528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21" idx="1"/>
            </p:cNvCxnSpPr>
            <p:nvPr/>
          </p:nvCxnSpPr>
          <p:spPr>
            <a:xfrm>
              <a:off x="11077305" y="4312581"/>
              <a:ext cx="217719" cy="55580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0137687" y="4865401"/>
              <a:ext cx="550415" cy="550415"/>
              <a:chOff x="10137687" y="4865401"/>
              <a:chExt cx="550415" cy="55041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137687" y="486540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241327" y="4977273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214418" y="4787783"/>
              <a:ext cx="550415" cy="550415"/>
              <a:chOff x="11214418" y="4787783"/>
              <a:chExt cx="550415" cy="55041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1214418" y="4787783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357525" y="4909101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9" name="Straight Connector 48"/>
            <p:cNvCxnSpPr>
              <a:stCxn id="5" idx="5"/>
              <a:endCxn id="48" idx="0"/>
            </p:cNvCxnSpPr>
            <p:nvPr/>
          </p:nvCxnSpPr>
          <p:spPr>
            <a:xfrm>
              <a:off x="9468563" y="4343631"/>
              <a:ext cx="201747" cy="5864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9395102" y="4930096"/>
              <a:ext cx="550415" cy="550415"/>
              <a:chOff x="9395102" y="4930096"/>
              <a:chExt cx="550415" cy="55041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395102" y="493009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526639" y="5030421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0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(</a:t>
            </a:r>
            <a:r>
              <a:rPr lang="tr-TR" sz="1600" dirty="0" err="1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Find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find(int sayi,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bstNode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(node.sayi == 0)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"Boş ağaç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((sayi &lt;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)&amp;&amp;(node.leftNode!=null))</a:t>
            </a: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find(sayi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node.leftNode);</a:t>
            </a: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((sayi &gt; node.sayi)&amp;&amp;(node.rightNode!=null))</a:t>
            </a: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find(sayi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node.rightNode);</a:t>
            </a: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(sayi == node.sayi)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"Sayı bulundu"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"Sayı yok"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pt-B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tr-T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Aranan Sayı 90</a:t>
            </a:r>
            <a:endParaRPr lang="tr-TR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738011" y="629921"/>
            <a:ext cx="4121573" cy="3399530"/>
            <a:chOff x="7738011" y="629921"/>
            <a:chExt cx="4121573" cy="3399530"/>
          </a:xfrm>
        </p:grpSpPr>
        <p:cxnSp>
          <p:nvCxnSpPr>
            <p:cNvPr id="38" name="Straight Connector 37"/>
            <p:cNvCxnSpPr>
              <a:stCxn id="34" idx="3"/>
              <a:endCxn id="35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5"/>
              <a:endCxn id="36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3"/>
              <a:endCxn id="37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9623397" y="629921"/>
              <a:ext cx="550415" cy="550415"/>
              <a:chOff x="9623397" y="629921"/>
              <a:chExt cx="550415" cy="55041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699916" y="7681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793841" y="1428237"/>
              <a:ext cx="550415" cy="550415"/>
              <a:chOff x="8854967" y="1479815"/>
              <a:chExt cx="550415" cy="550415"/>
            </a:xfrm>
          </p:grpSpPr>
          <p:sp>
            <p:nvSpPr>
              <p:cNvPr id="35" name="Oval 34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31458" y="156574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14358" y="1465337"/>
              <a:ext cx="550415" cy="550415"/>
              <a:chOff x="10447697" y="1463556"/>
              <a:chExt cx="550415" cy="55041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543964" y="160880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047657" y="2360282"/>
              <a:ext cx="550415" cy="550415"/>
              <a:chOff x="8047657" y="2360282"/>
              <a:chExt cx="550415" cy="550415"/>
            </a:xfrm>
          </p:grpSpPr>
          <p:sp>
            <p:nvSpPr>
              <p:cNvPr id="37" name="Oval 36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175227" y="248059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7" name="Straight Connector 46"/>
            <p:cNvCxnSpPr>
              <a:stCxn id="36" idx="3"/>
              <a:endCxn id="45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6" idx="5"/>
              <a:endCxn id="46" idx="1"/>
            </p:cNvCxnSpPr>
            <p:nvPr/>
          </p:nvCxnSpPr>
          <p:spPr>
            <a:xfrm>
              <a:off x="11084167" y="1935146"/>
              <a:ext cx="305608" cy="3269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10287825" y="2351248"/>
              <a:ext cx="550415" cy="550415"/>
              <a:chOff x="9977888" y="2486185"/>
              <a:chExt cx="550415" cy="55041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81528" y="259805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1309169" y="2181533"/>
              <a:ext cx="550415" cy="550415"/>
              <a:chOff x="11164773" y="2225770"/>
              <a:chExt cx="550415" cy="55041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164773" y="222577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280771" y="2365058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6" name="Straight Connector 55"/>
            <p:cNvCxnSpPr>
              <a:stCxn id="63" idx="3"/>
              <a:endCxn id="54" idx="0"/>
            </p:cNvCxnSpPr>
            <p:nvPr/>
          </p:nvCxnSpPr>
          <p:spPr>
            <a:xfrm flipH="1">
              <a:off x="9341014" y="3019202"/>
              <a:ext cx="137416" cy="4598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5" idx="5"/>
              <a:endCxn id="55" idx="0"/>
            </p:cNvCxnSpPr>
            <p:nvPr/>
          </p:nvCxnSpPr>
          <p:spPr>
            <a:xfrm>
              <a:off x="10757634" y="2821057"/>
              <a:ext cx="392326" cy="4411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9065806" y="3479036"/>
              <a:ext cx="550415" cy="550415"/>
              <a:chOff x="9251896" y="3450576"/>
              <a:chExt cx="550415" cy="55041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9251896" y="345057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361108" y="3586175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874752" y="3262184"/>
              <a:ext cx="550415" cy="550415"/>
              <a:chOff x="10543140" y="3388135"/>
              <a:chExt cx="550415" cy="55041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652569" y="352481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68</a:t>
                </a:r>
              </a:p>
            </p:txBody>
          </p:sp>
        </p:grpSp>
        <p:cxnSp>
          <p:nvCxnSpPr>
            <p:cNvPr id="61" name="Straight Connector 60"/>
            <p:cNvCxnSpPr>
              <a:stCxn id="37" idx="4"/>
              <a:endCxn id="60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8415570" y="3473545"/>
              <a:ext cx="550415" cy="550415"/>
              <a:chOff x="8415570" y="3473545"/>
              <a:chExt cx="550415" cy="55041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517993" y="3586176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4" name="Straight Connector 63"/>
            <p:cNvCxnSpPr>
              <a:stCxn id="35" idx="4"/>
              <a:endCxn id="63" idx="0"/>
            </p:cNvCxnSpPr>
            <p:nvPr/>
          </p:nvCxnSpPr>
          <p:spPr>
            <a:xfrm>
              <a:off x="9082797" y="1978308"/>
              <a:ext cx="331503" cy="5364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9275634" y="2478484"/>
              <a:ext cx="550415" cy="550415"/>
              <a:chOff x="9202348" y="2496345"/>
              <a:chExt cx="550415" cy="550415"/>
            </a:xfrm>
          </p:grpSpPr>
          <p:sp>
            <p:nvSpPr>
              <p:cNvPr id="63" name="Oval 62"/>
              <p:cNvSpPr/>
              <p:nvPr/>
            </p:nvSpPr>
            <p:spPr>
              <a:xfrm rot="19815300">
                <a:off x="9202348" y="24963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287737" y="257806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738011" y="3400650"/>
              <a:ext cx="564218" cy="550415"/>
              <a:chOff x="7738011" y="3400650"/>
              <a:chExt cx="564218" cy="55041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894921" y="3532704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8" name="Straight Connector 67"/>
            <p:cNvCxnSpPr>
              <a:stCxn id="37" idx="3"/>
              <a:endCxn id="66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9772903" y="3465980"/>
              <a:ext cx="550415" cy="550415"/>
              <a:chOff x="10543140" y="3388135"/>
              <a:chExt cx="550415" cy="55041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650754" y="350833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1" name="Straight Connector 90"/>
            <p:cNvCxnSpPr>
              <a:stCxn id="63" idx="4"/>
              <a:endCxn id="89" idx="0"/>
            </p:cNvCxnSpPr>
            <p:nvPr/>
          </p:nvCxnSpPr>
          <p:spPr>
            <a:xfrm>
              <a:off x="9687384" y="2992638"/>
              <a:ext cx="360727" cy="47334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16" y="128209"/>
            <a:ext cx="4358664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821" y="106532"/>
            <a:ext cx="7517696" cy="6751468"/>
          </a:xfrm>
        </p:spPr>
        <p:txBody>
          <a:bodyPr anchor="t">
            <a:no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2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2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Ağacında </a:t>
            </a:r>
            <a:r>
              <a:rPr lang="tr-TR" sz="12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Düğüm Ekleme</a:t>
            </a:r>
            <a:endParaRPr lang="tr-TR" sz="12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node.sayi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current.sayi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current.leftNode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parent.leftNode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break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current.rightNode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tr-T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Parent.rightNode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yeniNode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715316" y="1863918"/>
            <a:ext cx="4121573" cy="3399530"/>
            <a:chOff x="7738011" y="629921"/>
            <a:chExt cx="4121573" cy="3399530"/>
          </a:xfrm>
        </p:grpSpPr>
        <p:cxnSp>
          <p:nvCxnSpPr>
            <p:cNvPr id="114" name="Straight Connector 113"/>
            <p:cNvCxnSpPr>
              <a:stCxn id="159" idx="3"/>
              <a:endCxn id="157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9" idx="5"/>
              <a:endCxn id="155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7" idx="3"/>
              <a:endCxn id="153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9623397" y="629921"/>
              <a:ext cx="550415" cy="550415"/>
              <a:chOff x="9623397" y="629921"/>
              <a:chExt cx="550415" cy="55041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9699916" y="7681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8793841" y="1428237"/>
              <a:ext cx="550415" cy="550415"/>
              <a:chOff x="8854967" y="1479815"/>
              <a:chExt cx="550415" cy="550415"/>
            </a:xfrm>
          </p:grpSpPr>
          <p:sp>
            <p:nvSpPr>
              <p:cNvPr id="157" name="Oval 156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31458" y="156574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614358" y="1465337"/>
              <a:ext cx="550415" cy="550415"/>
              <a:chOff x="10447697" y="1463556"/>
              <a:chExt cx="550415" cy="55041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0543964" y="160880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8047657" y="2360282"/>
              <a:ext cx="550415" cy="550415"/>
              <a:chOff x="8047657" y="2360282"/>
              <a:chExt cx="550415" cy="550415"/>
            </a:xfrm>
          </p:grpSpPr>
          <p:sp>
            <p:nvSpPr>
              <p:cNvPr id="153" name="Oval 152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175227" y="248059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120"/>
            <p:cNvCxnSpPr>
              <a:stCxn id="155" idx="3"/>
              <a:endCxn id="151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5" idx="5"/>
              <a:endCxn id="149" idx="1"/>
            </p:cNvCxnSpPr>
            <p:nvPr/>
          </p:nvCxnSpPr>
          <p:spPr>
            <a:xfrm>
              <a:off x="11084167" y="1935146"/>
              <a:ext cx="305608" cy="3269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0287825" y="2351248"/>
              <a:ext cx="550415" cy="550415"/>
              <a:chOff x="9977888" y="2486185"/>
              <a:chExt cx="550415" cy="55041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081528" y="259805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1309169" y="2181533"/>
              <a:ext cx="550415" cy="550415"/>
              <a:chOff x="11164773" y="2225770"/>
              <a:chExt cx="550415" cy="55041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1164773" y="222577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1280771" y="2365058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124"/>
            <p:cNvCxnSpPr>
              <a:stCxn id="141" idx="3"/>
              <a:endCxn id="147" idx="0"/>
            </p:cNvCxnSpPr>
            <p:nvPr/>
          </p:nvCxnSpPr>
          <p:spPr>
            <a:xfrm flipH="1">
              <a:off x="9341014" y="3019202"/>
              <a:ext cx="137416" cy="4598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1" idx="5"/>
              <a:endCxn id="145" idx="0"/>
            </p:cNvCxnSpPr>
            <p:nvPr/>
          </p:nvCxnSpPr>
          <p:spPr>
            <a:xfrm>
              <a:off x="10757634" y="2821057"/>
              <a:ext cx="392326" cy="4411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9065806" y="3479036"/>
              <a:ext cx="550415" cy="550415"/>
              <a:chOff x="9251896" y="3450576"/>
              <a:chExt cx="550415" cy="550415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9251896" y="345057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361108" y="3586175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874752" y="3262184"/>
              <a:ext cx="550415" cy="550415"/>
              <a:chOff x="10543140" y="3388135"/>
              <a:chExt cx="550415" cy="55041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652569" y="352481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68</a:t>
                </a:r>
              </a:p>
            </p:txBody>
          </p:sp>
        </p:grpSp>
        <p:cxnSp>
          <p:nvCxnSpPr>
            <p:cNvPr id="129" name="Straight Connector 128"/>
            <p:cNvCxnSpPr>
              <a:stCxn id="153" idx="4"/>
              <a:endCxn id="143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8415570" y="3473545"/>
              <a:ext cx="550415" cy="550415"/>
              <a:chOff x="8415570" y="3473545"/>
              <a:chExt cx="550415" cy="550415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517993" y="3586176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130"/>
            <p:cNvCxnSpPr>
              <a:stCxn id="157" idx="4"/>
              <a:endCxn id="141" idx="0"/>
            </p:cNvCxnSpPr>
            <p:nvPr/>
          </p:nvCxnSpPr>
          <p:spPr>
            <a:xfrm>
              <a:off x="9082797" y="1978308"/>
              <a:ext cx="331503" cy="5364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9275634" y="2478484"/>
              <a:ext cx="550415" cy="550415"/>
              <a:chOff x="9202348" y="2496345"/>
              <a:chExt cx="550415" cy="550415"/>
            </a:xfrm>
          </p:grpSpPr>
          <p:sp>
            <p:nvSpPr>
              <p:cNvPr id="141" name="Oval 140"/>
              <p:cNvSpPr/>
              <p:nvPr/>
            </p:nvSpPr>
            <p:spPr>
              <a:xfrm rot="19815300">
                <a:off x="9202348" y="24963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287737" y="257806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38011" y="3400650"/>
              <a:ext cx="564218" cy="550415"/>
              <a:chOff x="7738011" y="3400650"/>
              <a:chExt cx="564218" cy="55041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894921" y="3532704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4" name="Straight Connector 133"/>
            <p:cNvCxnSpPr>
              <a:stCxn id="153" idx="3"/>
              <a:endCxn id="139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9772903" y="3465980"/>
              <a:ext cx="550415" cy="550415"/>
              <a:chOff x="10543140" y="3388135"/>
              <a:chExt cx="550415" cy="550415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650754" y="350833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6" name="Straight Connector 135"/>
            <p:cNvCxnSpPr>
              <a:stCxn id="141" idx="4"/>
              <a:endCxn id="137" idx="0"/>
            </p:cNvCxnSpPr>
            <p:nvPr/>
          </p:nvCxnSpPr>
          <p:spPr>
            <a:xfrm>
              <a:off x="9687384" y="2992638"/>
              <a:ext cx="360727" cy="47334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1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7187479" cy="565245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Ağaçlar hiyerarşik ilişkileri göstermek için kullanılır.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</a:t>
            </a:r>
            <a:r>
              <a:rPr lang="tr-TR" sz="1600" dirty="0"/>
              <a:t>ağaç </a:t>
            </a:r>
            <a:r>
              <a:rPr lang="tr-TR" sz="1600" dirty="0" err="1"/>
              <a:t>node’lar</a:t>
            </a:r>
            <a:r>
              <a:rPr lang="tr-TR" sz="1600" dirty="0"/>
              <a:t> ve kenarlardan (</a:t>
            </a:r>
            <a:r>
              <a:rPr lang="tr-TR" sz="1600" dirty="0" err="1"/>
              <a:t>edge</a:t>
            </a:r>
            <a:r>
              <a:rPr lang="tr-TR" sz="1600" dirty="0"/>
              <a:t>) oluşur.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bir </a:t>
            </a:r>
            <a:r>
              <a:rPr lang="tr-TR" sz="1600" dirty="0" err="1"/>
              <a:t>node</a:t>
            </a:r>
            <a:r>
              <a:rPr lang="tr-TR" sz="1600" dirty="0"/>
              <a:t> bir nesneyi gösterir.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bir </a:t>
            </a:r>
            <a:r>
              <a:rPr lang="tr-TR" sz="1600" dirty="0"/>
              <a:t>kenar (bağlantı) iki </a:t>
            </a:r>
            <a:r>
              <a:rPr lang="tr-TR" sz="1600" dirty="0" err="1"/>
              <a:t>node</a:t>
            </a:r>
            <a:r>
              <a:rPr lang="tr-TR" sz="1600" dirty="0"/>
              <a:t> arasındaki </a:t>
            </a:r>
            <a:r>
              <a:rPr lang="tr-TR" sz="1600" dirty="0" smtClean="0"/>
              <a:t>ilişkiyi gösterir</a:t>
            </a:r>
            <a:r>
              <a:rPr lang="tr-TR" sz="16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Arama </a:t>
            </a:r>
            <a:r>
              <a:rPr lang="tr-TR" sz="1600" dirty="0"/>
              <a:t>işlemi bağlı dizilere göre çok hızlı yapılır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Ağaçlardaki düğümlerden </a:t>
            </a:r>
            <a:r>
              <a:rPr lang="tr-TR" sz="1600" dirty="0"/>
              <a:t>iki veya </a:t>
            </a:r>
            <a:r>
              <a:rPr lang="tr-TR" sz="1600" dirty="0" smtClean="0"/>
              <a:t>daha fazla bağ </a:t>
            </a:r>
            <a:r>
              <a:rPr lang="tr-TR" sz="1600" dirty="0"/>
              <a:t>çıkabilir. 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İkili ağaçlar </a:t>
            </a:r>
            <a:r>
              <a:rPr lang="tr-TR" sz="1600" dirty="0"/>
              <a:t>(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), </a:t>
            </a:r>
            <a:r>
              <a:rPr lang="tr-TR" sz="1600" dirty="0" smtClean="0"/>
              <a:t>düğümlerinde en fazla </a:t>
            </a:r>
            <a:r>
              <a:rPr lang="tr-TR" sz="1600" dirty="0"/>
              <a:t>iki </a:t>
            </a:r>
            <a:r>
              <a:rPr lang="tr-TR" sz="1600" dirty="0" smtClean="0"/>
              <a:t>bağ </a:t>
            </a:r>
            <a:r>
              <a:rPr lang="tr-TR" sz="1600" dirty="0"/>
              <a:t>içeren (0,1 veya 2) </a:t>
            </a:r>
            <a:r>
              <a:rPr lang="tr-TR" sz="1600" dirty="0" smtClean="0"/>
              <a:t>ağaçlardır.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Ağacın </a:t>
            </a:r>
            <a:r>
              <a:rPr lang="tr-TR" sz="1600" dirty="0"/>
              <a:t>en </a:t>
            </a:r>
            <a:r>
              <a:rPr lang="tr-TR" sz="1600" dirty="0" smtClean="0"/>
              <a:t>üstteki düğümüne </a:t>
            </a:r>
            <a:r>
              <a:rPr lang="tr-TR" sz="1600" dirty="0"/>
              <a:t>kök (</a:t>
            </a:r>
            <a:r>
              <a:rPr lang="tr-TR" sz="1600" dirty="0" err="1"/>
              <a:t>root</a:t>
            </a:r>
            <a:r>
              <a:rPr lang="tr-TR" sz="1600" dirty="0"/>
              <a:t>) adı verilir.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8688322" y="1130167"/>
            <a:ext cx="3349799" cy="2890749"/>
            <a:chOff x="8173417" y="1130167"/>
            <a:chExt cx="3349799" cy="2890749"/>
          </a:xfrm>
        </p:grpSpPr>
        <p:sp>
          <p:nvSpPr>
            <p:cNvPr id="4" name="Oval 3"/>
            <p:cNvSpPr/>
            <p:nvPr/>
          </p:nvSpPr>
          <p:spPr>
            <a:xfrm>
              <a:off x="9490229" y="1491448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697194">
              <a:off x="9020420" y="24554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0040643" y="2425870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 rot="19796719">
              <a:off x="8794376" y="347050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9490228" y="3399719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9351060" y="2041863"/>
              <a:ext cx="414377" cy="4192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9765437" y="2041863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4"/>
              <a:endCxn id="7" idx="7"/>
            </p:cNvCxnSpPr>
            <p:nvPr/>
          </p:nvCxnSpPr>
          <p:spPr>
            <a:xfrm flipH="1">
              <a:off x="9140559" y="3000248"/>
              <a:ext cx="99637" cy="4795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9240196" y="3000248"/>
              <a:ext cx="388698" cy="4357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flipV="1">
              <a:off x="10040643" y="1322774"/>
              <a:ext cx="337353" cy="168674"/>
            </a:xfrm>
            <a:prstGeom prst="curved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377996" y="1130167"/>
              <a:ext cx="763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</a:t>
              </a:r>
              <a:endParaRPr lang="tr-T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Curved Connector 49"/>
            <p:cNvCxnSpPr/>
            <p:nvPr/>
          </p:nvCxnSpPr>
          <p:spPr>
            <a:xfrm rot="16200000" flipV="1">
              <a:off x="8697101" y="2291208"/>
              <a:ext cx="340358" cy="306280"/>
            </a:xfrm>
            <a:prstGeom prst="curved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327254" y="1933903"/>
              <a:ext cx="763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tr-T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4" name="Curved Connector 53"/>
            <p:cNvCxnSpPr/>
            <p:nvPr/>
          </p:nvCxnSpPr>
          <p:spPr>
            <a:xfrm rot="10800000">
              <a:off x="9570838" y="3202805"/>
              <a:ext cx="1188899" cy="267696"/>
            </a:xfrm>
            <a:prstGeom prst="curvedConnector3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759736" y="3255766"/>
              <a:ext cx="763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edge</a:t>
              </a:r>
              <a:endParaRPr lang="tr-TR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173417" y="334528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60" name="Straight Connector 59"/>
            <p:cNvCxnSpPr>
              <a:stCxn id="5" idx="4"/>
              <a:endCxn id="59" idx="7"/>
            </p:cNvCxnSpPr>
            <p:nvPr/>
          </p:nvCxnSpPr>
          <p:spPr>
            <a:xfrm flipH="1">
              <a:off x="8643226" y="3000248"/>
              <a:ext cx="596970" cy="4256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0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16" y="128209"/>
            <a:ext cx="4358664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821" y="106532"/>
            <a:ext cx="7517696" cy="6241002"/>
          </a:xfrm>
        </p:spPr>
        <p:txBody>
          <a:bodyPr anchor="t">
            <a:no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Ağacından Düğüm Silme</a:t>
            </a: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3 durum var: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Silinecek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düğümün hiç çocuğu yoksa (yaprak düğüm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Örn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: 68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Silinecek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düğümün 1 çocuğu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varsa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Örn:65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Silinecek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düğümün 2 çocuğu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varsa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Örn:25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715316" y="1863918"/>
            <a:ext cx="4121573" cy="3399530"/>
            <a:chOff x="7738011" y="629921"/>
            <a:chExt cx="4121573" cy="3399530"/>
          </a:xfrm>
        </p:grpSpPr>
        <p:cxnSp>
          <p:nvCxnSpPr>
            <p:cNvPr id="114" name="Straight Connector 113"/>
            <p:cNvCxnSpPr>
              <a:stCxn id="159" idx="3"/>
              <a:endCxn id="157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9" idx="5"/>
              <a:endCxn id="155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7" idx="3"/>
              <a:endCxn id="153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9623397" y="629921"/>
              <a:ext cx="550415" cy="550415"/>
              <a:chOff x="9623397" y="629921"/>
              <a:chExt cx="550415" cy="55041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9699916" y="7681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8793841" y="1428237"/>
              <a:ext cx="550415" cy="550415"/>
              <a:chOff x="8854967" y="1479815"/>
              <a:chExt cx="550415" cy="550415"/>
            </a:xfrm>
          </p:grpSpPr>
          <p:sp>
            <p:nvSpPr>
              <p:cNvPr id="157" name="Oval 156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31458" y="156574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614358" y="1465337"/>
              <a:ext cx="550415" cy="550415"/>
              <a:chOff x="10447697" y="1463556"/>
              <a:chExt cx="550415" cy="55041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0543964" y="160880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8047657" y="2360282"/>
              <a:ext cx="550415" cy="550415"/>
              <a:chOff x="8047657" y="2360282"/>
              <a:chExt cx="550415" cy="550415"/>
            </a:xfrm>
          </p:grpSpPr>
          <p:sp>
            <p:nvSpPr>
              <p:cNvPr id="153" name="Oval 152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175227" y="248059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120"/>
            <p:cNvCxnSpPr>
              <a:stCxn id="155" idx="3"/>
              <a:endCxn id="151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5" idx="5"/>
              <a:endCxn id="149" idx="1"/>
            </p:cNvCxnSpPr>
            <p:nvPr/>
          </p:nvCxnSpPr>
          <p:spPr>
            <a:xfrm>
              <a:off x="11084167" y="1935146"/>
              <a:ext cx="305608" cy="3269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10287825" y="2351248"/>
              <a:ext cx="550415" cy="550415"/>
              <a:chOff x="9977888" y="2486185"/>
              <a:chExt cx="550415" cy="55041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0081528" y="259805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1309169" y="2181533"/>
              <a:ext cx="550415" cy="550415"/>
              <a:chOff x="11164773" y="2225770"/>
              <a:chExt cx="550415" cy="55041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1164773" y="222577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1280771" y="2365058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124"/>
            <p:cNvCxnSpPr>
              <a:stCxn id="141" idx="3"/>
              <a:endCxn id="147" idx="0"/>
            </p:cNvCxnSpPr>
            <p:nvPr/>
          </p:nvCxnSpPr>
          <p:spPr>
            <a:xfrm flipH="1">
              <a:off x="9341014" y="3019202"/>
              <a:ext cx="137416" cy="4598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1" idx="5"/>
              <a:endCxn id="145" idx="0"/>
            </p:cNvCxnSpPr>
            <p:nvPr/>
          </p:nvCxnSpPr>
          <p:spPr>
            <a:xfrm>
              <a:off x="10757634" y="2821057"/>
              <a:ext cx="392326" cy="4411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9065806" y="3479036"/>
              <a:ext cx="550415" cy="550415"/>
              <a:chOff x="9251896" y="3450576"/>
              <a:chExt cx="550415" cy="550415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9251896" y="345057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9361108" y="3586175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874752" y="3262184"/>
              <a:ext cx="550415" cy="550415"/>
              <a:chOff x="10543140" y="3388135"/>
              <a:chExt cx="550415" cy="55041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652569" y="352481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68</a:t>
                </a:r>
              </a:p>
            </p:txBody>
          </p:sp>
        </p:grpSp>
        <p:cxnSp>
          <p:nvCxnSpPr>
            <p:cNvPr id="129" name="Straight Connector 128"/>
            <p:cNvCxnSpPr>
              <a:stCxn id="153" idx="4"/>
              <a:endCxn id="143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8415570" y="3473545"/>
              <a:ext cx="550415" cy="550415"/>
              <a:chOff x="8415570" y="3473545"/>
              <a:chExt cx="550415" cy="550415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517993" y="3586176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130"/>
            <p:cNvCxnSpPr>
              <a:stCxn id="157" idx="4"/>
              <a:endCxn id="141" idx="0"/>
            </p:cNvCxnSpPr>
            <p:nvPr/>
          </p:nvCxnSpPr>
          <p:spPr>
            <a:xfrm>
              <a:off x="9082797" y="1978308"/>
              <a:ext cx="331503" cy="5364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9275634" y="2478484"/>
              <a:ext cx="550415" cy="550415"/>
              <a:chOff x="9202348" y="2496345"/>
              <a:chExt cx="550415" cy="550415"/>
            </a:xfrm>
          </p:grpSpPr>
          <p:sp>
            <p:nvSpPr>
              <p:cNvPr id="141" name="Oval 140"/>
              <p:cNvSpPr/>
              <p:nvPr/>
            </p:nvSpPr>
            <p:spPr>
              <a:xfrm rot="19815300">
                <a:off x="9202348" y="24963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9287737" y="257806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38011" y="3400650"/>
              <a:ext cx="564218" cy="550415"/>
              <a:chOff x="7738011" y="3400650"/>
              <a:chExt cx="564218" cy="55041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894921" y="3532704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4" name="Straight Connector 133"/>
            <p:cNvCxnSpPr>
              <a:stCxn id="153" idx="3"/>
              <a:endCxn id="139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9772903" y="3465980"/>
              <a:ext cx="550415" cy="550415"/>
              <a:chOff x="10543140" y="3388135"/>
              <a:chExt cx="550415" cy="550415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650754" y="350833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6" name="Straight Connector 135"/>
            <p:cNvCxnSpPr>
              <a:stCxn id="141" idx="4"/>
              <a:endCxn id="137" idx="0"/>
            </p:cNvCxnSpPr>
            <p:nvPr/>
          </p:nvCxnSpPr>
          <p:spPr>
            <a:xfrm>
              <a:off x="9687384" y="2992638"/>
              <a:ext cx="360727" cy="47334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2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16" y="128209"/>
            <a:ext cx="4358664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821" y="106532"/>
            <a:ext cx="7517696" cy="6241002"/>
          </a:xfrm>
        </p:spPr>
        <p:txBody>
          <a:bodyPr anchor="t">
            <a:no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Ağacından Düğüm Silme</a:t>
            </a: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Silinecek düğümün hiç çocuğu yoksa (yaprak düğüm)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latin typeface="+mj-lt"/>
                <a:cs typeface="Consolas" panose="020B0609020204030204" pitchFamily="49" charset="0"/>
              </a:rPr>
              <a:t>Örn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: 68</a:t>
            </a:r>
          </a:p>
          <a:p>
            <a:pPr marL="457200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Düğümü kaldırın ve bağlantı kısmını güncelleyin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54213" y="2583010"/>
            <a:ext cx="4121573" cy="3399530"/>
            <a:chOff x="7715316" y="1863918"/>
            <a:chExt cx="4121573" cy="3399530"/>
          </a:xfrm>
        </p:grpSpPr>
        <p:grpSp>
          <p:nvGrpSpPr>
            <p:cNvPr id="113" name="Group 112"/>
            <p:cNvGrpSpPr/>
            <p:nvPr/>
          </p:nvGrpSpPr>
          <p:grpSpPr>
            <a:xfrm>
              <a:off x="7715316" y="1863918"/>
              <a:ext cx="4121573" cy="3399530"/>
              <a:chOff x="7738011" y="629921"/>
              <a:chExt cx="4121573" cy="3399530"/>
            </a:xfrm>
          </p:grpSpPr>
          <p:cxnSp>
            <p:nvCxnSpPr>
              <p:cNvPr id="114" name="Straight Connector 113"/>
              <p:cNvCxnSpPr>
                <a:stCxn id="159" idx="3"/>
                <a:endCxn id="157" idx="7"/>
              </p:cNvCxnSpPr>
              <p:nvPr/>
            </p:nvCxnSpPr>
            <p:spPr>
              <a:xfrm flipH="1">
                <a:off x="9253686" y="1099730"/>
                <a:ext cx="450317" cy="39963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59" idx="5"/>
                <a:endCxn id="155" idx="1"/>
              </p:cNvCxnSpPr>
              <p:nvPr/>
            </p:nvCxnSpPr>
            <p:spPr>
              <a:xfrm>
                <a:off x="10093206" y="1099730"/>
                <a:ext cx="601758" cy="44621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57" idx="3"/>
                <a:endCxn id="153" idx="7"/>
              </p:cNvCxnSpPr>
              <p:nvPr/>
            </p:nvCxnSpPr>
            <p:spPr>
              <a:xfrm flipH="1">
                <a:off x="8395276" y="1907524"/>
                <a:ext cx="489135" cy="46245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9623397" y="629921"/>
                <a:ext cx="550415" cy="550415"/>
                <a:chOff x="9623397" y="629921"/>
                <a:chExt cx="550415" cy="550415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9623397" y="629921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9699916" y="76819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8793841" y="1428237"/>
                <a:ext cx="550415" cy="550415"/>
                <a:chOff x="8854967" y="1479815"/>
                <a:chExt cx="550415" cy="550415"/>
              </a:xfrm>
            </p:grpSpPr>
            <p:sp>
              <p:nvSpPr>
                <p:cNvPr id="157" name="Oval 156"/>
                <p:cNvSpPr/>
                <p:nvPr/>
              </p:nvSpPr>
              <p:spPr>
                <a:xfrm rot="21428201">
                  <a:off x="8854967" y="147981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8931458" y="1565742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25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0614358" y="1465337"/>
                <a:ext cx="550415" cy="550415"/>
                <a:chOff x="10447697" y="1463556"/>
                <a:chExt cx="550415" cy="550415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10447697" y="146355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10543964" y="1608809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8047657" y="2360282"/>
                <a:ext cx="550415" cy="550415"/>
                <a:chOff x="8047657" y="2360282"/>
                <a:chExt cx="550415" cy="550415"/>
              </a:xfrm>
            </p:grpSpPr>
            <p:sp>
              <p:nvSpPr>
                <p:cNvPr id="153" name="Oval 152"/>
                <p:cNvSpPr/>
                <p:nvPr/>
              </p:nvSpPr>
              <p:spPr>
                <a:xfrm rot="19815300">
                  <a:off x="8047657" y="2360282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8175227" y="2480592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21" name="Straight Connector 120"/>
              <p:cNvCxnSpPr>
                <a:stCxn id="155" idx="3"/>
                <a:endCxn id="151" idx="0"/>
              </p:cNvCxnSpPr>
              <p:nvPr/>
            </p:nvCxnSpPr>
            <p:spPr>
              <a:xfrm flipH="1">
                <a:off x="10563033" y="1935146"/>
                <a:ext cx="131931" cy="41610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55" idx="5"/>
                <a:endCxn id="149" idx="1"/>
              </p:cNvCxnSpPr>
              <p:nvPr/>
            </p:nvCxnSpPr>
            <p:spPr>
              <a:xfrm>
                <a:off x="11084167" y="1935146"/>
                <a:ext cx="305608" cy="32699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10287825" y="2351248"/>
                <a:ext cx="550415" cy="550415"/>
                <a:chOff x="9977888" y="2486185"/>
                <a:chExt cx="550415" cy="550415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977888" y="248618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0081528" y="2598057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65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309169" y="2181533"/>
                <a:ext cx="550415" cy="550415"/>
                <a:chOff x="11164773" y="2225770"/>
                <a:chExt cx="550415" cy="550415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11164773" y="222577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1280771" y="2365058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93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41" idx="3"/>
                <a:endCxn id="147" idx="0"/>
              </p:cNvCxnSpPr>
              <p:nvPr/>
            </p:nvCxnSpPr>
            <p:spPr>
              <a:xfrm flipH="1">
                <a:off x="9341014" y="3019202"/>
                <a:ext cx="137416" cy="459834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51" idx="5"/>
                <a:endCxn id="145" idx="0"/>
              </p:cNvCxnSpPr>
              <p:nvPr/>
            </p:nvCxnSpPr>
            <p:spPr>
              <a:xfrm>
                <a:off x="10757634" y="2821057"/>
                <a:ext cx="392326" cy="44112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9065806" y="3479036"/>
                <a:ext cx="550415" cy="550415"/>
                <a:chOff x="9251896" y="3450576"/>
                <a:chExt cx="550415" cy="550415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9251896" y="345057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9361108" y="3586175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874752" y="3262184"/>
                <a:ext cx="550415" cy="550415"/>
                <a:chOff x="10543140" y="3388135"/>
                <a:chExt cx="550415" cy="550415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0652569" y="3524817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68</a:t>
                  </a:r>
                </a:p>
              </p:txBody>
            </p:sp>
          </p:grpSp>
          <p:cxnSp>
            <p:nvCxnSpPr>
              <p:cNvPr id="129" name="Straight Connector 128"/>
              <p:cNvCxnSpPr>
                <a:stCxn id="153" idx="4"/>
                <a:endCxn id="143" idx="0"/>
              </p:cNvCxnSpPr>
              <p:nvPr/>
            </p:nvCxnSpPr>
            <p:spPr>
              <a:xfrm>
                <a:off x="8459407" y="2874436"/>
                <a:ext cx="231371" cy="599109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8415570" y="3473545"/>
                <a:ext cx="550415" cy="550415"/>
                <a:chOff x="8415570" y="3473545"/>
                <a:chExt cx="550415" cy="550415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8415570" y="34735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8517993" y="3586176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31" name="Straight Connector 130"/>
              <p:cNvCxnSpPr>
                <a:stCxn id="157" idx="4"/>
                <a:endCxn id="141" idx="0"/>
              </p:cNvCxnSpPr>
              <p:nvPr/>
            </p:nvCxnSpPr>
            <p:spPr>
              <a:xfrm>
                <a:off x="9082797" y="1978308"/>
                <a:ext cx="331503" cy="53643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9275634" y="2478484"/>
                <a:ext cx="550415" cy="550415"/>
                <a:chOff x="9202348" y="2496345"/>
                <a:chExt cx="550415" cy="550415"/>
              </a:xfrm>
            </p:grpSpPr>
            <p:sp>
              <p:nvSpPr>
                <p:cNvPr id="141" name="Oval 140"/>
                <p:cNvSpPr/>
                <p:nvPr/>
              </p:nvSpPr>
              <p:spPr>
                <a:xfrm rot="19815300">
                  <a:off x="9202348" y="24963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287737" y="257806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7738011" y="3400650"/>
                <a:ext cx="564218" cy="550415"/>
                <a:chOff x="7738011" y="3400650"/>
                <a:chExt cx="564218" cy="550415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7738011" y="340065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894921" y="3532704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34" name="Straight Connector 133"/>
              <p:cNvCxnSpPr>
                <a:stCxn id="153" idx="3"/>
                <a:endCxn id="139" idx="0"/>
              </p:cNvCxnSpPr>
              <p:nvPr/>
            </p:nvCxnSpPr>
            <p:spPr>
              <a:xfrm flipH="1">
                <a:off x="8013219" y="2901000"/>
                <a:ext cx="237234" cy="499650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/>
              <p:cNvGrpSpPr/>
              <p:nvPr/>
            </p:nvGrpSpPr>
            <p:grpSpPr>
              <a:xfrm>
                <a:off x="9772903" y="3465980"/>
                <a:ext cx="550415" cy="550415"/>
                <a:chOff x="10543140" y="3388135"/>
                <a:chExt cx="550415" cy="550415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0650754" y="350833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44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36" name="Straight Connector 135"/>
              <p:cNvCxnSpPr>
                <a:stCxn id="141" idx="4"/>
                <a:endCxn id="137" idx="0"/>
              </p:cNvCxnSpPr>
              <p:nvPr/>
            </p:nvCxnSpPr>
            <p:spPr>
              <a:xfrm>
                <a:off x="9687384" y="2992638"/>
                <a:ext cx="360727" cy="47334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>
              <a:off x="10656043" y="4405784"/>
              <a:ext cx="921968" cy="5782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0687930" y="4372909"/>
              <a:ext cx="857525" cy="6433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037518" y="2554659"/>
            <a:ext cx="4121573" cy="3399530"/>
            <a:chOff x="7738011" y="629921"/>
            <a:chExt cx="4121573" cy="3399530"/>
          </a:xfrm>
        </p:grpSpPr>
        <p:cxnSp>
          <p:nvCxnSpPr>
            <p:cNvPr id="61" name="Straight Connector 60"/>
            <p:cNvCxnSpPr>
              <a:stCxn id="106" idx="3"/>
              <a:endCxn id="104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06" idx="5"/>
              <a:endCxn id="102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04" idx="3"/>
              <a:endCxn id="100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9623397" y="629921"/>
              <a:ext cx="550415" cy="550415"/>
              <a:chOff x="9623397" y="629921"/>
              <a:chExt cx="550415" cy="550415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9699916" y="76819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793841" y="1428237"/>
              <a:ext cx="550415" cy="550415"/>
              <a:chOff x="8854967" y="1479815"/>
              <a:chExt cx="550415" cy="550415"/>
            </a:xfrm>
          </p:grpSpPr>
          <p:sp>
            <p:nvSpPr>
              <p:cNvPr id="104" name="Oval 103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931458" y="156574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0614358" y="1465337"/>
              <a:ext cx="550415" cy="550415"/>
              <a:chOff x="10447697" y="1463556"/>
              <a:chExt cx="550415" cy="550415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543964" y="1608809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047657" y="2360282"/>
              <a:ext cx="550415" cy="550415"/>
              <a:chOff x="8047657" y="2360282"/>
              <a:chExt cx="550415" cy="550415"/>
            </a:xfrm>
          </p:grpSpPr>
          <p:sp>
            <p:nvSpPr>
              <p:cNvPr id="100" name="Oval 99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175227" y="248059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8" name="Straight Connector 67"/>
            <p:cNvCxnSpPr>
              <a:stCxn id="102" idx="3"/>
              <a:endCxn id="98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2" idx="5"/>
              <a:endCxn id="96" idx="1"/>
            </p:cNvCxnSpPr>
            <p:nvPr/>
          </p:nvCxnSpPr>
          <p:spPr>
            <a:xfrm>
              <a:off x="11084167" y="1935146"/>
              <a:ext cx="305608" cy="3269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10287825" y="2351248"/>
              <a:ext cx="550415" cy="550415"/>
              <a:chOff x="9977888" y="2486185"/>
              <a:chExt cx="550415" cy="55041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081528" y="2598057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1309169" y="2181533"/>
              <a:ext cx="550415" cy="550415"/>
              <a:chOff x="11164773" y="2225770"/>
              <a:chExt cx="550415" cy="55041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1164773" y="222577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280771" y="2365058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2" name="Straight Connector 71"/>
            <p:cNvCxnSpPr>
              <a:stCxn id="88" idx="3"/>
              <a:endCxn id="94" idx="0"/>
            </p:cNvCxnSpPr>
            <p:nvPr/>
          </p:nvCxnSpPr>
          <p:spPr>
            <a:xfrm flipH="1">
              <a:off x="9341014" y="3019202"/>
              <a:ext cx="137416" cy="4598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9065806" y="3479036"/>
              <a:ext cx="550415" cy="550415"/>
              <a:chOff x="9251896" y="3450576"/>
              <a:chExt cx="550415" cy="550415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9251896" y="345057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361108" y="3586175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6" name="Straight Connector 75"/>
            <p:cNvCxnSpPr>
              <a:stCxn id="100" idx="4"/>
              <a:endCxn id="90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8415570" y="3473545"/>
              <a:ext cx="550415" cy="550415"/>
              <a:chOff x="8415570" y="3473545"/>
              <a:chExt cx="550415" cy="55041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517993" y="3586176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8" name="Straight Connector 77"/>
            <p:cNvCxnSpPr>
              <a:stCxn id="104" idx="4"/>
              <a:endCxn id="88" idx="0"/>
            </p:cNvCxnSpPr>
            <p:nvPr/>
          </p:nvCxnSpPr>
          <p:spPr>
            <a:xfrm>
              <a:off x="9082797" y="1978308"/>
              <a:ext cx="331503" cy="5364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9275634" y="2478484"/>
              <a:ext cx="550415" cy="550415"/>
              <a:chOff x="9202348" y="2496345"/>
              <a:chExt cx="550415" cy="550415"/>
            </a:xfrm>
          </p:grpSpPr>
          <p:sp>
            <p:nvSpPr>
              <p:cNvPr id="88" name="Oval 87"/>
              <p:cNvSpPr/>
              <p:nvPr/>
            </p:nvSpPr>
            <p:spPr>
              <a:xfrm rot="19815300">
                <a:off x="9202348" y="24963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287737" y="257806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738011" y="3400650"/>
              <a:ext cx="564218" cy="550415"/>
              <a:chOff x="7738011" y="3400650"/>
              <a:chExt cx="564218" cy="55041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94921" y="3532704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1" name="Straight Connector 80"/>
            <p:cNvCxnSpPr>
              <a:stCxn id="100" idx="3"/>
              <a:endCxn id="86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9772903" y="3465980"/>
              <a:ext cx="550415" cy="550415"/>
              <a:chOff x="10543140" y="3388135"/>
              <a:chExt cx="550415" cy="550415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650754" y="350833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3" name="Straight Connector 82"/>
            <p:cNvCxnSpPr>
              <a:stCxn id="88" idx="4"/>
              <a:endCxn id="84" idx="0"/>
            </p:cNvCxnSpPr>
            <p:nvPr/>
          </p:nvCxnSpPr>
          <p:spPr>
            <a:xfrm>
              <a:off x="9687384" y="2992638"/>
              <a:ext cx="360727" cy="47334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6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16" y="128209"/>
            <a:ext cx="4358664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821" y="106532"/>
            <a:ext cx="7517696" cy="6241002"/>
          </a:xfrm>
        </p:spPr>
        <p:txBody>
          <a:bodyPr anchor="t">
            <a:no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Ağacından Düğüm Silme</a:t>
            </a:r>
          </a:p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Silinecek düğümün 1 çocuğu varsa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Örn:65</a:t>
            </a:r>
          </a:p>
          <a:p>
            <a:pPr marL="457200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Silinecek düğümün ailesi ve çocuğu arasında bağ kurulur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54213" y="2583010"/>
            <a:ext cx="4121573" cy="3999298"/>
            <a:chOff x="1554213" y="2583010"/>
            <a:chExt cx="4121573" cy="3999298"/>
          </a:xfrm>
        </p:grpSpPr>
        <p:grpSp>
          <p:nvGrpSpPr>
            <p:cNvPr id="7" name="Group 6"/>
            <p:cNvGrpSpPr/>
            <p:nvPr/>
          </p:nvGrpSpPr>
          <p:grpSpPr>
            <a:xfrm>
              <a:off x="1554213" y="2583010"/>
              <a:ext cx="4121573" cy="3399530"/>
              <a:chOff x="7715316" y="1863918"/>
              <a:chExt cx="4121573" cy="339953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7715316" y="1863918"/>
                <a:ext cx="4121573" cy="3399530"/>
                <a:chOff x="7738011" y="629921"/>
                <a:chExt cx="4121573" cy="3399530"/>
              </a:xfrm>
            </p:grpSpPr>
            <p:cxnSp>
              <p:nvCxnSpPr>
                <p:cNvPr id="114" name="Straight Connector 113"/>
                <p:cNvCxnSpPr>
                  <a:stCxn id="159" idx="3"/>
                  <a:endCxn id="157" idx="7"/>
                </p:cNvCxnSpPr>
                <p:nvPr/>
              </p:nvCxnSpPr>
              <p:spPr>
                <a:xfrm flipH="1">
                  <a:off x="9253686" y="1099730"/>
                  <a:ext cx="450317" cy="399635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59" idx="5"/>
                  <a:endCxn id="155" idx="1"/>
                </p:cNvCxnSpPr>
                <p:nvPr/>
              </p:nvCxnSpPr>
              <p:spPr>
                <a:xfrm>
                  <a:off x="10093206" y="1099730"/>
                  <a:ext cx="601758" cy="446213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57" idx="3"/>
                  <a:endCxn id="153" idx="7"/>
                </p:cNvCxnSpPr>
                <p:nvPr/>
              </p:nvCxnSpPr>
              <p:spPr>
                <a:xfrm flipH="1">
                  <a:off x="8395276" y="1907524"/>
                  <a:ext cx="489135" cy="462455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9623397" y="629921"/>
                  <a:ext cx="550415" cy="550415"/>
                  <a:chOff x="9623397" y="629921"/>
                  <a:chExt cx="550415" cy="550415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9623397" y="629921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699916" y="768190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47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8793841" y="1428237"/>
                  <a:ext cx="550415" cy="550415"/>
                  <a:chOff x="8854967" y="1479815"/>
                  <a:chExt cx="550415" cy="550415"/>
                </a:xfrm>
              </p:grpSpPr>
              <p:sp>
                <p:nvSpPr>
                  <p:cNvPr id="157" name="Oval 156"/>
                  <p:cNvSpPr/>
                  <p:nvPr/>
                </p:nvSpPr>
                <p:spPr>
                  <a:xfrm rot="21428201">
                    <a:off x="8854967" y="147981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8931458" y="1565742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25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10614358" y="1465337"/>
                  <a:ext cx="550415" cy="550415"/>
                  <a:chOff x="10447697" y="1463556"/>
                  <a:chExt cx="550415" cy="550415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10447697" y="1463556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0543964" y="1608809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77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8047657" y="2360282"/>
                  <a:ext cx="550415" cy="550415"/>
                  <a:chOff x="8047657" y="2360282"/>
                  <a:chExt cx="550415" cy="550415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 rot="19815300">
                    <a:off x="8047657" y="2360282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175227" y="2480592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11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121" name="Straight Connector 120"/>
                <p:cNvCxnSpPr>
                  <a:stCxn id="155" idx="3"/>
                  <a:endCxn id="151" idx="0"/>
                </p:cNvCxnSpPr>
                <p:nvPr/>
              </p:nvCxnSpPr>
              <p:spPr>
                <a:xfrm flipH="1">
                  <a:off x="10563033" y="1935146"/>
                  <a:ext cx="131931" cy="416102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55" idx="5"/>
                  <a:endCxn id="149" idx="1"/>
                </p:cNvCxnSpPr>
                <p:nvPr/>
              </p:nvCxnSpPr>
              <p:spPr>
                <a:xfrm>
                  <a:off x="11084167" y="1935146"/>
                  <a:ext cx="305608" cy="326993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10287825" y="2351248"/>
                  <a:ext cx="550415" cy="550415"/>
                  <a:chOff x="9977888" y="2486185"/>
                  <a:chExt cx="550415" cy="550415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9977888" y="248618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0081528" y="2598057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65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1309169" y="2181533"/>
                  <a:ext cx="550415" cy="550415"/>
                  <a:chOff x="11164773" y="2225770"/>
                  <a:chExt cx="550415" cy="550415"/>
                </a:xfrm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11164773" y="2225770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1280771" y="2365058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93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125" name="Straight Connector 124"/>
                <p:cNvCxnSpPr>
                  <a:stCxn id="141" idx="3"/>
                  <a:endCxn id="147" idx="0"/>
                </p:cNvCxnSpPr>
                <p:nvPr/>
              </p:nvCxnSpPr>
              <p:spPr>
                <a:xfrm flipH="1">
                  <a:off x="9341014" y="3019202"/>
                  <a:ext cx="137416" cy="459834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51" idx="5"/>
                  <a:endCxn id="145" idx="0"/>
                </p:cNvCxnSpPr>
                <p:nvPr/>
              </p:nvCxnSpPr>
              <p:spPr>
                <a:xfrm>
                  <a:off x="10757634" y="2821057"/>
                  <a:ext cx="392326" cy="441127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Group 126"/>
                <p:cNvGrpSpPr/>
                <p:nvPr/>
              </p:nvGrpSpPr>
              <p:grpSpPr>
                <a:xfrm>
                  <a:off x="9065806" y="3479036"/>
                  <a:ext cx="550415" cy="550415"/>
                  <a:chOff x="9251896" y="3450576"/>
                  <a:chExt cx="550415" cy="550415"/>
                </a:xfrm>
              </p:grpSpPr>
              <p:sp>
                <p:nvSpPr>
                  <p:cNvPr id="147" name="Oval 146"/>
                  <p:cNvSpPr/>
                  <p:nvPr/>
                </p:nvSpPr>
                <p:spPr>
                  <a:xfrm>
                    <a:off x="9251896" y="3450576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361108" y="3586175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31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874752" y="3262184"/>
                  <a:ext cx="550415" cy="550415"/>
                  <a:chOff x="10543140" y="3388135"/>
                  <a:chExt cx="550415" cy="550415"/>
                </a:xfrm>
              </p:grpSpPr>
              <p:sp>
                <p:nvSpPr>
                  <p:cNvPr id="145" name="Oval 144"/>
                  <p:cNvSpPr/>
                  <p:nvPr/>
                </p:nvSpPr>
                <p:spPr>
                  <a:xfrm>
                    <a:off x="10543140" y="338813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0652569" y="3524817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68</a:t>
                    </a:r>
                  </a:p>
                </p:txBody>
              </p:sp>
            </p:grpSp>
            <p:cxnSp>
              <p:nvCxnSpPr>
                <p:cNvPr id="129" name="Straight Connector 128"/>
                <p:cNvCxnSpPr>
                  <a:stCxn id="153" idx="4"/>
                  <a:endCxn id="143" idx="0"/>
                </p:cNvCxnSpPr>
                <p:nvPr/>
              </p:nvCxnSpPr>
              <p:spPr>
                <a:xfrm>
                  <a:off x="8459407" y="2874436"/>
                  <a:ext cx="231371" cy="599109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8415570" y="3473545"/>
                  <a:ext cx="550415" cy="550415"/>
                  <a:chOff x="8415570" y="3473545"/>
                  <a:chExt cx="550415" cy="550415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8415570" y="347354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517993" y="3586176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17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131" name="Straight Connector 130"/>
                <p:cNvCxnSpPr>
                  <a:stCxn id="157" idx="4"/>
                  <a:endCxn id="141" idx="0"/>
                </p:cNvCxnSpPr>
                <p:nvPr/>
              </p:nvCxnSpPr>
              <p:spPr>
                <a:xfrm>
                  <a:off x="9082797" y="1978308"/>
                  <a:ext cx="331503" cy="536437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/>
                <p:cNvGrpSpPr/>
                <p:nvPr/>
              </p:nvGrpSpPr>
              <p:grpSpPr>
                <a:xfrm>
                  <a:off x="9275634" y="2478484"/>
                  <a:ext cx="550415" cy="550415"/>
                  <a:chOff x="9202348" y="2496345"/>
                  <a:chExt cx="550415" cy="550415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 rot="19815300">
                    <a:off x="9202348" y="249634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287737" y="2578060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43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738011" y="3400650"/>
                  <a:ext cx="564218" cy="550415"/>
                  <a:chOff x="7738011" y="3400650"/>
                  <a:chExt cx="564218" cy="550415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7738011" y="3400650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7894921" y="3532704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7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134" name="Straight Connector 133"/>
                <p:cNvCxnSpPr>
                  <a:stCxn id="153" idx="3"/>
                  <a:endCxn id="139" idx="0"/>
                </p:cNvCxnSpPr>
                <p:nvPr/>
              </p:nvCxnSpPr>
              <p:spPr>
                <a:xfrm flipH="1">
                  <a:off x="8013219" y="2901000"/>
                  <a:ext cx="237234" cy="499650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9772903" y="3465980"/>
                  <a:ext cx="550415" cy="550415"/>
                  <a:chOff x="10543140" y="3388135"/>
                  <a:chExt cx="550415" cy="550415"/>
                </a:xfrm>
              </p:grpSpPr>
              <p:sp>
                <p:nvSpPr>
                  <p:cNvPr id="137" name="Oval 136"/>
                  <p:cNvSpPr/>
                  <p:nvPr/>
                </p:nvSpPr>
                <p:spPr>
                  <a:xfrm>
                    <a:off x="10543140" y="3388135"/>
                    <a:ext cx="550415" cy="550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0650754" y="3508330"/>
                    <a:ext cx="407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44</a:t>
                    </a:r>
                    <a:endParaRPr lang="tr-TR" sz="1400" dirty="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136" name="Straight Connector 135"/>
                <p:cNvCxnSpPr>
                  <a:stCxn id="141" idx="4"/>
                  <a:endCxn id="137" idx="0"/>
                </p:cNvCxnSpPr>
                <p:nvPr/>
              </p:nvCxnSpPr>
              <p:spPr>
                <a:xfrm>
                  <a:off x="9687384" y="2992638"/>
                  <a:ext cx="360727" cy="473342"/>
                </a:xfrm>
                <a:prstGeom prst="line">
                  <a:avLst/>
                </a:prstGeom>
                <a:ln w="28575">
                  <a:solidFill>
                    <a:srgbClr val="0C5A8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/>
              <p:cNvCxnSpPr/>
              <p:nvPr/>
            </p:nvCxnSpPr>
            <p:spPr>
              <a:xfrm>
                <a:off x="10034411" y="3652132"/>
                <a:ext cx="921968" cy="5782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0084925" y="3573286"/>
                <a:ext cx="857525" cy="6433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251619" y="6031893"/>
              <a:ext cx="550415" cy="550415"/>
              <a:chOff x="4251619" y="6031893"/>
              <a:chExt cx="550415" cy="55041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251619" y="6031893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345224" y="6188122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</a:p>
            </p:txBody>
          </p:sp>
        </p:grpSp>
        <p:cxnSp>
          <p:nvCxnSpPr>
            <p:cNvPr id="110" name="Straight Connector 109"/>
            <p:cNvCxnSpPr>
              <a:stCxn id="145" idx="4"/>
              <a:endCxn id="108" idx="7"/>
            </p:cNvCxnSpPr>
            <p:nvPr/>
          </p:nvCxnSpPr>
          <p:spPr>
            <a:xfrm flipH="1">
              <a:off x="4721428" y="5765688"/>
              <a:ext cx="244734" cy="3468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037518" y="2554659"/>
            <a:ext cx="4443203" cy="3399530"/>
            <a:chOff x="7037518" y="2554659"/>
            <a:chExt cx="4443203" cy="3399530"/>
          </a:xfrm>
        </p:grpSpPr>
        <p:grpSp>
          <p:nvGrpSpPr>
            <p:cNvPr id="58" name="Group 57"/>
            <p:cNvGrpSpPr/>
            <p:nvPr/>
          </p:nvGrpSpPr>
          <p:grpSpPr>
            <a:xfrm>
              <a:off x="7037518" y="2554659"/>
              <a:ext cx="4443203" cy="3399530"/>
              <a:chOff x="7738011" y="629921"/>
              <a:chExt cx="4443203" cy="3399530"/>
            </a:xfrm>
          </p:grpSpPr>
          <p:cxnSp>
            <p:nvCxnSpPr>
              <p:cNvPr id="61" name="Straight Connector 60"/>
              <p:cNvCxnSpPr>
                <a:stCxn id="106" idx="3"/>
                <a:endCxn id="104" idx="7"/>
              </p:cNvCxnSpPr>
              <p:nvPr/>
            </p:nvCxnSpPr>
            <p:spPr>
              <a:xfrm flipH="1">
                <a:off x="9253686" y="1099730"/>
                <a:ext cx="450317" cy="39963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06" idx="5"/>
                <a:endCxn id="102" idx="1"/>
              </p:cNvCxnSpPr>
              <p:nvPr/>
            </p:nvCxnSpPr>
            <p:spPr>
              <a:xfrm>
                <a:off x="10093206" y="1099730"/>
                <a:ext cx="786173" cy="43746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04" idx="3"/>
                <a:endCxn id="100" idx="7"/>
              </p:cNvCxnSpPr>
              <p:nvPr/>
            </p:nvCxnSpPr>
            <p:spPr>
              <a:xfrm flipH="1">
                <a:off x="8395276" y="1907524"/>
                <a:ext cx="489135" cy="46245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9623397" y="629921"/>
                <a:ext cx="550415" cy="550415"/>
                <a:chOff x="9623397" y="629921"/>
                <a:chExt cx="550415" cy="550415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9623397" y="629921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9699916" y="76819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8793841" y="1428237"/>
                <a:ext cx="550415" cy="550415"/>
                <a:chOff x="8854967" y="1479815"/>
                <a:chExt cx="550415" cy="550415"/>
              </a:xfrm>
            </p:grpSpPr>
            <p:sp>
              <p:nvSpPr>
                <p:cNvPr id="104" name="Oval 103"/>
                <p:cNvSpPr/>
                <p:nvPr/>
              </p:nvSpPr>
              <p:spPr>
                <a:xfrm rot="21428201">
                  <a:off x="8854967" y="147981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931458" y="1565742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25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0798773" y="1456587"/>
                <a:ext cx="550415" cy="550415"/>
                <a:chOff x="10632112" y="1454806"/>
                <a:chExt cx="550415" cy="550415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0632112" y="145480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669945" y="1616428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047657" y="2360282"/>
                <a:ext cx="550415" cy="550415"/>
                <a:chOff x="8047657" y="2360282"/>
                <a:chExt cx="550415" cy="550415"/>
              </a:xfrm>
            </p:grpSpPr>
            <p:sp>
              <p:nvSpPr>
                <p:cNvPr id="100" name="Oval 99"/>
                <p:cNvSpPr/>
                <p:nvPr/>
              </p:nvSpPr>
              <p:spPr>
                <a:xfrm rot="19815300">
                  <a:off x="8047657" y="2360282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175227" y="2480592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68" name="Straight Connector 67"/>
              <p:cNvCxnSpPr>
                <a:stCxn id="102" idx="4"/>
                <a:endCxn id="98" idx="0"/>
              </p:cNvCxnSpPr>
              <p:nvPr/>
            </p:nvCxnSpPr>
            <p:spPr>
              <a:xfrm flipH="1">
                <a:off x="10932195" y="2007002"/>
                <a:ext cx="141786" cy="48553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102" idx="5"/>
                <a:endCxn id="96" idx="1"/>
              </p:cNvCxnSpPr>
              <p:nvPr/>
            </p:nvCxnSpPr>
            <p:spPr>
              <a:xfrm>
                <a:off x="11268582" y="1926396"/>
                <a:ext cx="442823" cy="362191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10656987" y="2492537"/>
                <a:ext cx="550415" cy="550415"/>
                <a:chOff x="10347050" y="2627474"/>
                <a:chExt cx="550415" cy="550415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10347050" y="2627474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0435674" y="2748793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68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1630799" y="2207981"/>
                <a:ext cx="550415" cy="550415"/>
                <a:chOff x="11486403" y="2252218"/>
                <a:chExt cx="550415" cy="550415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1486403" y="2252218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1567462" y="237094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93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72" name="Straight Connector 71"/>
              <p:cNvCxnSpPr>
                <a:stCxn id="88" idx="3"/>
                <a:endCxn id="94" idx="0"/>
              </p:cNvCxnSpPr>
              <p:nvPr/>
            </p:nvCxnSpPr>
            <p:spPr>
              <a:xfrm flipH="1">
                <a:off x="9341014" y="3019202"/>
                <a:ext cx="137416" cy="459834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9065806" y="3479036"/>
                <a:ext cx="550415" cy="550415"/>
                <a:chOff x="9251896" y="3450576"/>
                <a:chExt cx="550415" cy="550415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9251896" y="345057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361108" y="3586175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76" name="Straight Connector 75"/>
              <p:cNvCxnSpPr>
                <a:stCxn id="100" idx="4"/>
                <a:endCxn id="90" idx="0"/>
              </p:cNvCxnSpPr>
              <p:nvPr/>
            </p:nvCxnSpPr>
            <p:spPr>
              <a:xfrm>
                <a:off x="8459407" y="2874436"/>
                <a:ext cx="231371" cy="599109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415570" y="3473545"/>
                <a:ext cx="550415" cy="550415"/>
                <a:chOff x="8415570" y="3473545"/>
                <a:chExt cx="550415" cy="550415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8415570" y="34735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8517993" y="3586176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78" name="Straight Connector 77"/>
              <p:cNvCxnSpPr>
                <a:stCxn id="104" idx="4"/>
                <a:endCxn id="88" idx="0"/>
              </p:cNvCxnSpPr>
              <p:nvPr/>
            </p:nvCxnSpPr>
            <p:spPr>
              <a:xfrm>
                <a:off x="9082797" y="1978308"/>
                <a:ext cx="331503" cy="53643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275634" y="2478484"/>
                <a:ext cx="550415" cy="550415"/>
                <a:chOff x="9202348" y="2496345"/>
                <a:chExt cx="550415" cy="550415"/>
              </a:xfrm>
            </p:grpSpPr>
            <p:sp>
              <p:nvSpPr>
                <p:cNvPr id="88" name="Oval 87"/>
                <p:cNvSpPr/>
                <p:nvPr/>
              </p:nvSpPr>
              <p:spPr>
                <a:xfrm rot="19815300">
                  <a:off x="9202348" y="24963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9287737" y="257806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7738011" y="3400650"/>
                <a:ext cx="564218" cy="550415"/>
                <a:chOff x="7738011" y="3400650"/>
                <a:chExt cx="564218" cy="550415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7738011" y="340065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7894921" y="3532704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81" name="Straight Connector 80"/>
              <p:cNvCxnSpPr>
                <a:stCxn id="100" idx="3"/>
                <a:endCxn id="86" idx="0"/>
              </p:cNvCxnSpPr>
              <p:nvPr/>
            </p:nvCxnSpPr>
            <p:spPr>
              <a:xfrm flipH="1">
                <a:off x="8013219" y="2901000"/>
                <a:ext cx="237234" cy="499650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9772903" y="3465980"/>
                <a:ext cx="550415" cy="550415"/>
                <a:chOff x="10543140" y="3388135"/>
                <a:chExt cx="550415" cy="550415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0650754" y="3508330"/>
                  <a:ext cx="407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44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83" name="Straight Connector 82"/>
              <p:cNvCxnSpPr>
                <a:stCxn id="88" idx="4"/>
                <a:endCxn id="84" idx="0"/>
              </p:cNvCxnSpPr>
              <p:nvPr/>
            </p:nvCxnSpPr>
            <p:spPr>
              <a:xfrm>
                <a:off x="9687384" y="2992638"/>
                <a:ext cx="360727" cy="47334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Oval 110"/>
            <p:cNvSpPr/>
            <p:nvPr/>
          </p:nvSpPr>
          <p:spPr>
            <a:xfrm>
              <a:off x="9698357" y="5351955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809504" y="5482374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50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2" name="Straight Connector 161"/>
            <p:cNvCxnSpPr>
              <a:stCxn id="98" idx="4"/>
              <a:endCxn id="111" idx="0"/>
            </p:cNvCxnSpPr>
            <p:nvPr/>
          </p:nvCxnSpPr>
          <p:spPr>
            <a:xfrm flipH="1">
              <a:off x="9973565" y="4967690"/>
              <a:ext cx="258137" cy="3842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316" y="128209"/>
            <a:ext cx="4358664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821" y="106532"/>
            <a:ext cx="10042146" cy="6241002"/>
          </a:xfrm>
        </p:spPr>
        <p:txBody>
          <a:bodyPr anchor="t">
            <a:noAutofit/>
          </a:bodyPr>
          <a:lstStyle/>
          <a:p>
            <a:pPr marL="28575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İkilik </a:t>
            </a:r>
            <a:r>
              <a:rPr lang="tr-TR" sz="1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Arama </a:t>
            </a:r>
            <a:r>
              <a:rPr lang="tr-TR" sz="1600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Ağacından Düğüm Silme</a:t>
            </a:r>
            <a:endParaRPr lang="tr-TR" sz="1600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Silinecek düğümün 2 çocuğu varsa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Örn:25</a:t>
            </a:r>
          </a:p>
          <a:p>
            <a:pPr marL="457200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+mj-lt"/>
                <a:cs typeface="Consolas" panose="020B0609020204030204" pitchFamily="49" charset="0"/>
              </a:rPr>
              <a:t>Sağ alt ağaçtaki en küçük eleman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bulunur(31). Ya da sol alt ağaçtaki en büyük eleman bulunur (17).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Bu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elemanın sol çocuğu olmayacaktır.</a:t>
            </a: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25 ve 31 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içeren düğümlerin içeriklerini </a:t>
            </a:r>
            <a:r>
              <a:rPr lang="tr-TR" sz="1600" dirty="0" smtClean="0">
                <a:latin typeface="+mj-lt"/>
                <a:cs typeface="Consolas" panose="020B0609020204030204" pitchFamily="49" charset="0"/>
              </a:rPr>
              <a:t>değiştirin.</a:t>
            </a:r>
            <a:endParaRPr lang="tr-TR" sz="1600" dirty="0">
              <a:latin typeface="+mj-lt"/>
              <a:cs typeface="Consolas" panose="020B0609020204030204" pitchFamily="49" charset="0"/>
            </a:endParaRPr>
          </a:p>
          <a:p>
            <a:pPr marL="74295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latin typeface="+mj-lt"/>
                <a:cs typeface="Consolas" panose="020B0609020204030204" pitchFamily="49" charset="0"/>
              </a:rPr>
              <a:t>25 </a:t>
            </a:r>
            <a:r>
              <a:rPr lang="tr-TR" sz="1600" dirty="0" err="1">
                <a:latin typeface="+mj-lt"/>
                <a:cs typeface="Consolas" panose="020B0609020204030204" pitchFamily="49" charset="0"/>
              </a:rPr>
              <a:t>nolu</a:t>
            </a:r>
            <a:r>
              <a:rPr lang="tr-TR" sz="1600" dirty="0">
                <a:latin typeface="+mj-lt"/>
                <a:cs typeface="Consolas" panose="020B0609020204030204" pitchFamily="49" charset="0"/>
              </a:rPr>
              <a:t> eleman 1 çocuğu varmış gibi silinir.</a:t>
            </a:r>
            <a:endParaRPr lang="tr-TR" sz="1600" dirty="0" smtClean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310" name="Group 309"/>
          <p:cNvGrpSpPr/>
          <p:nvPr/>
        </p:nvGrpSpPr>
        <p:grpSpPr>
          <a:xfrm>
            <a:off x="1492895" y="3255944"/>
            <a:ext cx="3281955" cy="3368276"/>
            <a:chOff x="1295201" y="3260848"/>
            <a:chExt cx="3281955" cy="3368276"/>
          </a:xfrm>
        </p:grpSpPr>
        <p:grpSp>
          <p:nvGrpSpPr>
            <p:cNvPr id="311" name="Group 310"/>
            <p:cNvGrpSpPr/>
            <p:nvPr/>
          </p:nvGrpSpPr>
          <p:grpSpPr>
            <a:xfrm>
              <a:off x="1295201" y="3260848"/>
              <a:ext cx="3281955" cy="2658040"/>
              <a:chOff x="7738011" y="629921"/>
              <a:chExt cx="4197495" cy="3399530"/>
            </a:xfrm>
          </p:grpSpPr>
          <p:cxnSp>
            <p:nvCxnSpPr>
              <p:cNvPr id="315" name="Straight Connector 314"/>
              <p:cNvCxnSpPr>
                <a:stCxn id="360" idx="3"/>
                <a:endCxn id="358" idx="7"/>
              </p:cNvCxnSpPr>
              <p:nvPr/>
            </p:nvCxnSpPr>
            <p:spPr>
              <a:xfrm flipH="1">
                <a:off x="9253686" y="1099730"/>
                <a:ext cx="450317" cy="39963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60" idx="5"/>
                <a:endCxn id="356" idx="1"/>
              </p:cNvCxnSpPr>
              <p:nvPr/>
            </p:nvCxnSpPr>
            <p:spPr>
              <a:xfrm>
                <a:off x="10093206" y="1099730"/>
                <a:ext cx="601758" cy="44621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358" idx="3"/>
                <a:endCxn id="354" idx="7"/>
              </p:cNvCxnSpPr>
              <p:nvPr/>
            </p:nvCxnSpPr>
            <p:spPr>
              <a:xfrm flipH="1">
                <a:off x="8395276" y="1907524"/>
                <a:ext cx="489135" cy="46245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 317"/>
              <p:cNvGrpSpPr/>
              <p:nvPr/>
            </p:nvGrpSpPr>
            <p:grpSpPr>
              <a:xfrm>
                <a:off x="9623397" y="629921"/>
                <a:ext cx="573211" cy="550415"/>
                <a:chOff x="9623397" y="629921"/>
                <a:chExt cx="573211" cy="550415"/>
              </a:xfrm>
            </p:grpSpPr>
            <p:sp>
              <p:nvSpPr>
                <p:cNvPr id="360" name="Oval 359"/>
                <p:cNvSpPr/>
                <p:nvPr/>
              </p:nvSpPr>
              <p:spPr>
                <a:xfrm>
                  <a:off x="9623397" y="629921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9699916" y="768189"/>
                  <a:ext cx="496692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>
                <a:off x="8793841" y="1428237"/>
                <a:ext cx="588344" cy="550415"/>
                <a:chOff x="8854967" y="1479815"/>
                <a:chExt cx="588344" cy="550415"/>
              </a:xfrm>
            </p:grpSpPr>
            <p:sp>
              <p:nvSpPr>
                <p:cNvPr id="358" name="Oval 357"/>
                <p:cNvSpPr/>
                <p:nvPr/>
              </p:nvSpPr>
              <p:spPr>
                <a:xfrm rot="21428201">
                  <a:off x="8854967" y="147981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8931457" y="1565742"/>
                  <a:ext cx="511854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25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0" name="Group 319"/>
              <p:cNvGrpSpPr/>
              <p:nvPr/>
            </p:nvGrpSpPr>
            <p:grpSpPr>
              <a:xfrm>
                <a:off x="10614358" y="1465337"/>
                <a:ext cx="634904" cy="550415"/>
                <a:chOff x="10447697" y="1463556"/>
                <a:chExt cx="634904" cy="550415"/>
              </a:xfrm>
            </p:grpSpPr>
            <p:sp>
              <p:nvSpPr>
                <p:cNvPr id="356" name="Oval 355"/>
                <p:cNvSpPr/>
                <p:nvPr/>
              </p:nvSpPr>
              <p:spPr>
                <a:xfrm>
                  <a:off x="10447697" y="146355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10543965" y="1608809"/>
                  <a:ext cx="53863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1" name="Group 320"/>
              <p:cNvGrpSpPr/>
              <p:nvPr/>
            </p:nvGrpSpPr>
            <p:grpSpPr>
              <a:xfrm>
                <a:off x="8047657" y="2360282"/>
                <a:ext cx="602382" cy="550415"/>
                <a:chOff x="8047657" y="2360282"/>
                <a:chExt cx="602382" cy="550415"/>
              </a:xfrm>
            </p:grpSpPr>
            <p:sp>
              <p:nvSpPr>
                <p:cNvPr id="354" name="Oval 353"/>
                <p:cNvSpPr/>
                <p:nvPr/>
              </p:nvSpPr>
              <p:spPr>
                <a:xfrm rot="19815300">
                  <a:off x="8047657" y="2360282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8175226" y="2480593"/>
                  <a:ext cx="474813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22" name="Straight Connector 321"/>
              <p:cNvCxnSpPr>
                <a:stCxn id="356" idx="3"/>
                <a:endCxn id="352" idx="0"/>
              </p:cNvCxnSpPr>
              <p:nvPr/>
            </p:nvCxnSpPr>
            <p:spPr>
              <a:xfrm flipH="1">
                <a:off x="10563033" y="1935146"/>
                <a:ext cx="131931" cy="41610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>
                <a:stCxn id="356" idx="5"/>
                <a:endCxn id="350" idx="1"/>
              </p:cNvCxnSpPr>
              <p:nvPr/>
            </p:nvCxnSpPr>
            <p:spPr>
              <a:xfrm>
                <a:off x="11084167" y="1935146"/>
                <a:ext cx="305608" cy="32699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4" name="Group 323"/>
              <p:cNvGrpSpPr/>
              <p:nvPr/>
            </p:nvGrpSpPr>
            <p:grpSpPr>
              <a:xfrm>
                <a:off x="10287825" y="2351248"/>
                <a:ext cx="621758" cy="550415"/>
                <a:chOff x="9977888" y="2486185"/>
                <a:chExt cx="621758" cy="550415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9977888" y="248618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10081527" y="2598057"/>
                  <a:ext cx="51811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65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11309169" y="2181533"/>
                <a:ext cx="626337" cy="550415"/>
                <a:chOff x="11164773" y="2225770"/>
                <a:chExt cx="626337" cy="550415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11164773" y="222577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11280771" y="2365058"/>
                  <a:ext cx="51033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93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26" name="Straight Connector 325"/>
              <p:cNvCxnSpPr>
                <a:stCxn id="342" idx="3"/>
                <a:endCxn id="348" idx="0"/>
              </p:cNvCxnSpPr>
              <p:nvPr/>
            </p:nvCxnSpPr>
            <p:spPr>
              <a:xfrm flipH="1">
                <a:off x="9341014" y="3019202"/>
                <a:ext cx="137416" cy="459834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352" idx="5"/>
                <a:endCxn id="346" idx="0"/>
              </p:cNvCxnSpPr>
              <p:nvPr/>
            </p:nvCxnSpPr>
            <p:spPr>
              <a:xfrm>
                <a:off x="10757634" y="2821057"/>
                <a:ext cx="392326" cy="44112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Group 327"/>
              <p:cNvGrpSpPr/>
              <p:nvPr/>
            </p:nvGrpSpPr>
            <p:grpSpPr>
              <a:xfrm>
                <a:off x="9065806" y="3479036"/>
                <a:ext cx="658531" cy="550415"/>
                <a:chOff x="9251896" y="3450576"/>
                <a:chExt cx="658531" cy="550415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9251896" y="345057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9361108" y="3586175"/>
                  <a:ext cx="54931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31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10874752" y="3262184"/>
                <a:ext cx="634624" cy="550415"/>
                <a:chOff x="10543140" y="3388135"/>
                <a:chExt cx="634624" cy="550415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10652568" y="3524817"/>
                  <a:ext cx="52519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68</a:t>
                  </a:r>
                </a:p>
              </p:txBody>
            </p:sp>
          </p:grpSp>
          <p:cxnSp>
            <p:nvCxnSpPr>
              <p:cNvPr id="330" name="Straight Connector 329"/>
              <p:cNvCxnSpPr>
                <a:stCxn id="354" idx="4"/>
                <a:endCxn id="344" idx="0"/>
              </p:cNvCxnSpPr>
              <p:nvPr/>
            </p:nvCxnSpPr>
            <p:spPr>
              <a:xfrm>
                <a:off x="8459407" y="2874436"/>
                <a:ext cx="231371" cy="599109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8415570" y="3473545"/>
                <a:ext cx="631780" cy="550415"/>
                <a:chOff x="8415570" y="3473545"/>
                <a:chExt cx="631780" cy="550415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8415570" y="34735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8517993" y="3586175"/>
                  <a:ext cx="529357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32" name="Straight Connector 331"/>
              <p:cNvCxnSpPr>
                <a:stCxn id="358" idx="4"/>
                <a:endCxn id="342" idx="0"/>
              </p:cNvCxnSpPr>
              <p:nvPr/>
            </p:nvCxnSpPr>
            <p:spPr>
              <a:xfrm>
                <a:off x="9082797" y="1978308"/>
                <a:ext cx="331503" cy="53643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9275634" y="2478484"/>
                <a:ext cx="550415" cy="550415"/>
                <a:chOff x="9202348" y="2496345"/>
                <a:chExt cx="550415" cy="550415"/>
              </a:xfrm>
            </p:grpSpPr>
            <p:sp>
              <p:nvSpPr>
                <p:cNvPr id="342" name="Oval 341"/>
                <p:cNvSpPr/>
                <p:nvPr/>
              </p:nvSpPr>
              <p:spPr>
                <a:xfrm rot="19815300">
                  <a:off x="9202348" y="24963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9287737" y="2578060"/>
                  <a:ext cx="451264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43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7738011" y="3400650"/>
                <a:ext cx="564218" cy="550415"/>
                <a:chOff x="7738011" y="3400650"/>
                <a:chExt cx="564218" cy="550415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7738011" y="340065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41" name="TextBox 340"/>
                <p:cNvSpPr txBox="1"/>
                <p:nvPr/>
              </p:nvSpPr>
              <p:spPr>
                <a:xfrm>
                  <a:off x="7894920" y="3532704"/>
                  <a:ext cx="40730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35" name="Straight Connector 334"/>
              <p:cNvCxnSpPr>
                <a:stCxn id="354" idx="3"/>
                <a:endCxn id="340" idx="0"/>
              </p:cNvCxnSpPr>
              <p:nvPr/>
            </p:nvCxnSpPr>
            <p:spPr>
              <a:xfrm flipH="1">
                <a:off x="8013219" y="2901000"/>
                <a:ext cx="237234" cy="499650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6" name="Group 335"/>
              <p:cNvGrpSpPr/>
              <p:nvPr/>
            </p:nvGrpSpPr>
            <p:grpSpPr>
              <a:xfrm>
                <a:off x="9772903" y="3465980"/>
                <a:ext cx="618559" cy="550415"/>
                <a:chOff x="10543140" y="3388135"/>
                <a:chExt cx="618559" cy="550415"/>
              </a:xfrm>
            </p:grpSpPr>
            <p:sp>
              <p:nvSpPr>
                <p:cNvPr id="338" name="Oval 337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10650753" y="3508330"/>
                  <a:ext cx="51094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44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37" name="Straight Connector 336"/>
              <p:cNvCxnSpPr>
                <a:stCxn id="342" idx="4"/>
                <a:endCxn id="338" idx="0"/>
              </p:cNvCxnSpPr>
              <p:nvPr/>
            </p:nvCxnSpPr>
            <p:spPr>
              <a:xfrm>
                <a:off x="9687384" y="2992638"/>
                <a:ext cx="360727" cy="47334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Oval 311"/>
            <p:cNvSpPr/>
            <p:nvPr/>
          </p:nvSpPr>
          <p:spPr>
            <a:xfrm>
              <a:off x="2184983" y="6198763"/>
              <a:ext cx="430361" cy="430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242728" y="6284857"/>
              <a:ext cx="429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tr-T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4" name="Straight Connector 313"/>
            <p:cNvCxnSpPr>
              <a:stCxn id="348" idx="4"/>
              <a:endCxn id="312" idx="0"/>
            </p:cNvCxnSpPr>
            <p:nvPr/>
          </p:nvCxnSpPr>
          <p:spPr>
            <a:xfrm flipH="1">
              <a:off x="2400164" y="5918888"/>
              <a:ext cx="148400" cy="2798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urved Connector 7"/>
          <p:cNvCxnSpPr>
            <a:stCxn id="348" idx="0"/>
          </p:cNvCxnSpPr>
          <p:nvPr/>
        </p:nvCxnSpPr>
        <p:spPr>
          <a:xfrm rot="16200000" flipV="1">
            <a:off x="2048229" y="4785594"/>
            <a:ext cx="1076738" cy="3193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Group 361"/>
          <p:cNvGrpSpPr/>
          <p:nvPr/>
        </p:nvGrpSpPr>
        <p:grpSpPr>
          <a:xfrm>
            <a:off x="5219870" y="3170893"/>
            <a:ext cx="3281955" cy="3368276"/>
            <a:chOff x="1295201" y="3260848"/>
            <a:chExt cx="3281955" cy="3368276"/>
          </a:xfrm>
        </p:grpSpPr>
        <p:grpSp>
          <p:nvGrpSpPr>
            <p:cNvPr id="363" name="Group 362"/>
            <p:cNvGrpSpPr/>
            <p:nvPr/>
          </p:nvGrpSpPr>
          <p:grpSpPr>
            <a:xfrm>
              <a:off x="1295201" y="3260848"/>
              <a:ext cx="3281955" cy="2658040"/>
              <a:chOff x="7738011" y="629921"/>
              <a:chExt cx="4197495" cy="3399530"/>
            </a:xfrm>
          </p:grpSpPr>
          <p:cxnSp>
            <p:nvCxnSpPr>
              <p:cNvPr id="367" name="Straight Connector 366"/>
              <p:cNvCxnSpPr>
                <a:stCxn id="412" idx="3"/>
                <a:endCxn id="410" idx="7"/>
              </p:cNvCxnSpPr>
              <p:nvPr/>
            </p:nvCxnSpPr>
            <p:spPr>
              <a:xfrm flipH="1">
                <a:off x="9253686" y="1099730"/>
                <a:ext cx="450317" cy="39963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>
                <a:stCxn id="412" idx="5"/>
                <a:endCxn id="408" idx="1"/>
              </p:cNvCxnSpPr>
              <p:nvPr/>
            </p:nvCxnSpPr>
            <p:spPr>
              <a:xfrm>
                <a:off x="10093206" y="1099730"/>
                <a:ext cx="601758" cy="44621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>
                <a:stCxn id="410" idx="3"/>
                <a:endCxn id="406" idx="7"/>
              </p:cNvCxnSpPr>
              <p:nvPr/>
            </p:nvCxnSpPr>
            <p:spPr>
              <a:xfrm flipH="1">
                <a:off x="8395276" y="1907524"/>
                <a:ext cx="489135" cy="462455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0" name="Group 369"/>
              <p:cNvGrpSpPr/>
              <p:nvPr/>
            </p:nvGrpSpPr>
            <p:grpSpPr>
              <a:xfrm>
                <a:off x="9623397" y="629921"/>
                <a:ext cx="573211" cy="550415"/>
                <a:chOff x="9623397" y="629921"/>
                <a:chExt cx="573211" cy="550415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9623397" y="629921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>
                <a:xfrm>
                  <a:off x="9699916" y="768189"/>
                  <a:ext cx="496692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8793841" y="1428237"/>
                <a:ext cx="588344" cy="550415"/>
                <a:chOff x="8854967" y="1479815"/>
                <a:chExt cx="588344" cy="550415"/>
              </a:xfrm>
            </p:grpSpPr>
            <p:sp>
              <p:nvSpPr>
                <p:cNvPr id="410" name="Oval 409"/>
                <p:cNvSpPr/>
                <p:nvPr/>
              </p:nvSpPr>
              <p:spPr>
                <a:xfrm rot="21428201">
                  <a:off x="8854967" y="147981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8931457" y="1565742"/>
                  <a:ext cx="511854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31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10614358" y="1465337"/>
                <a:ext cx="634904" cy="550415"/>
                <a:chOff x="10447697" y="1463556"/>
                <a:chExt cx="634904" cy="550415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10447697" y="146355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10543965" y="1608809"/>
                  <a:ext cx="53863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3" name="Group 372"/>
              <p:cNvGrpSpPr/>
              <p:nvPr/>
            </p:nvGrpSpPr>
            <p:grpSpPr>
              <a:xfrm>
                <a:off x="8047657" y="2360282"/>
                <a:ext cx="602382" cy="550415"/>
                <a:chOff x="8047657" y="2360282"/>
                <a:chExt cx="602382" cy="550415"/>
              </a:xfrm>
            </p:grpSpPr>
            <p:sp>
              <p:nvSpPr>
                <p:cNvPr id="406" name="Oval 405"/>
                <p:cNvSpPr/>
                <p:nvPr/>
              </p:nvSpPr>
              <p:spPr>
                <a:xfrm rot="19815300">
                  <a:off x="8047657" y="2360282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8175226" y="2480593"/>
                  <a:ext cx="474813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74" name="Straight Connector 373"/>
              <p:cNvCxnSpPr>
                <a:stCxn id="408" idx="3"/>
                <a:endCxn id="404" idx="0"/>
              </p:cNvCxnSpPr>
              <p:nvPr/>
            </p:nvCxnSpPr>
            <p:spPr>
              <a:xfrm flipH="1">
                <a:off x="10563033" y="1935146"/>
                <a:ext cx="131931" cy="41610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>
                <a:stCxn id="408" idx="5"/>
                <a:endCxn id="402" idx="1"/>
              </p:cNvCxnSpPr>
              <p:nvPr/>
            </p:nvCxnSpPr>
            <p:spPr>
              <a:xfrm>
                <a:off x="11084167" y="1935146"/>
                <a:ext cx="305608" cy="326993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6" name="Group 375"/>
              <p:cNvGrpSpPr/>
              <p:nvPr/>
            </p:nvGrpSpPr>
            <p:grpSpPr>
              <a:xfrm>
                <a:off x="10287825" y="2351248"/>
                <a:ext cx="621758" cy="550415"/>
                <a:chOff x="9977888" y="2486185"/>
                <a:chExt cx="621758" cy="550415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9977888" y="248618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10081527" y="2598057"/>
                  <a:ext cx="51811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65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11309169" y="2181533"/>
                <a:ext cx="626337" cy="550415"/>
                <a:chOff x="11164773" y="2225770"/>
                <a:chExt cx="626337" cy="550415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11164773" y="222577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11280771" y="2365058"/>
                  <a:ext cx="51033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93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78" name="Straight Connector 377"/>
              <p:cNvCxnSpPr>
                <a:stCxn id="394" idx="3"/>
                <a:endCxn id="400" idx="0"/>
              </p:cNvCxnSpPr>
              <p:nvPr/>
            </p:nvCxnSpPr>
            <p:spPr>
              <a:xfrm flipH="1">
                <a:off x="9341014" y="3019202"/>
                <a:ext cx="137416" cy="459834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>
                <a:stCxn id="404" idx="5"/>
                <a:endCxn id="398" idx="0"/>
              </p:cNvCxnSpPr>
              <p:nvPr/>
            </p:nvCxnSpPr>
            <p:spPr>
              <a:xfrm>
                <a:off x="10757634" y="2821057"/>
                <a:ext cx="392326" cy="44112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0" name="Group 379"/>
              <p:cNvGrpSpPr/>
              <p:nvPr/>
            </p:nvGrpSpPr>
            <p:grpSpPr>
              <a:xfrm>
                <a:off x="9065806" y="3479036"/>
                <a:ext cx="658531" cy="550415"/>
                <a:chOff x="9251896" y="3450576"/>
                <a:chExt cx="658531" cy="550415"/>
              </a:xfrm>
            </p:grpSpPr>
            <p:sp>
              <p:nvSpPr>
                <p:cNvPr id="400" name="Oval 399"/>
                <p:cNvSpPr/>
                <p:nvPr/>
              </p:nvSpPr>
              <p:spPr>
                <a:xfrm>
                  <a:off x="9251896" y="3450576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9361108" y="3586175"/>
                  <a:ext cx="54931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25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0874752" y="3262184"/>
                <a:ext cx="634624" cy="550415"/>
                <a:chOff x="10543140" y="3388135"/>
                <a:chExt cx="634624" cy="550415"/>
              </a:xfrm>
            </p:grpSpPr>
            <p:sp>
              <p:nvSpPr>
                <p:cNvPr id="398" name="Oval 397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10652568" y="3524817"/>
                  <a:ext cx="52519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68</a:t>
                  </a:r>
                </a:p>
              </p:txBody>
            </p:sp>
          </p:grpSp>
          <p:cxnSp>
            <p:nvCxnSpPr>
              <p:cNvPr id="382" name="Straight Connector 381"/>
              <p:cNvCxnSpPr>
                <a:stCxn id="406" idx="4"/>
                <a:endCxn id="396" idx="0"/>
              </p:cNvCxnSpPr>
              <p:nvPr/>
            </p:nvCxnSpPr>
            <p:spPr>
              <a:xfrm>
                <a:off x="8459407" y="2874436"/>
                <a:ext cx="231371" cy="599109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/>
              <p:cNvGrpSpPr/>
              <p:nvPr/>
            </p:nvGrpSpPr>
            <p:grpSpPr>
              <a:xfrm>
                <a:off x="8415570" y="3473545"/>
                <a:ext cx="631780" cy="550415"/>
                <a:chOff x="8415570" y="3473545"/>
                <a:chExt cx="631780" cy="550415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8415570" y="34735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8517993" y="3586175"/>
                  <a:ext cx="529357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84" name="Straight Connector 383"/>
              <p:cNvCxnSpPr>
                <a:stCxn id="410" idx="4"/>
                <a:endCxn id="394" idx="0"/>
              </p:cNvCxnSpPr>
              <p:nvPr/>
            </p:nvCxnSpPr>
            <p:spPr>
              <a:xfrm>
                <a:off x="9082797" y="1978308"/>
                <a:ext cx="331503" cy="53643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384"/>
              <p:cNvGrpSpPr/>
              <p:nvPr/>
            </p:nvGrpSpPr>
            <p:grpSpPr>
              <a:xfrm>
                <a:off x="9275634" y="2478484"/>
                <a:ext cx="550415" cy="550415"/>
                <a:chOff x="9202348" y="2496345"/>
                <a:chExt cx="550415" cy="550415"/>
              </a:xfrm>
            </p:grpSpPr>
            <p:sp>
              <p:nvSpPr>
                <p:cNvPr id="394" name="Oval 393"/>
                <p:cNvSpPr/>
                <p:nvPr/>
              </p:nvSpPr>
              <p:spPr>
                <a:xfrm rot="19815300">
                  <a:off x="9202348" y="249634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9287737" y="2578060"/>
                  <a:ext cx="451264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43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86" name="Group 385"/>
              <p:cNvGrpSpPr/>
              <p:nvPr/>
            </p:nvGrpSpPr>
            <p:grpSpPr>
              <a:xfrm>
                <a:off x="7738011" y="3400650"/>
                <a:ext cx="564218" cy="550415"/>
                <a:chOff x="7738011" y="3400650"/>
                <a:chExt cx="564218" cy="550415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7738011" y="3400650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3" name="TextBox 392"/>
                <p:cNvSpPr txBox="1"/>
                <p:nvPr/>
              </p:nvSpPr>
              <p:spPr>
                <a:xfrm>
                  <a:off x="7894920" y="3532704"/>
                  <a:ext cx="407309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87" name="Straight Connector 386"/>
              <p:cNvCxnSpPr>
                <a:stCxn id="406" idx="3"/>
                <a:endCxn id="392" idx="0"/>
              </p:cNvCxnSpPr>
              <p:nvPr/>
            </p:nvCxnSpPr>
            <p:spPr>
              <a:xfrm flipH="1">
                <a:off x="8013219" y="2901000"/>
                <a:ext cx="237234" cy="499650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8" name="Group 387"/>
              <p:cNvGrpSpPr/>
              <p:nvPr/>
            </p:nvGrpSpPr>
            <p:grpSpPr>
              <a:xfrm>
                <a:off x="9772903" y="3465980"/>
                <a:ext cx="618559" cy="550415"/>
                <a:chOff x="10543140" y="3388135"/>
                <a:chExt cx="618559" cy="550415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10543140" y="3388135"/>
                  <a:ext cx="550415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2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10650753" y="3508330"/>
                  <a:ext cx="510946" cy="354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44</a:t>
                  </a:r>
                  <a:endParaRPr lang="tr-TR" sz="12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389" name="Straight Connector 388"/>
              <p:cNvCxnSpPr>
                <a:stCxn id="394" idx="4"/>
                <a:endCxn id="390" idx="0"/>
              </p:cNvCxnSpPr>
              <p:nvPr/>
            </p:nvCxnSpPr>
            <p:spPr>
              <a:xfrm>
                <a:off x="9687384" y="2992638"/>
                <a:ext cx="360727" cy="47334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4" name="Oval 363"/>
            <p:cNvSpPr/>
            <p:nvPr/>
          </p:nvSpPr>
          <p:spPr>
            <a:xfrm>
              <a:off x="2184983" y="6198763"/>
              <a:ext cx="430361" cy="4303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2242728" y="6284857"/>
              <a:ext cx="429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tr-T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66" name="Straight Connector 365"/>
            <p:cNvCxnSpPr>
              <a:stCxn id="400" idx="4"/>
              <a:endCxn id="364" idx="0"/>
            </p:cNvCxnSpPr>
            <p:nvPr/>
          </p:nvCxnSpPr>
          <p:spPr>
            <a:xfrm flipH="1">
              <a:off x="2400164" y="5918888"/>
              <a:ext cx="148400" cy="27987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H="1">
            <a:off x="6250230" y="5315896"/>
            <a:ext cx="470637" cy="526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237532" y="5309205"/>
            <a:ext cx="487536" cy="54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/>
          <p:cNvGrpSpPr/>
          <p:nvPr/>
        </p:nvGrpSpPr>
        <p:grpSpPr>
          <a:xfrm>
            <a:off x="8762197" y="2853709"/>
            <a:ext cx="3281955" cy="2658040"/>
            <a:chOff x="7738011" y="629921"/>
            <a:chExt cx="4197495" cy="3399530"/>
          </a:xfrm>
        </p:grpSpPr>
        <p:cxnSp>
          <p:nvCxnSpPr>
            <p:cNvPr id="419" name="Straight Connector 418"/>
            <p:cNvCxnSpPr>
              <a:stCxn id="464" idx="3"/>
              <a:endCxn id="462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64" idx="5"/>
              <a:endCxn id="460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62" idx="3"/>
              <a:endCxn id="458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2" name="Group 421"/>
            <p:cNvGrpSpPr/>
            <p:nvPr/>
          </p:nvGrpSpPr>
          <p:grpSpPr>
            <a:xfrm>
              <a:off x="9623397" y="629921"/>
              <a:ext cx="573211" cy="550415"/>
              <a:chOff x="9623397" y="629921"/>
              <a:chExt cx="573211" cy="550415"/>
            </a:xfrm>
          </p:grpSpPr>
          <p:sp>
            <p:nvSpPr>
              <p:cNvPr id="464" name="Oval 463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9699916" y="768189"/>
                <a:ext cx="496692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8793841" y="1428237"/>
              <a:ext cx="588344" cy="550415"/>
              <a:chOff x="8854967" y="1479815"/>
              <a:chExt cx="588344" cy="550415"/>
            </a:xfrm>
          </p:grpSpPr>
          <p:sp>
            <p:nvSpPr>
              <p:cNvPr id="462" name="Oval 461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>
                <a:off x="8931457" y="1565742"/>
                <a:ext cx="511854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10614358" y="1465337"/>
              <a:ext cx="634904" cy="550415"/>
              <a:chOff x="10447697" y="1463556"/>
              <a:chExt cx="634904" cy="550415"/>
            </a:xfrm>
          </p:grpSpPr>
          <p:sp>
            <p:nvSpPr>
              <p:cNvPr id="460" name="Oval 459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10543965" y="1608809"/>
                <a:ext cx="538636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>
              <a:off x="8047657" y="2360282"/>
              <a:ext cx="602382" cy="550415"/>
              <a:chOff x="8047657" y="2360282"/>
              <a:chExt cx="602382" cy="550415"/>
            </a:xfrm>
          </p:grpSpPr>
          <p:sp>
            <p:nvSpPr>
              <p:cNvPr id="458" name="Oval 457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8175226" y="2480593"/>
                <a:ext cx="474813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26" name="Straight Connector 425"/>
            <p:cNvCxnSpPr>
              <a:stCxn id="460" idx="3"/>
              <a:endCxn id="456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>
              <a:stCxn id="460" idx="5"/>
              <a:endCxn id="454" idx="1"/>
            </p:cNvCxnSpPr>
            <p:nvPr/>
          </p:nvCxnSpPr>
          <p:spPr>
            <a:xfrm>
              <a:off x="11084167" y="1935146"/>
              <a:ext cx="305608" cy="3269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8" name="Group 427"/>
            <p:cNvGrpSpPr/>
            <p:nvPr/>
          </p:nvGrpSpPr>
          <p:grpSpPr>
            <a:xfrm>
              <a:off x="10287825" y="2351248"/>
              <a:ext cx="621758" cy="550415"/>
              <a:chOff x="9977888" y="2486185"/>
              <a:chExt cx="621758" cy="550415"/>
            </a:xfrm>
          </p:grpSpPr>
          <p:sp>
            <p:nvSpPr>
              <p:cNvPr id="456" name="Oval 455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10081527" y="2598057"/>
                <a:ext cx="518119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>
              <a:off x="11309169" y="2181533"/>
              <a:ext cx="626337" cy="550415"/>
              <a:chOff x="11164773" y="2225770"/>
              <a:chExt cx="626337" cy="550415"/>
            </a:xfrm>
          </p:grpSpPr>
          <p:sp>
            <p:nvSpPr>
              <p:cNvPr id="454" name="Oval 453"/>
              <p:cNvSpPr/>
              <p:nvPr/>
            </p:nvSpPr>
            <p:spPr>
              <a:xfrm>
                <a:off x="11164773" y="222577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5" name="TextBox 454"/>
              <p:cNvSpPr txBox="1"/>
              <p:nvPr/>
            </p:nvSpPr>
            <p:spPr>
              <a:xfrm>
                <a:off x="11280771" y="2365058"/>
                <a:ext cx="510339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30" name="Straight Connector 429"/>
            <p:cNvCxnSpPr>
              <a:stCxn id="446" idx="3"/>
              <a:endCxn id="452" idx="0"/>
            </p:cNvCxnSpPr>
            <p:nvPr/>
          </p:nvCxnSpPr>
          <p:spPr>
            <a:xfrm flipH="1">
              <a:off x="9341014" y="3019202"/>
              <a:ext cx="137416" cy="4598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>
              <a:stCxn id="456" idx="5"/>
              <a:endCxn id="450" idx="0"/>
            </p:cNvCxnSpPr>
            <p:nvPr/>
          </p:nvCxnSpPr>
          <p:spPr>
            <a:xfrm>
              <a:off x="10757634" y="2821057"/>
              <a:ext cx="392326" cy="4411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Group 431"/>
            <p:cNvGrpSpPr/>
            <p:nvPr/>
          </p:nvGrpSpPr>
          <p:grpSpPr>
            <a:xfrm>
              <a:off x="9065806" y="3479036"/>
              <a:ext cx="658531" cy="550415"/>
              <a:chOff x="9251896" y="3450576"/>
              <a:chExt cx="658531" cy="550415"/>
            </a:xfrm>
          </p:grpSpPr>
          <p:sp>
            <p:nvSpPr>
              <p:cNvPr id="452" name="Oval 451"/>
              <p:cNvSpPr/>
              <p:nvPr/>
            </p:nvSpPr>
            <p:spPr>
              <a:xfrm>
                <a:off x="9251896" y="345057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3" name="TextBox 452"/>
              <p:cNvSpPr txBox="1"/>
              <p:nvPr/>
            </p:nvSpPr>
            <p:spPr>
              <a:xfrm>
                <a:off x="9361108" y="3586175"/>
                <a:ext cx="549319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33" name="Group 432"/>
            <p:cNvGrpSpPr/>
            <p:nvPr/>
          </p:nvGrpSpPr>
          <p:grpSpPr>
            <a:xfrm>
              <a:off x="10874752" y="3262184"/>
              <a:ext cx="634624" cy="550415"/>
              <a:chOff x="10543140" y="3388135"/>
              <a:chExt cx="634624" cy="550415"/>
            </a:xfrm>
          </p:grpSpPr>
          <p:sp>
            <p:nvSpPr>
              <p:cNvPr id="450" name="Oval 449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10652568" y="3524817"/>
                <a:ext cx="525196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68</a:t>
                </a:r>
              </a:p>
            </p:txBody>
          </p:sp>
        </p:grpSp>
        <p:cxnSp>
          <p:nvCxnSpPr>
            <p:cNvPr id="434" name="Straight Connector 433"/>
            <p:cNvCxnSpPr>
              <a:stCxn id="458" idx="4"/>
              <a:endCxn id="448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434"/>
            <p:cNvGrpSpPr/>
            <p:nvPr/>
          </p:nvGrpSpPr>
          <p:grpSpPr>
            <a:xfrm>
              <a:off x="8415570" y="3473545"/>
              <a:ext cx="631780" cy="550415"/>
              <a:chOff x="8415570" y="3473545"/>
              <a:chExt cx="631780" cy="550415"/>
            </a:xfrm>
          </p:grpSpPr>
          <p:sp>
            <p:nvSpPr>
              <p:cNvPr id="448" name="Oval 447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517993" y="3586175"/>
                <a:ext cx="529357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36" name="Straight Connector 435"/>
            <p:cNvCxnSpPr>
              <a:stCxn id="462" idx="4"/>
              <a:endCxn id="446" idx="0"/>
            </p:cNvCxnSpPr>
            <p:nvPr/>
          </p:nvCxnSpPr>
          <p:spPr>
            <a:xfrm>
              <a:off x="9082797" y="1978308"/>
              <a:ext cx="331503" cy="5364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7" name="Group 436"/>
            <p:cNvGrpSpPr/>
            <p:nvPr/>
          </p:nvGrpSpPr>
          <p:grpSpPr>
            <a:xfrm>
              <a:off x="9275634" y="2478484"/>
              <a:ext cx="550415" cy="550415"/>
              <a:chOff x="9202348" y="2496345"/>
              <a:chExt cx="550415" cy="550415"/>
            </a:xfrm>
          </p:grpSpPr>
          <p:sp>
            <p:nvSpPr>
              <p:cNvPr id="446" name="Oval 445"/>
              <p:cNvSpPr/>
              <p:nvPr/>
            </p:nvSpPr>
            <p:spPr>
              <a:xfrm rot="19815300">
                <a:off x="9202348" y="24963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9287737" y="2578060"/>
                <a:ext cx="451264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738011" y="3400650"/>
              <a:ext cx="564218" cy="550415"/>
              <a:chOff x="7738011" y="3400650"/>
              <a:chExt cx="564218" cy="550415"/>
            </a:xfrm>
          </p:grpSpPr>
          <p:sp>
            <p:nvSpPr>
              <p:cNvPr id="444" name="Oval 443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7894920" y="3532704"/>
                <a:ext cx="407309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39" name="Straight Connector 438"/>
            <p:cNvCxnSpPr>
              <a:stCxn id="458" idx="3"/>
              <a:endCxn id="444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Group 439"/>
            <p:cNvGrpSpPr/>
            <p:nvPr/>
          </p:nvGrpSpPr>
          <p:grpSpPr>
            <a:xfrm>
              <a:off x="9772903" y="3465980"/>
              <a:ext cx="618559" cy="550415"/>
              <a:chOff x="10543140" y="3388135"/>
              <a:chExt cx="618559" cy="550415"/>
            </a:xfrm>
          </p:grpSpPr>
          <p:sp>
            <p:nvSpPr>
              <p:cNvPr id="442" name="Oval 441"/>
              <p:cNvSpPr/>
              <p:nvPr/>
            </p:nvSpPr>
            <p:spPr>
              <a:xfrm>
                <a:off x="10543140" y="338813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10650753" y="3508330"/>
                <a:ext cx="510946" cy="35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44</a:t>
                </a:r>
                <a:endParaRPr lang="tr-TR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41" name="Straight Connector 440"/>
            <p:cNvCxnSpPr>
              <a:stCxn id="446" idx="4"/>
              <a:endCxn id="442" idx="0"/>
            </p:cNvCxnSpPr>
            <p:nvPr/>
          </p:nvCxnSpPr>
          <p:spPr>
            <a:xfrm>
              <a:off x="9687384" y="2992638"/>
              <a:ext cx="360727" cy="47334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9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9818893" cy="177822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Her </a:t>
            </a:r>
            <a:r>
              <a:rPr lang="tr-TR" sz="1600" dirty="0" smtClean="0"/>
              <a:t>düğümdeki </a:t>
            </a:r>
            <a:r>
              <a:rPr lang="tr-TR" sz="1600" dirty="0"/>
              <a:t>sol ve </a:t>
            </a:r>
            <a:r>
              <a:rPr lang="tr-TR" sz="1600" dirty="0" smtClean="0"/>
              <a:t>sağ bağlar </a:t>
            </a:r>
            <a:r>
              <a:rPr lang="tr-TR" sz="1600" dirty="0"/>
              <a:t>yardımı ile </a:t>
            </a:r>
            <a:r>
              <a:rPr lang="tr-TR" sz="1600" dirty="0" smtClean="0"/>
              <a:t>diğer düğümlere ulaşılır. Sol (</a:t>
            </a:r>
            <a:r>
              <a:rPr lang="tr-TR" sz="1600" dirty="0" err="1" smtClean="0"/>
              <a:t>leftptr</a:t>
            </a:r>
            <a:r>
              <a:rPr lang="tr-TR" sz="1600" dirty="0"/>
              <a:t>) ve </a:t>
            </a:r>
            <a:r>
              <a:rPr lang="tr-TR" sz="1600" dirty="0" smtClean="0"/>
              <a:t>sağ </a:t>
            </a:r>
            <a:r>
              <a:rPr lang="tr-TR" sz="1600" dirty="0"/>
              <a:t>(</a:t>
            </a:r>
            <a:r>
              <a:rPr lang="tr-TR" sz="1600" dirty="0" err="1"/>
              <a:t>rightptr</a:t>
            </a:r>
            <a:r>
              <a:rPr lang="tr-TR" sz="1600" dirty="0"/>
              <a:t>) </a:t>
            </a:r>
            <a:r>
              <a:rPr lang="tr-TR" sz="1600" dirty="0" smtClean="0"/>
              <a:t>bağlar </a:t>
            </a:r>
            <a:r>
              <a:rPr lang="tr-TR" sz="1600" dirty="0"/>
              <a:t>bos ("NULL" = "/" = "\") da olabilir.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Düğüm </a:t>
            </a:r>
            <a:r>
              <a:rPr lang="tr-TR" sz="1600" dirty="0"/>
              <a:t>yapıları </a:t>
            </a:r>
            <a:r>
              <a:rPr lang="tr-TR" sz="1600" dirty="0" smtClean="0"/>
              <a:t>değişik </a:t>
            </a:r>
            <a:r>
              <a:rPr lang="tr-TR" sz="1600" dirty="0"/>
              <a:t>türlerde bilgiler içeren veya birden fazla </a:t>
            </a:r>
            <a:r>
              <a:rPr lang="tr-TR" sz="1600" dirty="0" smtClean="0"/>
              <a:t>bilgi içeren ağaçlar </a:t>
            </a:r>
            <a:r>
              <a:rPr lang="tr-TR" sz="1600" dirty="0"/>
              <a:t>da olabilir.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258813" y="3329126"/>
            <a:ext cx="1570638" cy="2458686"/>
            <a:chOff x="2229003" y="3080551"/>
            <a:chExt cx="1570638" cy="2458686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249226" y="40149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2698811" y="49888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2490463" y="3630966"/>
              <a:ext cx="483557" cy="4139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2974020" y="3630966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2517959" y="4594647"/>
              <a:ext cx="319518" cy="43043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60597" y="412221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4754" y="509358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250106" y="3080551"/>
            <a:ext cx="2765385" cy="2529239"/>
            <a:chOff x="6699691" y="2285518"/>
            <a:chExt cx="2765385" cy="2529239"/>
          </a:xfrm>
        </p:grpSpPr>
        <p:grpSp>
          <p:nvGrpSpPr>
            <p:cNvPr id="22" name="Group 21"/>
            <p:cNvGrpSpPr/>
            <p:nvPr/>
          </p:nvGrpSpPr>
          <p:grpSpPr>
            <a:xfrm>
              <a:off x="8674968" y="3509304"/>
              <a:ext cx="790108" cy="353968"/>
              <a:chOff x="8346494" y="3561716"/>
              <a:chExt cx="790108" cy="35396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699691" y="3509304"/>
              <a:ext cx="790108" cy="353968"/>
              <a:chOff x="8346494" y="3561716"/>
              <a:chExt cx="790108" cy="353968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704348" y="2804456"/>
              <a:ext cx="790108" cy="353968"/>
              <a:chOff x="8346494" y="3561716"/>
              <a:chExt cx="790108" cy="35396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7309294" y="4460789"/>
              <a:ext cx="790108" cy="353968"/>
              <a:chOff x="8346494" y="3561716"/>
              <a:chExt cx="790108" cy="353968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ounded Rectangle 55"/>
            <p:cNvSpPr/>
            <p:nvPr/>
          </p:nvSpPr>
          <p:spPr>
            <a:xfrm>
              <a:off x="7898192" y="2285518"/>
              <a:ext cx="395053" cy="248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4" name="Straight Arrow Connector 23"/>
            <p:cNvCxnSpPr>
              <a:endCxn id="44" idx="0"/>
            </p:cNvCxnSpPr>
            <p:nvPr/>
          </p:nvCxnSpPr>
          <p:spPr>
            <a:xfrm flipH="1">
              <a:off x="8099402" y="2409805"/>
              <a:ext cx="4427" cy="394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0" idx="0"/>
            </p:cNvCxnSpPr>
            <p:nvPr/>
          </p:nvCxnSpPr>
          <p:spPr>
            <a:xfrm flipH="1">
              <a:off x="7094745" y="3017117"/>
              <a:ext cx="709474" cy="492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0"/>
            </p:cNvCxnSpPr>
            <p:nvPr/>
          </p:nvCxnSpPr>
          <p:spPr>
            <a:xfrm>
              <a:off x="8404203" y="2981440"/>
              <a:ext cx="665819" cy="5278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1" idx="0"/>
            </p:cNvCxnSpPr>
            <p:nvPr/>
          </p:nvCxnSpPr>
          <p:spPr>
            <a:xfrm>
              <a:off x="7371438" y="3708883"/>
              <a:ext cx="332910" cy="75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747771" y="3509304"/>
              <a:ext cx="145752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353949" y="4463578"/>
              <a:ext cx="156573" cy="346287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733224" y="3521968"/>
              <a:ext cx="135209" cy="31597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265332" y="3509304"/>
              <a:ext cx="187520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891315" y="282383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31781" y="351209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926296" y="353016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55788" y="450208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7896846" y="4454645"/>
              <a:ext cx="187520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endCxn id="63" idx="1"/>
          </p:cNvCxnSpPr>
          <p:nvPr/>
        </p:nvCxnSpPr>
        <p:spPr>
          <a:xfrm flipV="1">
            <a:off x="7058881" y="3433041"/>
            <a:ext cx="3344069" cy="264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4" idx="1"/>
          </p:cNvCxnSpPr>
          <p:nvPr/>
        </p:nvCxnSpPr>
        <p:spPr>
          <a:xfrm flipV="1">
            <a:off x="7005778" y="4147737"/>
            <a:ext cx="3397172" cy="1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66" idx="1"/>
          </p:cNvCxnSpPr>
          <p:nvPr/>
        </p:nvCxnSpPr>
        <p:spPr>
          <a:xfrm flipV="1">
            <a:off x="7005778" y="5057425"/>
            <a:ext cx="3400150" cy="455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71342" y="5073027"/>
            <a:ext cx="30805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544708" y="4077667"/>
            <a:ext cx="30805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0225" y="3079010"/>
            <a:ext cx="30805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9818893" cy="177822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Aşağıdaki ağaç A düğümü kök düğüm olmak üzere toplam 4 düğümden oluşmaktadır.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Sol alt ağaç B sağ alt ağaç C düğümü ile başlamaktadır.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A’dan soldan B’ye sağdan C’ye giden iki dal (</a:t>
            </a:r>
            <a:r>
              <a:rPr lang="tr-TR" sz="1600" dirty="0" err="1" smtClean="0"/>
              <a:t>branch</a:t>
            </a:r>
            <a:r>
              <a:rPr lang="tr-TR" sz="1600" dirty="0" smtClean="0"/>
              <a:t>) çıkmaktadır.</a:t>
            </a:r>
            <a:endParaRPr lang="tr-TR" sz="16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131348" y="2838435"/>
            <a:ext cx="1570638" cy="2458686"/>
            <a:chOff x="2229003" y="3080551"/>
            <a:chExt cx="1570638" cy="2458686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249226" y="40149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2698811" y="49888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2490463" y="3630966"/>
              <a:ext cx="483557" cy="4139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2974020" y="3630966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2517959" y="4594647"/>
              <a:ext cx="319518" cy="43043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60597" y="412221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4754" y="509358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1652" y="2757398"/>
            <a:ext cx="2765385" cy="2529239"/>
            <a:chOff x="6699691" y="2285518"/>
            <a:chExt cx="2765385" cy="2529239"/>
          </a:xfrm>
        </p:grpSpPr>
        <p:grpSp>
          <p:nvGrpSpPr>
            <p:cNvPr id="22" name="Group 21"/>
            <p:cNvGrpSpPr/>
            <p:nvPr/>
          </p:nvGrpSpPr>
          <p:grpSpPr>
            <a:xfrm>
              <a:off x="8674968" y="3509304"/>
              <a:ext cx="790108" cy="353968"/>
              <a:chOff x="8346494" y="3561716"/>
              <a:chExt cx="790108" cy="353968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699691" y="3509304"/>
              <a:ext cx="790108" cy="353968"/>
              <a:chOff x="8346494" y="3561716"/>
              <a:chExt cx="790108" cy="353968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704348" y="2804456"/>
              <a:ext cx="790108" cy="353968"/>
              <a:chOff x="8346494" y="3561716"/>
              <a:chExt cx="790108" cy="353968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7309294" y="4460789"/>
              <a:ext cx="790108" cy="353968"/>
              <a:chOff x="8346494" y="3561716"/>
              <a:chExt cx="790108" cy="353968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46494" y="3561716"/>
                <a:ext cx="790108" cy="353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8936858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546234" y="3561716"/>
                <a:ext cx="0" cy="3539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ounded Rectangle 55"/>
            <p:cNvSpPr/>
            <p:nvPr/>
          </p:nvSpPr>
          <p:spPr>
            <a:xfrm>
              <a:off x="7898192" y="2285518"/>
              <a:ext cx="395053" cy="248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4" name="Straight Arrow Connector 23"/>
            <p:cNvCxnSpPr>
              <a:endCxn id="44" idx="0"/>
            </p:cNvCxnSpPr>
            <p:nvPr/>
          </p:nvCxnSpPr>
          <p:spPr>
            <a:xfrm flipH="1">
              <a:off x="8099402" y="2409805"/>
              <a:ext cx="4427" cy="3946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0" idx="0"/>
            </p:cNvCxnSpPr>
            <p:nvPr/>
          </p:nvCxnSpPr>
          <p:spPr>
            <a:xfrm flipH="1">
              <a:off x="7094745" y="3017117"/>
              <a:ext cx="709474" cy="492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0"/>
            </p:cNvCxnSpPr>
            <p:nvPr/>
          </p:nvCxnSpPr>
          <p:spPr>
            <a:xfrm>
              <a:off x="8404203" y="2981440"/>
              <a:ext cx="665819" cy="5278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1" idx="0"/>
            </p:cNvCxnSpPr>
            <p:nvPr/>
          </p:nvCxnSpPr>
          <p:spPr>
            <a:xfrm>
              <a:off x="7371438" y="3708883"/>
              <a:ext cx="332910" cy="7519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747771" y="3509304"/>
              <a:ext cx="145752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353949" y="4463578"/>
              <a:ext cx="156573" cy="346287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733224" y="3521968"/>
              <a:ext cx="135209" cy="31597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265332" y="3509304"/>
              <a:ext cx="187520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891315" y="282383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31781" y="351209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926296" y="3530166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55788" y="4502088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7896846" y="4454645"/>
              <a:ext cx="187520" cy="32863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91664" y="2896327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777" y="3910852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9977" y="4896581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402950" y="3279152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02950" y="3993848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05928" y="4903536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düzey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Düğüm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node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 smtClean="0"/>
              <a:t>Ağacın </a:t>
            </a:r>
            <a:r>
              <a:rPr lang="tr-TR" sz="1600" dirty="0"/>
              <a:t>her bir elemanına </a:t>
            </a:r>
            <a:r>
              <a:rPr lang="tr-TR" sz="1600" dirty="0" smtClean="0"/>
              <a:t>düğüm </a:t>
            </a:r>
            <a:r>
              <a:rPr lang="tr-TR" sz="1600" dirty="0"/>
              <a:t>adı verilir. Örnekler : A, B, 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Kök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root</a:t>
            </a:r>
            <a:r>
              <a:rPr lang="tr-TR" sz="1600" dirty="0">
                <a:solidFill>
                  <a:srgbClr val="C00000"/>
                </a:solidFill>
              </a:rPr>
              <a:t>) :</a:t>
            </a:r>
            <a:r>
              <a:rPr lang="tr-TR" sz="1600" dirty="0"/>
              <a:t> Düzey </a:t>
            </a:r>
            <a:r>
              <a:rPr lang="tr-TR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tr-TR" sz="1600" dirty="0"/>
              <a:t>'daki </a:t>
            </a:r>
            <a:r>
              <a:rPr lang="tr-TR" sz="1600" dirty="0" smtClean="0"/>
              <a:t>tek düğüm.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 : </a:t>
            </a:r>
            <a:r>
              <a:rPr lang="tr-TR" sz="1600" dirty="0" smtClean="0"/>
              <a:t>A </a:t>
            </a:r>
            <a:r>
              <a:rPr lang="tr-TR" sz="1600" dirty="0"/>
              <a:t>bilgisini içeren </a:t>
            </a:r>
            <a:r>
              <a:rPr lang="tr-TR" sz="1600" dirty="0" smtClean="0"/>
              <a:t>düğüm.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Çocuk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child</a:t>
            </a:r>
            <a:r>
              <a:rPr lang="tr-TR" sz="1600" dirty="0">
                <a:solidFill>
                  <a:srgbClr val="C00000"/>
                </a:solidFill>
              </a:rPr>
              <a:t>) :</a:t>
            </a:r>
            <a:r>
              <a:rPr lang="tr-TR" sz="1600" dirty="0"/>
              <a:t> Bir </a:t>
            </a:r>
            <a:r>
              <a:rPr lang="tr-TR" sz="1600" dirty="0" smtClean="0"/>
              <a:t>düğümün </a:t>
            </a:r>
            <a:r>
              <a:rPr lang="tr-TR" sz="1600" dirty="0"/>
              <a:t>sol ve </a:t>
            </a:r>
            <a:r>
              <a:rPr lang="tr-TR" sz="1600" dirty="0" smtClean="0"/>
              <a:t>sağ bağı aracılığı </a:t>
            </a:r>
            <a:r>
              <a:rPr lang="tr-TR" sz="1600" dirty="0"/>
              <a:t>ile </a:t>
            </a:r>
            <a:r>
              <a:rPr lang="tr-TR" sz="1600" dirty="0" smtClean="0"/>
              <a:t>bağlandığı düğümler o düğümün </a:t>
            </a:r>
            <a:r>
              <a:rPr lang="tr-TR" sz="1600" dirty="0"/>
              <a:t>çocuklarıdır. Örnek : B ve C, A'nın çocuklarıdır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Parent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>
                <a:solidFill>
                  <a:srgbClr val="C00000"/>
                </a:solidFill>
              </a:rPr>
              <a:t>:</a:t>
            </a:r>
            <a:r>
              <a:rPr lang="tr-TR" sz="1600" dirty="0"/>
              <a:t> Bir </a:t>
            </a:r>
            <a:r>
              <a:rPr lang="tr-TR" sz="1600" dirty="0" smtClean="0"/>
              <a:t>düğüm, sağ </a:t>
            </a:r>
            <a:r>
              <a:rPr lang="tr-TR" sz="1600" dirty="0"/>
              <a:t>ve sol </a:t>
            </a:r>
            <a:r>
              <a:rPr lang="tr-TR" sz="1600" dirty="0" smtClean="0"/>
              <a:t>bağları </a:t>
            </a:r>
            <a:r>
              <a:rPr lang="tr-TR" sz="1600" dirty="0"/>
              <a:t>ile </a:t>
            </a:r>
            <a:r>
              <a:rPr lang="tr-TR" sz="1600" dirty="0" smtClean="0"/>
              <a:t>bağlandığı düğümlerin </a:t>
            </a:r>
            <a:r>
              <a:rPr lang="tr-TR" sz="1600" dirty="0" err="1" smtClean="0"/>
              <a:t>parent'ıdır</a:t>
            </a:r>
            <a:r>
              <a:rPr lang="tr-TR" sz="1600" dirty="0" smtClean="0"/>
              <a:t>. A düğümü, </a:t>
            </a:r>
            <a:r>
              <a:rPr lang="tr-TR" sz="1600" dirty="0"/>
              <a:t>B ve C </a:t>
            </a:r>
            <a:r>
              <a:rPr lang="tr-TR" sz="1600" dirty="0" smtClean="0"/>
              <a:t>düğümlerinin </a:t>
            </a:r>
            <a:r>
              <a:rPr lang="tr-TR" sz="1600" dirty="0" err="1"/>
              <a:t>parent'ıdır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Bir </a:t>
            </a:r>
            <a:r>
              <a:rPr lang="tr-TR" sz="1600" dirty="0" smtClean="0">
                <a:solidFill>
                  <a:srgbClr val="C00000"/>
                </a:solidFill>
              </a:rPr>
              <a:t>düğümün </a:t>
            </a:r>
            <a:r>
              <a:rPr lang="tr-TR" sz="1600" dirty="0">
                <a:solidFill>
                  <a:srgbClr val="C00000"/>
                </a:solidFill>
              </a:rPr>
              <a:t>düzey (</a:t>
            </a:r>
            <a:r>
              <a:rPr lang="tr-TR" sz="1600" dirty="0" err="1">
                <a:solidFill>
                  <a:srgbClr val="C00000"/>
                </a:solidFill>
              </a:rPr>
              <a:t>level</a:t>
            </a:r>
            <a:r>
              <a:rPr lang="tr-TR" sz="1600" dirty="0">
                <a:solidFill>
                  <a:srgbClr val="C00000"/>
                </a:solidFill>
              </a:rPr>
              <a:t>) veya </a:t>
            </a:r>
            <a:r>
              <a:rPr lang="tr-TR" sz="1600" dirty="0" smtClean="0">
                <a:solidFill>
                  <a:srgbClr val="C00000"/>
                </a:solidFill>
              </a:rPr>
              <a:t>derinliği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depth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Bir </a:t>
            </a:r>
            <a:r>
              <a:rPr lang="tr-TR" sz="1600" dirty="0" smtClean="0"/>
              <a:t>düğümün </a:t>
            </a:r>
            <a:r>
              <a:rPr lang="tr-TR" sz="1600" dirty="0"/>
              <a:t>kök </a:t>
            </a:r>
            <a:r>
              <a:rPr lang="tr-TR" sz="1600" dirty="0" smtClean="0"/>
              <a:t>düğümden olan uzaklığıdır.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 </a:t>
            </a:r>
            <a:r>
              <a:rPr lang="tr-TR" sz="1600" dirty="0"/>
              <a:t>: D </a:t>
            </a:r>
            <a:r>
              <a:rPr lang="tr-TR" sz="1600" dirty="0" smtClean="0"/>
              <a:t>düğümünün </a:t>
            </a:r>
            <a:r>
              <a:rPr lang="tr-TR" sz="1600" dirty="0"/>
              <a:t>düzeyi veya </a:t>
            </a:r>
            <a:r>
              <a:rPr lang="tr-TR" sz="1600" dirty="0" smtClean="0"/>
              <a:t>derinliği </a:t>
            </a:r>
            <a:r>
              <a:rPr lang="tr-TR" sz="1600" dirty="0"/>
              <a:t>2'dir</a:t>
            </a:r>
            <a:r>
              <a:rPr lang="tr-TR" sz="1600" dirty="0" smtClean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Ağacın derinliği (</a:t>
            </a:r>
            <a:r>
              <a:rPr lang="tr-TR" sz="1600" dirty="0" err="1">
                <a:solidFill>
                  <a:srgbClr val="C00000"/>
                </a:solidFill>
              </a:rPr>
              <a:t>depth</a:t>
            </a:r>
            <a:r>
              <a:rPr lang="tr-TR" sz="1600" dirty="0">
                <a:solidFill>
                  <a:srgbClr val="C00000"/>
                </a:solidFill>
              </a:rPr>
              <a:t> of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En derindeki yaprağın derinliği veya yüksekliği (</a:t>
            </a:r>
            <a:r>
              <a:rPr lang="tr-TR" sz="1600" dirty="0" err="1"/>
              <a:t>height</a:t>
            </a:r>
            <a:r>
              <a:rPr lang="tr-TR" sz="1600" dirty="0"/>
              <a:t>).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9834542" y="629921"/>
            <a:ext cx="2074633" cy="2488154"/>
            <a:chOff x="1853515" y="3080551"/>
            <a:chExt cx="2074633" cy="2488154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377733" y="394482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1853515" y="5018290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3"/>
              <a:endCxn id="5" idx="0"/>
            </p:cNvCxnSpPr>
            <p:nvPr/>
          </p:nvCxnSpPr>
          <p:spPr>
            <a:xfrm flipH="1">
              <a:off x="2490463" y="3550360"/>
              <a:ext cx="288955" cy="4945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3168621" y="3550360"/>
              <a:ext cx="289718" cy="47506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2201134" y="4523863"/>
              <a:ext cx="118439" cy="50412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98069" y="4066139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94353" y="5124745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3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Yaprak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leaf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Sol ve </a:t>
            </a:r>
            <a:r>
              <a:rPr lang="tr-TR" sz="1600" dirty="0" smtClean="0"/>
              <a:t>sağ bağı boş </a:t>
            </a:r>
            <a:r>
              <a:rPr lang="tr-TR" sz="1600" dirty="0"/>
              <a:t>olan </a:t>
            </a:r>
            <a:r>
              <a:rPr lang="tr-TR" sz="1600" dirty="0" smtClean="0"/>
              <a:t>düğümlere </a:t>
            </a:r>
            <a:r>
              <a:rPr lang="tr-TR" sz="1600" dirty="0"/>
              <a:t>yaprak adı verilir. 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Örnekler : C, D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Kardeş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sibling</a:t>
            </a:r>
            <a:r>
              <a:rPr lang="tr-TR" sz="1600" dirty="0">
                <a:solidFill>
                  <a:srgbClr val="C00000"/>
                </a:solidFill>
              </a:rPr>
              <a:t>, </a:t>
            </a:r>
            <a:r>
              <a:rPr lang="tr-TR" sz="1600" dirty="0" err="1">
                <a:solidFill>
                  <a:srgbClr val="C00000"/>
                </a:solidFill>
              </a:rPr>
              <a:t>brother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Aynı </a:t>
            </a:r>
            <a:r>
              <a:rPr lang="tr-TR" sz="1600" dirty="0" err="1"/>
              <a:t>parent'a</a:t>
            </a:r>
            <a:r>
              <a:rPr lang="tr-TR" sz="1600" dirty="0"/>
              <a:t> sahip iki </a:t>
            </a:r>
            <a:r>
              <a:rPr lang="tr-TR" sz="1600" dirty="0" smtClean="0"/>
              <a:t>düğüme kardeş düğümler adı verilir</a:t>
            </a:r>
            <a:r>
              <a:rPr lang="tr-TR" sz="1600" dirty="0"/>
              <a:t>. 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Örnekler </a:t>
            </a:r>
            <a:r>
              <a:rPr lang="tr-TR" sz="1600" dirty="0"/>
              <a:t>: B ile C </a:t>
            </a:r>
            <a:r>
              <a:rPr lang="tr-TR" sz="1600" dirty="0" err="1"/>
              <a:t>kardestir</a:t>
            </a:r>
            <a:r>
              <a:rPr lang="tr-TR" sz="1600" dirty="0"/>
              <a:t>. 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Ancestor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>
                <a:solidFill>
                  <a:srgbClr val="C00000"/>
                </a:solidFill>
              </a:rPr>
              <a:t>(üst </a:t>
            </a:r>
            <a:r>
              <a:rPr lang="tr-TR" sz="1600" dirty="0" smtClean="0">
                <a:solidFill>
                  <a:srgbClr val="C00000"/>
                </a:solidFill>
              </a:rPr>
              <a:t>düğüm) </a:t>
            </a:r>
            <a:r>
              <a:rPr lang="tr-TR" sz="1600" dirty="0">
                <a:solidFill>
                  <a:srgbClr val="C00000"/>
                </a:solidFill>
              </a:rPr>
              <a:t>: </a:t>
            </a:r>
            <a:r>
              <a:rPr lang="tr-TR" sz="1600" dirty="0"/>
              <a:t>Bir </a:t>
            </a:r>
            <a:r>
              <a:rPr lang="tr-TR" sz="1600" dirty="0" smtClean="0"/>
              <a:t>düğümün </a:t>
            </a:r>
            <a:r>
              <a:rPr lang="tr-TR" sz="1600" dirty="0" err="1"/>
              <a:t>parent'ı</a:t>
            </a:r>
            <a:r>
              <a:rPr lang="tr-TR" sz="1600" dirty="0"/>
              <a:t> birinci </a:t>
            </a:r>
            <a:r>
              <a:rPr lang="tr-TR" sz="1600" dirty="0" err="1"/>
              <a:t>ancestor'ıdır</a:t>
            </a:r>
            <a:r>
              <a:rPr lang="tr-TR" sz="1600" dirty="0"/>
              <a:t>. </a:t>
            </a:r>
            <a:r>
              <a:rPr lang="tr-TR" sz="1600" dirty="0" err="1" smtClean="0"/>
              <a:t>Parent'ın</a:t>
            </a:r>
            <a:r>
              <a:rPr lang="tr-TR" sz="1600" dirty="0" smtClean="0"/>
              <a:t> </a:t>
            </a:r>
            <a:r>
              <a:rPr lang="tr-TR" sz="1600" dirty="0" err="1" smtClean="0"/>
              <a:t>parent'ı</a:t>
            </a:r>
            <a:r>
              <a:rPr lang="tr-TR" sz="1600" dirty="0" smtClean="0"/>
              <a:t> </a:t>
            </a:r>
            <a:r>
              <a:rPr lang="tr-TR" sz="1600" dirty="0"/>
              <a:t>(</a:t>
            </a:r>
            <a:r>
              <a:rPr lang="tr-TR" sz="1600" dirty="0" err="1"/>
              <a:t>recursion</a:t>
            </a:r>
            <a:r>
              <a:rPr lang="tr-TR" sz="1600" dirty="0"/>
              <a:t>) ikinci </a:t>
            </a:r>
            <a:r>
              <a:rPr lang="tr-TR" sz="1600" dirty="0" err="1"/>
              <a:t>ancestor'ıdır</a:t>
            </a:r>
            <a:r>
              <a:rPr lang="tr-TR" sz="1600" dirty="0"/>
              <a:t>. Kök, kendi hariç tüm </a:t>
            </a:r>
            <a:r>
              <a:rPr lang="tr-TR" sz="1600" dirty="0" smtClean="0"/>
              <a:t>düğümlerin </a:t>
            </a:r>
            <a:r>
              <a:rPr lang="tr-TR" sz="1600" dirty="0" err="1" smtClean="0"/>
              <a:t>ancestor'ıdır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Descendant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>
                <a:solidFill>
                  <a:srgbClr val="C00000"/>
                </a:solidFill>
              </a:rPr>
              <a:t>(alt </a:t>
            </a:r>
            <a:r>
              <a:rPr lang="tr-TR" sz="1600" dirty="0" smtClean="0">
                <a:solidFill>
                  <a:srgbClr val="C00000"/>
                </a:solidFill>
              </a:rPr>
              <a:t>düğüm) </a:t>
            </a:r>
            <a:r>
              <a:rPr lang="tr-TR" sz="1600" dirty="0">
                <a:solidFill>
                  <a:srgbClr val="C00000"/>
                </a:solidFill>
              </a:rPr>
              <a:t>: </a:t>
            </a:r>
            <a:r>
              <a:rPr lang="tr-TR" sz="1600" dirty="0"/>
              <a:t>Bir </a:t>
            </a:r>
            <a:r>
              <a:rPr lang="tr-TR" sz="1600" dirty="0" smtClean="0"/>
              <a:t>düğümün </a:t>
            </a:r>
            <a:r>
              <a:rPr lang="tr-TR" sz="1600" dirty="0"/>
              <a:t>iki </a:t>
            </a:r>
            <a:r>
              <a:rPr lang="tr-TR" sz="1600" dirty="0" smtClean="0"/>
              <a:t>çocuğu </a:t>
            </a:r>
            <a:r>
              <a:rPr lang="tr-TR" sz="1600" dirty="0"/>
              <a:t>birinci </a:t>
            </a:r>
            <a:r>
              <a:rPr lang="tr-TR" sz="1600" dirty="0" err="1" smtClean="0"/>
              <a:t>descendant'larıdır</a:t>
            </a:r>
            <a:r>
              <a:rPr lang="tr-TR" sz="1600" dirty="0" smtClean="0"/>
              <a:t>. Onların </a:t>
            </a:r>
            <a:r>
              <a:rPr lang="tr-TR" sz="1600" dirty="0"/>
              <a:t>çocukları da ikinci </a:t>
            </a:r>
            <a:r>
              <a:rPr lang="tr-TR" sz="1600" dirty="0" err="1"/>
              <a:t>descendant'larıdır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İkili Ağaç (</a:t>
            </a:r>
            <a:r>
              <a:rPr lang="tr-TR" sz="1600" dirty="0" err="1">
                <a:solidFill>
                  <a:srgbClr val="C00000"/>
                </a:solidFill>
              </a:rPr>
              <a:t>Binary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Sonlu düğümler kümesidir. Bu küme boş bir küme olabilir (</a:t>
            </a:r>
            <a:r>
              <a:rPr lang="tr-TR" sz="1600" dirty="0" err="1"/>
              <a:t>empty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). Boş değilse şu kurallara uyar.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Kök olarak adlandırılan özel bir düğüm vardır.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Her düğüm en fazla iki düğüme bağlıdır.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Kök hariç her düğüm bir daldan gelmektedir.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Tüm düğümlerden yukarı doğru çıkıldıkça sonuçta köke ulaşılır.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</p:txBody>
      </p:sp>
      <p:grpSp>
        <p:nvGrpSpPr>
          <p:cNvPr id="102" name="Group 101"/>
          <p:cNvGrpSpPr/>
          <p:nvPr/>
        </p:nvGrpSpPr>
        <p:grpSpPr>
          <a:xfrm>
            <a:off x="10210030" y="629921"/>
            <a:ext cx="1570638" cy="2458686"/>
            <a:chOff x="2229003" y="3080551"/>
            <a:chExt cx="1570638" cy="2458686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249226" y="40149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2698811" y="49888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2490463" y="3630966"/>
              <a:ext cx="483557" cy="4139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2974020" y="3630966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2517959" y="4594647"/>
              <a:ext cx="319518" cy="43043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60597" y="412221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4754" y="509358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8466342" cy="5661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İkili Arama </a:t>
            </a:r>
            <a:r>
              <a:rPr lang="tr-TR" sz="1600" dirty="0" smtClean="0">
                <a:solidFill>
                  <a:srgbClr val="C00000"/>
                </a:solidFill>
              </a:rPr>
              <a:t>Ağacı </a:t>
            </a:r>
            <a:r>
              <a:rPr lang="tr-TR" sz="1600" dirty="0">
                <a:solidFill>
                  <a:srgbClr val="C00000"/>
                </a:solidFill>
              </a:rPr>
              <a:t>(</a:t>
            </a:r>
            <a:r>
              <a:rPr lang="tr-TR" sz="1600" dirty="0" err="1">
                <a:solidFill>
                  <a:srgbClr val="C00000"/>
                </a:solidFill>
              </a:rPr>
              <a:t>Binary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Search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Boş olan veya her düğümü aşağıdaki şartlara uyan anahtara sahip bir ikili ağaçtır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Kökün solundaki alt ağaçlardaki (eğer varsa) tüm anahtarlar kökteki anahtardan küçüktür.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Kökün sağındaki alt ağaçlardaki (eğer varsa) tüm anahtarlar kökteki anahtardan büyüktür.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Sol ve sağ alt ağaçlar da ikili arama ağaçlarıdır</a:t>
            </a:r>
            <a:r>
              <a:rPr lang="tr-TR" sz="1600" dirty="0" smtClean="0"/>
              <a:t>.</a:t>
            </a:r>
            <a:endParaRPr lang="tr-TR" sz="16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Heap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:</a:t>
            </a:r>
            <a:r>
              <a:rPr lang="tr-TR" sz="1600" b="1" dirty="0"/>
              <a:t> </a:t>
            </a:r>
            <a:r>
              <a:rPr lang="tr-TR" sz="1600" dirty="0"/>
              <a:t>Her bir </a:t>
            </a:r>
            <a:r>
              <a:rPr lang="tr-TR" sz="1600" dirty="0" err="1"/>
              <a:t>node</a:t>
            </a:r>
            <a:r>
              <a:rPr lang="tr-TR" sz="1600" dirty="0"/>
              <a:t> kendi </a:t>
            </a:r>
            <a:r>
              <a:rPr lang="tr-TR" sz="1600" dirty="0" err="1"/>
              <a:t>child</a:t>
            </a:r>
            <a:r>
              <a:rPr lang="tr-TR" sz="1600" dirty="0"/>
              <a:t> </a:t>
            </a:r>
            <a:r>
              <a:rPr lang="tr-TR" sz="1600" dirty="0" err="1"/>
              <a:t>node’larından</a:t>
            </a:r>
            <a:r>
              <a:rPr lang="tr-TR" sz="1600" dirty="0"/>
              <a:t> büyük veya eşittir. Sıralama işlemlerinde kullanılır. Yaprak düğümlerin herhangi ikisi arasındaki fark en fazla 1’dir. En son düzeyde oluşan boşluklar sadece sağ taraftadır.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Balanced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Binary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Trees</a:t>
            </a:r>
            <a:r>
              <a:rPr lang="tr-TR" sz="1600" dirty="0" smtClean="0">
                <a:solidFill>
                  <a:srgbClr val="C00000"/>
                </a:solidFill>
              </a:rPr>
              <a:t>: </a:t>
            </a:r>
            <a:r>
              <a:rPr lang="tr-TR" sz="1600" dirty="0" smtClean="0"/>
              <a:t>Yüksekliği ayarlanmış ağaçlardır. Bütün </a:t>
            </a:r>
            <a:r>
              <a:rPr lang="tr-TR" sz="1600" dirty="0" err="1"/>
              <a:t>node’lar</a:t>
            </a:r>
            <a:r>
              <a:rPr lang="tr-TR" sz="1600" dirty="0"/>
              <a:t> için sağ </a:t>
            </a:r>
            <a:r>
              <a:rPr lang="tr-TR" sz="1600" dirty="0" smtClean="0"/>
              <a:t>alt ağacın </a:t>
            </a:r>
            <a:r>
              <a:rPr lang="tr-TR" sz="1600" dirty="0"/>
              <a:t>yüksekliği ile sol </a:t>
            </a:r>
            <a:r>
              <a:rPr lang="tr-TR" sz="1600" dirty="0" smtClean="0"/>
              <a:t>alt ağacın yüksekliği arasında </a:t>
            </a:r>
            <a:r>
              <a:rPr lang="tr-TR" sz="1600" dirty="0"/>
              <a:t>en fazla bir fark varsa </a:t>
            </a:r>
            <a:r>
              <a:rPr lang="tr-TR" sz="1600" dirty="0" err="1"/>
              <a:t>balanced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olarak </a:t>
            </a:r>
            <a:r>
              <a:rPr lang="tr-TR" sz="1600" dirty="0" smtClean="0"/>
              <a:t>adlandırılır.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Complete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tree’ler</a:t>
            </a:r>
            <a:r>
              <a:rPr lang="tr-TR" sz="1600" dirty="0"/>
              <a:t> aynı zamanda </a:t>
            </a:r>
            <a:r>
              <a:rPr lang="tr-TR" sz="1600" dirty="0" err="1"/>
              <a:t>balanced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 smtClean="0"/>
              <a:t>tree’dir</a:t>
            </a:r>
            <a:r>
              <a:rPr lang="tr-TR" sz="1600" dirty="0" smtClean="0"/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</a:t>
            </a:r>
            <a:r>
              <a:rPr lang="tr-TR" sz="1600" dirty="0" err="1"/>
              <a:t>balanced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, </a:t>
            </a:r>
            <a:r>
              <a:rPr lang="tr-TR" sz="1600" dirty="0" err="1"/>
              <a:t>complete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olmayabilir.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0210030" y="629921"/>
            <a:ext cx="1570638" cy="2458686"/>
            <a:chOff x="2229003" y="3080551"/>
            <a:chExt cx="1570638" cy="2458686"/>
          </a:xfrm>
        </p:grpSpPr>
        <p:sp>
          <p:nvSpPr>
            <p:cNvPr id="4" name="Oval 3"/>
            <p:cNvSpPr/>
            <p:nvPr/>
          </p:nvSpPr>
          <p:spPr>
            <a:xfrm>
              <a:off x="2698812" y="3080551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val 4"/>
            <p:cNvSpPr/>
            <p:nvPr/>
          </p:nvSpPr>
          <p:spPr>
            <a:xfrm rot="21428201">
              <a:off x="2229003" y="4044576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3249226" y="4014973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 rot="19815300">
              <a:off x="2698811" y="4988822"/>
              <a:ext cx="550415" cy="550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>
              <a:stCxn id="4" idx="4"/>
              <a:endCxn id="5" idx="0"/>
            </p:cNvCxnSpPr>
            <p:nvPr/>
          </p:nvCxnSpPr>
          <p:spPr>
            <a:xfrm flipH="1">
              <a:off x="2490463" y="3630966"/>
              <a:ext cx="483557" cy="41395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4"/>
              <a:endCxn id="6" idx="1"/>
            </p:cNvCxnSpPr>
            <p:nvPr/>
          </p:nvCxnSpPr>
          <p:spPr>
            <a:xfrm>
              <a:off x="2974020" y="3630966"/>
              <a:ext cx="355812" cy="4646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8" idx="0"/>
            </p:cNvCxnSpPr>
            <p:nvPr/>
          </p:nvCxnSpPr>
          <p:spPr>
            <a:xfrm>
              <a:off x="2517959" y="4594647"/>
              <a:ext cx="319518" cy="43043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75331" y="321882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4305" y="415895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60597" y="4122213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4754" y="5093580"/>
              <a:ext cx="407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3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6352163" cy="5661328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Full </a:t>
            </a:r>
            <a:r>
              <a:rPr lang="tr-TR" sz="1600" dirty="0" err="1">
                <a:solidFill>
                  <a:srgbClr val="C00000"/>
                </a:solidFill>
              </a:rPr>
              <a:t>B</a:t>
            </a:r>
            <a:r>
              <a:rPr lang="tr-TR" sz="1600" dirty="0" err="1" smtClean="0">
                <a:solidFill>
                  <a:srgbClr val="C00000"/>
                </a:solidFill>
              </a:rPr>
              <a:t>inary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</a:t>
            </a:r>
            <a:r>
              <a:rPr lang="tr-TR" sz="1600" dirty="0" err="1" smtClean="0">
                <a:solidFill>
                  <a:srgbClr val="C00000"/>
                </a:solidFill>
              </a:rPr>
              <a:t>ree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>
                <a:solidFill>
                  <a:srgbClr val="C00000"/>
                </a:solidFill>
              </a:rPr>
              <a:t>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Her yaprağı aynı derinlikte olan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Yaprak olmayan düğümlerin tümünün iki çocuğu olan ağaç Full (</a:t>
            </a:r>
            <a:r>
              <a:rPr lang="tr-TR" sz="1600" dirty="0" err="1"/>
              <a:t>Strictly</a:t>
            </a:r>
            <a:r>
              <a:rPr lang="tr-TR" sz="1600" dirty="0"/>
              <a:t>)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Tree'dir</a:t>
            </a:r>
            <a:r>
              <a:rPr lang="tr-TR" sz="1600" dirty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Bir </a:t>
            </a:r>
            <a:r>
              <a:rPr lang="tr-TR" sz="1600" dirty="0" err="1"/>
              <a:t>full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tree'de</a:t>
            </a:r>
            <a:r>
              <a:rPr lang="tr-TR" sz="1600" dirty="0"/>
              <a:t> n tane yaprak varsa bu ağaçta toplam 2n-1 düğüm vardır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Complete </a:t>
            </a:r>
            <a:r>
              <a:rPr lang="tr-TR" sz="1600" dirty="0" err="1">
                <a:solidFill>
                  <a:srgbClr val="C00000"/>
                </a:solidFill>
              </a:rPr>
              <a:t>binary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 : </a:t>
            </a:r>
            <a:r>
              <a:rPr lang="tr-TR" sz="1600" dirty="0"/>
              <a:t>Full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tree'de</a:t>
            </a:r>
            <a:r>
              <a:rPr lang="tr-TR" sz="1600" dirty="0"/>
              <a:t> yeni bir derinliğe soldan sağa doğru düğümler eklendiğinde oluşan ağaçlara Complete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denilir. Böyle bir ağaçta bazı yapraklar diğerlerinden daha derindir. Bu nedenle </a:t>
            </a:r>
            <a:r>
              <a:rPr lang="tr-TR" sz="1600" dirty="0" err="1"/>
              <a:t>full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olmayabilirler. En derin düzeyde düğümler olabildiğince soldadır</a:t>
            </a:r>
            <a:r>
              <a:rPr lang="tr-TR" sz="1600" dirty="0" smtClean="0"/>
              <a:t>.</a:t>
            </a:r>
            <a:endParaRPr lang="tr-TR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General </a:t>
            </a:r>
            <a:r>
              <a:rPr lang="tr-TR" sz="1600" dirty="0" err="1">
                <a:solidFill>
                  <a:srgbClr val="C00000"/>
                </a:solidFill>
              </a:rPr>
              <a:t>Tree</a:t>
            </a:r>
            <a:r>
              <a:rPr lang="tr-TR" sz="1600" dirty="0">
                <a:solidFill>
                  <a:srgbClr val="C00000"/>
                </a:solidFill>
              </a:rPr>
              <a:t> (</a:t>
            </a:r>
            <a:r>
              <a:rPr lang="tr-TR" sz="1600" dirty="0" err="1">
                <a:solidFill>
                  <a:srgbClr val="C00000"/>
                </a:solidFill>
              </a:rPr>
              <a:t>Agaç</a:t>
            </a:r>
            <a:r>
              <a:rPr lang="tr-TR" sz="1600" dirty="0">
                <a:solidFill>
                  <a:srgbClr val="C00000"/>
                </a:solidFill>
              </a:rPr>
              <a:t>) : </a:t>
            </a:r>
            <a:r>
              <a:rPr lang="tr-TR" sz="1600" dirty="0"/>
              <a:t>Her </a:t>
            </a:r>
            <a:r>
              <a:rPr lang="tr-TR" sz="1600" dirty="0" smtClean="0"/>
              <a:t>düğümün </a:t>
            </a:r>
            <a:r>
              <a:rPr lang="tr-TR" sz="1600" dirty="0"/>
              <a:t>en fazla iki </a:t>
            </a:r>
            <a:r>
              <a:rPr lang="tr-TR" sz="1600" dirty="0" smtClean="0"/>
              <a:t>çocuğu </a:t>
            </a:r>
            <a:r>
              <a:rPr lang="tr-TR" sz="1600" dirty="0"/>
              <a:t>olabilme sınırı </a:t>
            </a:r>
            <a:r>
              <a:rPr lang="tr-TR" sz="1600" dirty="0" smtClean="0"/>
              <a:t>olmayan ağaçlardır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Proper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Binary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Tree:</a:t>
            </a:r>
            <a:r>
              <a:rPr lang="tr-TR" sz="1600" dirty="0" err="1" smtClean="0"/>
              <a:t>Aağacının</a:t>
            </a:r>
            <a:r>
              <a:rPr lang="tr-TR" sz="1600" dirty="0" smtClean="0"/>
              <a:t> </a:t>
            </a:r>
            <a:r>
              <a:rPr lang="tr-TR" sz="1600" dirty="0"/>
              <a:t>her </a:t>
            </a:r>
            <a:r>
              <a:rPr lang="tr-TR" sz="1600" dirty="0" err="1"/>
              <a:t>node’u</a:t>
            </a:r>
            <a:r>
              <a:rPr lang="tr-TR" sz="1600" dirty="0"/>
              <a:t> ya hiç </a:t>
            </a:r>
            <a:r>
              <a:rPr lang="tr-TR" sz="1600" dirty="0" err="1"/>
              <a:t>child</a:t>
            </a:r>
            <a:r>
              <a:rPr lang="tr-TR" sz="1600" dirty="0"/>
              <a:t> </a:t>
            </a:r>
            <a:r>
              <a:rPr lang="tr-TR" sz="1600" dirty="0" err="1"/>
              <a:t>node’a</a:t>
            </a:r>
            <a:r>
              <a:rPr lang="tr-TR" sz="1600" dirty="0"/>
              <a:t> sahip </a:t>
            </a:r>
            <a:r>
              <a:rPr lang="tr-TR" sz="1600" dirty="0" smtClean="0"/>
              <a:t>değilse veya </a:t>
            </a:r>
            <a:r>
              <a:rPr lang="tr-TR" sz="1600" dirty="0"/>
              <a:t>iki </a:t>
            </a:r>
            <a:r>
              <a:rPr lang="tr-TR" sz="1600" dirty="0" err="1"/>
              <a:t>node’a</a:t>
            </a:r>
            <a:r>
              <a:rPr lang="tr-TR" sz="1600" dirty="0"/>
              <a:t> sahipse T ağacı </a:t>
            </a:r>
            <a:r>
              <a:rPr lang="tr-TR" sz="1600" dirty="0" err="1"/>
              <a:t>proper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</a:t>
            </a:r>
            <a:r>
              <a:rPr lang="tr-TR" sz="1600" dirty="0" smtClean="0"/>
              <a:t>olarak adlandırılır</a:t>
            </a:r>
            <a:r>
              <a:rPr lang="tr-TR" sz="1600" dirty="0"/>
              <a:t>.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7856738" y="509360"/>
            <a:ext cx="4216893" cy="3114985"/>
            <a:chOff x="7856738" y="509360"/>
            <a:chExt cx="4216893" cy="311498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856738" y="2388520"/>
              <a:ext cx="4216893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856738" y="3332576"/>
              <a:ext cx="4216893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3"/>
              <a:endCxn id="5" idx="0"/>
            </p:cNvCxnSpPr>
            <p:nvPr/>
          </p:nvCxnSpPr>
          <p:spPr>
            <a:xfrm flipH="1">
              <a:off x="9147372" y="979169"/>
              <a:ext cx="496489" cy="3336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6" idx="1"/>
            </p:cNvCxnSpPr>
            <p:nvPr/>
          </p:nvCxnSpPr>
          <p:spPr>
            <a:xfrm>
              <a:off x="10033064" y="979169"/>
              <a:ext cx="578108" cy="36076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8" idx="7"/>
            </p:cNvCxnSpPr>
            <p:nvPr/>
          </p:nvCxnSpPr>
          <p:spPr>
            <a:xfrm flipH="1">
              <a:off x="8804964" y="1791767"/>
              <a:ext cx="171518" cy="37557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563255" y="509360"/>
              <a:ext cx="550415" cy="550415"/>
              <a:chOff x="10679839" y="629921"/>
              <a:chExt cx="550415" cy="5504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679839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0822946" y="764856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885912" y="1312480"/>
              <a:ext cx="550415" cy="550415"/>
              <a:chOff x="10210030" y="1593946"/>
              <a:chExt cx="550415" cy="550415"/>
            </a:xfrm>
          </p:grpSpPr>
          <p:sp>
            <p:nvSpPr>
              <p:cNvPr id="5" name="Oval 4"/>
              <p:cNvSpPr/>
              <p:nvPr/>
            </p:nvSpPr>
            <p:spPr>
              <a:xfrm rot="21428201">
                <a:off x="10210030" y="159394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282009" y="1715264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530566" y="1259326"/>
              <a:ext cx="563067" cy="550415"/>
              <a:chOff x="11473724" y="1580542"/>
              <a:chExt cx="563067" cy="55041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73724" y="158054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629483" y="170186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457345" y="2157641"/>
              <a:ext cx="550415" cy="550415"/>
              <a:chOff x="10679838" y="2538192"/>
              <a:chExt cx="550415" cy="550415"/>
            </a:xfrm>
          </p:grpSpPr>
          <p:sp>
            <p:nvSpPr>
              <p:cNvPr id="8" name="Oval 7"/>
              <p:cNvSpPr/>
              <p:nvPr/>
            </p:nvSpPr>
            <p:spPr>
              <a:xfrm rot="19815300">
                <a:off x="10679838" y="253819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795781" y="264295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493335" y="2121380"/>
              <a:ext cx="550415" cy="550415"/>
              <a:chOff x="10679838" y="2538192"/>
              <a:chExt cx="550415" cy="550415"/>
            </a:xfrm>
          </p:grpSpPr>
          <p:sp>
            <p:nvSpPr>
              <p:cNvPr id="27" name="Oval 26"/>
              <p:cNvSpPr/>
              <p:nvPr/>
            </p:nvSpPr>
            <p:spPr>
              <a:xfrm rot="19815300">
                <a:off x="10679838" y="253819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795781" y="264295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5" idx="5"/>
              <a:endCxn id="27" idx="0"/>
            </p:cNvCxnSpPr>
            <p:nvPr/>
          </p:nvCxnSpPr>
          <p:spPr>
            <a:xfrm>
              <a:off x="9365199" y="1772325"/>
              <a:ext cx="266802" cy="38531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4"/>
              <a:endCxn id="38" idx="7"/>
            </p:cNvCxnSpPr>
            <p:nvPr/>
          </p:nvCxnSpPr>
          <p:spPr>
            <a:xfrm flipH="1">
              <a:off x="10687183" y="1809741"/>
              <a:ext cx="118591" cy="34937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0339564" y="2149416"/>
              <a:ext cx="550415" cy="550415"/>
              <a:chOff x="10679838" y="2538192"/>
              <a:chExt cx="550415" cy="550415"/>
            </a:xfrm>
          </p:grpSpPr>
          <p:sp>
            <p:nvSpPr>
              <p:cNvPr id="38" name="Oval 37"/>
              <p:cNvSpPr/>
              <p:nvPr/>
            </p:nvSpPr>
            <p:spPr>
              <a:xfrm rot="19815300">
                <a:off x="10679838" y="253819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795781" y="264295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310715" y="2121381"/>
              <a:ext cx="550415" cy="550415"/>
              <a:chOff x="10679838" y="2538192"/>
              <a:chExt cx="550415" cy="550415"/>
            </a:xfrm>
          </p:grpSpPr>
          <p:sp>
            <p:nvSpPr>
              <p:cNvPr id="41" name="Oval 40"/>
              <p:cNvSpPr/>
              <p:nvPr/>
            </p:nvSpPr>
            <p:spPr>
              <a:xfrm rot="19815300">
                <a:off x="10679838" y="253819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795781" y="264295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43" name="Straight Connector 42"/>
            <p:cNvCxnSpPr>
              <a:stCxn id="6" idx="5"/>
              <a:endCxn id="41" idx="0"/>
            </p:cNvCxnSpPr>
            <p:nvPr/>
          </p:nvCxnSpPr>
          <p:spPr>
            <a:xfrm>
              <a:off x="11000375" y="1729135"/>
              <a:ext cx="449006" cy="42850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8046293" y="3073930"/>
              <a:ext cx="550415" cy="550415"/>
              <a:chOff x="10679838" y="2538192"/>
              <a:chExt cx="550415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10679838" y="253819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795781" y="2642950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2" name="Straight Connector 51"/>
            <p:cNvCxnSpPr>
              <a:stCxn id="8" idx="3"/>
              <a:endCxn id="50" idx="7"/>
            </p:cNvCxnSpPr>
            <p:nvPr/>
          </p:nvCxnSpPr>
          <p:spPr>
            <a:xfrm flipH="1">
              <a:off x="8393912" y="2698359"/>
              <a:ext cx="266229" cy="3852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161119" y="2396587"/>
              <a:ext cx="11761" cy="93598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318100" y="2900742"/>
              <a:ext cx="1602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solidFill>
                    <a:srgbClr val="C00000"/>
                  </a:solidFill>
                </a:rPr>
                <a:t>En son düzeyle fark 1</a:t>
              </a:r>
              <a:endParaRPr lang="tr-TR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4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tr-TR" dirty="0" smtClean="0"/>
              <a:t>Ağaçlar (</a:t>
            </a:r>
            <a:r>
              <a:rPr lang="tr-TR" dirty="0" err="1" smtClean="0"/>
              <a:t>Trees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7" y="979169"/>
            <a:ext cx="10449208" cy="252751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>
                <a:solidFill>
                  <a:srgbClr val="C00000"/>
                </a:solidFill>
              </a:rPr>
              <a:t>Trie</a:t>
            </a:r>
            <a:r>
              <a:rPr lang="tr-TR" sz="1600" dirty="0" smtClean="0">
                <a:solidFill>
                  <a:srgbClr val="C00000"/>
                </a:solidFill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</a:rPr>
              <a:t>Tree</a:t>
            </a:r>
            <a:r>
              <a:rPr lang="tr-TR" sz="1600" dirty="0" smtClean="0">
                <a:solidFill>
                  <a:srgbClr val="C00000"/>
                </a:solidFill>
              </a:rPr>
              <a:t>- Sözlük Ağacı</a:t>
            </a:r>
            <a:r>
              <a:rPr lang="tr-TR" sz="1600" dirty="0" smtClean="0"/>
              <a:t>: </a:t>
            </a:r>
            <a:r>
              <a:rPr lang="tr-TR" sz="1600" dirty="0"/>
              <a:t>bir sözlükte bulunan sözcükleri tutmak ve hızlı arama yapabilmek amacıyla düşünülmüştür; bellek gereksinimi arttırmadan, belki de azaltarak, </a:t>
            </a:r>
            <a:r>
              <a:rPr lang="tr-TR" sz="1600" dirty="0" err="1"/>
              <a:t>onbinlerce</a:t>
            </a:r>
            <a:r>
              <a:rPr lang="tr-TR" sz="1600" dirty="0"/>
              <a:t>, yüzbinlerce sözcük bulunan bir sözlükte 10-15 çevrim yapılarak aranan sözcüğün bulunması veya belirli bir karakter kadar uyuşanının bulunması için kullanılmaktadır.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94" y="2985425"/>
            <a:ext cx="6527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4045</TotalTime>
  <Words>2010</Words>
  <Application>Microsoft Office PowerPoint</Application>
  <PresentationFormat>Özel</PresentationFormat>
  <Paragraphs>462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Parallax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  <vt:lpstr>Ağaçlar (Trees)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</cp:lastModifiedBy>
  <cp:revision>815</cp:revision>
  <dcterms:created xsi:type="dcterms:W3CDTF">2013-12-23T10:26:31Z</dcterms:created>
  <dcterms:modified xsi:type="dcterms:W3CDTF">2014-03-31T06:58:28Z</dcterms:modified>
</cp:coreProperties>
</file>