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E691B7"/>
    <a:srgbClr val="277DA9"/>
    <a:srgbClr val="0C5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3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75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8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93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7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21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955040"/>
          </a:xfrm>
        </p:spPr>
        <p:txBody>
          <a:bodyPr>
            <a:normAutofit/>
          </a:bodyPr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4683759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6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4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8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9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0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415F29-B626-4B6E-A260-A108FA74F3E7}" type="datetimeFigureOut">
              <a:rPr lang="tr-TR" smtClean="0"/>
              <a:t>6.5.2014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556367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/>
              <a:t>Splay</a:t>
            </a:r>
            <a:r>
              <a:rPr lang="tr-TR" sz="1600" dirty="0"/>
              <a:t> ağaçları ikili arama ağaç yapılarından birisidir.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Her </a:t>
            </a:r>
            <a:r>
              <a:rPr lang="tr-TR" sz="1600" dirty="0"/>
              <a:t>zaman dengeli değildir.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Arama </a:t>
            </a:r>
            <a:r>
              <a:rPr lang="tr-TR" sz="1600" dirty="0"/>
              <a:t>ve ekleme işlemlerinde dengelemeye çalışılır böylece gelecek operasyonlar daha hızlı çalışır.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Sezgiseldir</a:t>
            </a:r>
            <a:r>
              <a:rPr lang="tr-TR" sz="1600" dirty="0"/>
              <a:t>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Eğer </a:t>
            </a:r>
            <a:r>
              <a:rPr lang="tr-TR" sz="1600" dirty="0"/>
              <a:t>X bir kez erişildi ise, bir kez daha erişilecektir.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X </a:t>
            </a:r>
            <a:r>
              <a:rPr lang="tr-TR" sz="1600" dirty="0"/>
              <a:t>erişildikten sonra "</a:t>
            </a:r>
            <a:r>
              <a:rPr lang="tr-TR" sz="1600" dirty="0" err="1"/>
              <a:t>splaying</a:t>
            </a:r>
            <a:r>
              <a:rPr lang="tr-TR" sz="1600" dirty="0"/>
              <a:t>" operasyonu yapılır.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X </a:t>
            </a:r>
            <a:r>
              <a:rPr lang="tr-TR" sz="1600" dirty="0"/>
              <a:t>köke taşınır.</a:t>
            </a:r>
          </a:p>
        </p:txBody>
      </p:sp>
    </p:spTree>
    <p:extLst>
      <p:ext uri="{BB962C8B-B14F-4D97-AF65-F5344CB8AC3E}">
        <p14:creationId xmlns:p14="http://schemas.microsoft.com/office/powerpoint/2010/main" val="40275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315979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Ağaç </a:t>
            </a:r>
            <a:r>
              <a:rPr lang="tr-TR" sz="1600" b="1" dirty="0" smtClean="0">
                <a:solidFill>
                  <a:srgbClr val="C00000"/>
                </a:solidFill>
              </a:rPr>
              <a:t>İşlemleri-</a:t>
            </a:r>
            <a:r>
              <a:rPr lang="tr-TR" sz="1600" b="1" dirty="0" err="1" smtClean="0">
                <a:solidFill>
                  <a:srgbClr val="C00000"/>
                </a:solidFill>
              </a:rPr>
              <a:t>Zag</a:t>
            </a:r>
            <a:r>
              <a:rPr lang="tr-TR" sz="1600" b="1" dirty="0" smtClean="0">
                <a:solidFill>
                  <a:srgbClr val="C00000"/>
                </a:solidFill>
              </a:rPr>
              <a:t>-</a:t>
            </a:r>
            <a:r>
              <a:rPr lang="tr-TR" sz="1600" b="1" dirty="0" err="1" smtClean="0">
                <a:solidFill>
                  <a:srgbClr val="C00000"/>
                </a:solidFill>
              </a:rPr>
              <a:t>Zig</a:t>
            </a:r>
            <a:r>
              <a:rPr lang="tr-TR" sz="1600" b="1" dirty="0" smtClean="0">
                <a:solidFill>
                  <a:srgbClr val="C00000"/>
                </a:solidFill>
              </a:rPr>
              <a:t> </a:t>
            </a:r>
            <a:r>
              <a:rPr lang="tr-TR" sz="1600" b="1" dirty="0">
                <a:solidFill>
                  <a:srgbClr val="C00000"/>
                </a:solidFill>
              </a:rPr>
              <a:t>İşlemi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/>
              <a:t>Zag-Zig</a:t>
            </a:r>
            <a:r>
              <a:rPr lang="tr-TR" sz="1600" dirty="0"/>
              <a:t> durumunda X, P </a:t>
            </a:r>
            <a:r>
              <a:rPr lang="tr-TR" sz="1600" dirty="0" err="1"/>
              <a:t>nin</a:t>
            </a:r>
            <a:r>
              <a:rPr lang="tr-TR" sz="1600" dirty="0"/>
              <a:t> sol çocuğu ve G'de atası olduğu durumdur.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“</a:t>
            </a:r>
            <a:r>
              <a:rPr lang="tr-TR" sz="1600" dirty="0" err="1"/>
              <a:t>Zag-Zig</a:t>
            </a:r>
            <a:r>
              <a:rPr lang="tr-TR" sz="1600" dirty="0"/>
              <a:t>” durumu farklı türde 2 tane dönme işlemi içerir.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Örneğin </a:t>
            </a:r>
            <a:r>
              <a:rPr lang="tr-TR" sz="1600" dirty="0"/>
              <a:t>erişilen elemanın 17 olduğu düşünülürse.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zag-zig</a:t>
            </a:r>
            <a:r>
              <a:rPr lang="tr-TR" sz="1600" dirty="0"/>
              <a:t>” işlemi ile birlikte 17 köke taşınmış </a:t>
            </a:r>
            <a:r>
              <a:rPr lang="tr-TR" sz="1600" dirty="0" smtClean="0"/>
              <a:t>olur.</a:t>
            </a: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AVL </a:t>
            </a:r>
            <a:r>
              <a:rPr lang="tr-TR" sz="1600" dirty="0"/>
              <a:t>ağacındaki RL dengesizliğini düzeltmek için kullanılan işlemler ile aynıdır.(önce </a:t>
            </a:r>
            <a:r>
              <a:rPr lang="tr-TR" sz="1600" dirty="0" smtClean="0"/>
              <a:t>sol </a:t>
            </a:r>
            <a:r>
              <a:rPr lang="tr-TR" sz="1600" dirty="0"/>
              <a:t>dönme, daha sonra </a:t>
            </a:r>
            <a:r>
              <a:rPr lang="tr-TR" sz="1600" dirty="0" smtClean="0"/>
              <a:t>sağ </a:t>
            </a:r>
            <a:r>
              <a:rPr lang="tr-TR" sz="1600" dirty="0"/>
              <a:t>dönme)</a:t>
            </a:r>
          </a:p>
        </p:txBody>
      </p:sp>
      <p:sp>
        <p:nvSpPr>
          <p:cNvPr id="60" name="TextBox 118"/>
          <p:cNvSpPr txBox="1"/>
          <p:nvPr/>
        </p:nvSpPr>
        <p:spPr>
          <a:xfrm>
            <a:off x="8178398" y="4655839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(sağ)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08992" y="4138961"/>
            <a:ext cx="1852535" cy="2344359"/>
            <a:chOff x="2408992" y="4138961"/>
            <a:chExt cx="1852535" cy="2344359"/>
          </a:xfrm>
        </p:grpSpPr>
        <p:grpSp>
          <p:nvGrpSpPr>
            <p:cNvPr id="47" name="Group 5"/>
            <p:cNvGrpSpPr/>
            <p:nvPr/>
          </p:nvGrpSpPr>
          <p:grpSpPr>
            <a:xfrm>
              <a:off x="2408992" y="4709941"/>
              <a:ext cx="366183" cy="356827"/>
              <a:chOff x="9540848" y="767686"/>
              <a:chExt cx="553060" cy="55041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8" name="Group 16"/>
            <p:cNvGrpSpPr/>
            <p:nvPr/>
          </p:nvGrpSpPr>
          <p:grpSpPr>
            <a:xfrm>
              <a:off x="3020638" y="5415336"/>
              <a:ext cx="403944" cy="356827"/>
              <a:chOff x="10026158" y="1667051"/>
              <a:chExt cx="610090" cy="550415"/>
            </a:xfrm>
          </p:grpSpPr>
          <p:sp>
            <p:nvSpPr>
              <p:cNvPr id="72" name="Oval 7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9" name="Straight Connector 37"/>
            <p:cNvCxnSpPr>
              <a:endCxn id="72" idx="7"/>
            </p:cNvCxnSpPr>
            <p:nvPr/>
          </p:nvCxnSpPr>
          <p:spPr>
            <a:xfrm flipH="1">
              <a:off x="3250798" y="5077768"/>
              <a:ext cx="230637" cy="343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5"/>
            <p:cNvGrpSpPr/>
            <p:nvPr/>
          </p:nvGrpSpPr>
          <p:grpSpPr>
            <a:xfrm>
              <a:off x="2939647" y="4138961"/>
              <a:ext cx="371990" cy="356827"/>
              <a:chOff x="9532079" y="767686"/>
              <a:chExt cx="561829" cy="550415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1" name="Straight Connector 37"/>
            <p:cNvCxnSpPr>
              <a:stCxn id="70" idx="3"/>
              <a:endCxn id="74" idx="7"/>
            </p:cNvCxnSpPr>
            <p:nvPr/>
          </p:nvCxnSpPr>
          <p:spPr>
            <a:xfrm flipH="1">
              <a:off x="2721808" y="4443532"/>
              <a:ext cx="278766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"/>
            <p:cNvGrpSpPr/>
            <p:nvPr/>
          </p:nvGrpSpPr>
          <p:grpSpPr>
            <a:xfrm>
              <a:off x="3424582" y="4746373"/>
              <a:ext cx="366183" cy="356827"/>
              <a:chOff x="9540848" y="767686"/>
              <a:chExt cx="553060" cy="55041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3" name="Group 16"/>
            <p:cNvGrpSpPr/>
            <p:nvPr/>
          </p:nvGrpSpPr>
          <p:grpSpPr>
            <a:xfrm>
              <a:off x="3857583" y="5431236"/>
              <a:ext cx="403944" cy="356827"/>
              <a:chOff x="10026158" y="1667051"/>
              <a:chExt cx="610090" cy="550415"/>
            </a:xfrm>
          </p:grpSpPr>
          <p:sp>
            <p:nvSpPr>
              <p:cNvPr id="66" name="Oval 6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4" name="Straight Connector 37"/>
            <p:cNvCxnSpPr>
              <a:stCxn id="68" idx="5"/>
              <a:endCxn id="66" idx="0"/>
            </p:cNvCxnSpPr>
            <p:nvPr/>
          </p:nvCxnSpPr>
          <p:spPr>
            <a:xfrm>
              <a:off x="3737395" y="5050944"/>
              <a:ext cx="213886" cy="40379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7"/>
            <p:cNvCxnSpPr>
              <a:stCxn id="70" idx="5"/>
              <a:endCxn id="68" idx="1"/>
            </p:cNvCxnSpPr>
            <p:nvPr/>
          </p:nvCxnSpPr>
          <p:spPr>
            <a:xfrm>
              <a:off x="3258266" y="4443532"/>
              <a:ext cx="221436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erbest Form 90"/>
            <p:cNvSpPr/>
            <p:nvPr/>
          </p:nvSpPr>
          <p:spPr>
            <a:xfrm rot="1197328">
              <a:off x="3457248" y="5157693"/>
              <a:ext cx="325785" cy="484760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57" name="Group 16"/>
            <p:cNvGrpSpPr/>
            <p:nvPr/>
          </p:nvGrpSpPr>
          <p:grpSpPr>
            <a:xfrm>
              <a:off x="2708700" y="6109731"/>
              <a:ext cx="403944" cy="356827"/>
              <a:chOff x="10026158" y="1667051"/>
              <a:chExt cx="610090" cy="550415"/>
            </a:xfrm>
          </p:grpSpPr>
          <p:sp>
            <p:nvSpPr>
              <p:cNvPr id="64" name="Oval 6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8" name="Straight Connector 37"/>
            <p:cNvCxnSpPr>
              <a:stCxn id="72" idx="3"/>
              <a:endCxn id="64" idx="7"/>
            </p:cNvCxnSpPr>
            <p:nvPr/>
          </p:nvCxnSpPr>
          <p:spPr>
            <a:xfrm flipH="1">
              <a:off x="2940194" y="5767211"/>
              <a:ext cx="213382" cy="34747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16"/>
            <p:cNvGrpSpPr/>
            <p:nvPr/>
          </p:nvGrpSpPr>
          <p:grpSpPr>
            <a:xfrm>
              <a:off x="3386472" y="6126493"/>
              <a:ext cx="403944" cy="356827"/>
              <a:chOff x="10026158" y="1667051"/>
              <a:chExt cx="610090" cy="550415"/>
            </a:xfrm>
          </p:grpSpPr>
          <p:sp>
            <p:nvSpPr>
              <p:cNvPr id="62" name="Oval 6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1" name="Straight Connector 37"/>
            <p:cNvCxnSpPr>
              <a:stCxn id="72" idx="4"/>
              <a:endCxn id="62" idx="0"/>
            </p:cNvCxnSpPr>
            <p:nvPr/>
          </p:nvCxnSpPr>
          <p:spPr>
            <a:xfrm>
              <a:off x="3291372" y="5748656"/>
              <a:ext cx="188798" cy="40134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8"/>
          <p:cNvSpPr txBox="1"/>
          <p:nvPr/>
        </p:nvSpPr>
        <p:spPr>
          <a:xfrm>
            <a:off x="4356483" y="4632885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(sol)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88674" y="3960547"/>
            <a:ext cx="2369475" cy="2309244"/>
            <a:chOff x="5688674" y="3960547"/>
            <a:chExt cx="2369475" cy="2309244"/>
          </a:xfrm>
        </p:grpSpPr>
        <p:grpSp>
          <p:nvGrpSpPr>
            <p:cNvPr id="97" name="Group 5"/>
            <p:cNvGrpSpPr/>
            <p:nvPr/>
          </p:nvGrpSpPr>
          <p:grpSpPr>
            <a:xfrm>
              <a:off x="5688674" y="4531527"/>
              <a:ext cx="366183" cy="356827"/>
              <a:chOff x="9540848" y="767686"/>
              <a:chExt cx="553060" cy="55041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8" name="Group 16"/>
            <p:cNvGrpSpPr/>
            <p:nvPr/>
          </p:nvGrpSpPr>
          <p:grpSpPr>
            <a:xfrm>
              <a:off x="6726138" y="4567959"/>
              <a:ext cx="403944" cy="356827"/>
              <a:chOff x="10026158" y="1667051"/>
              <a:chExt cx="610090" cy="550415"/>
            </a:xfrm>
          </p:grpSpPr>
          <p:sp>
            <p:nvSpPr>
              <p:cNvPr id="142" name="Oval 1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9" name="Straight Connector 37"/>
            <p:cNvCxnSpPr>
              <a:stCxn id="138" idx="3"/>
              <a:endCxn id="131" idx="7"/>
            </p:cNvCxnSpPr>
            <p:nvPr/>
          </p:nvCxnSpPr>
          <p:spPr>
            <a:xfrm flipH="1">
              <a:off x="7187434" y="5509897"/>
              <a:ext cx="88892" cy="40801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5"/>
            <p:cNvGrpSpPr/>
            <p:nvPr/>
          </p:nvGrpSpPr>
          <p:grpSpPr>
            <a:xfrm>
              <a:off x="6219329" y="3960547"/>
              <a:ext cx="371990" cy="356827"/>
              <a:chOff x="9532079" y="767686"/>
              <a:chExt cx="561829" cy="55041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1" name="Straight Connector 37"/>
            <p:cNvCxnSpPr>
              <a:stCxn id="140" idx="3"/>
              <a:endCxn id="144" idx="7"/>
            </p:cNvCxnSpPr>
            <p:nvPr/>
          </p:nvCxnSpPr>
          <p:spPr>
            <a:xfrm flipH="1">
              <a:off x="6001490" y="4265118"/>
              <a:ext cx="278766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5"/>
            <p:cNvGrpSpPr/>
            <p:nvPr/>
          </p:nvGrpSpPr>
          <p:grpSpPr>
            <a:xfrm>
              <a:off x="7221204" y="5205326"/>
              <a:ext cx="366183" cy="356827"/>
              <a:chOff x="9540848" y="767686"/>
              <a:chExt cx="553060" cy="550415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3" name="Group 16"/>
            <p:cNvGrpSpPr/>
            <p:nvPr/>
          </p:nvGrpSpPr>
          <p:grpSpPr>
            <a:xfrm>
              <a:off x="7654205" y="5890189"/>
              <a:ext cx="403944" cy="356827"/>
              <a:chOff x="10026158" y="1667051"/>
              <a:chExt cx="610090" cy="550415"/>
            </a:xfrm>
          </p:grpSpPr>
          <p:sp>
            <p:nvSpPr>
              <p:cNvPr id="136" name="Oval 13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8" name="Straight Connector 37"/>
            <p:cNvCxnSpPr>
              <a:stCxn id="138" idx="5"/>
              <a:endCxn id="136" idx="0"/>
            </p:cNvCxnSpPr>
            <p:nvPr/>
          </p:nvCxnSpPr>
          <p:spPr>
            <a:xfrm>
              <a:off x="7534017" y="5509897"/>
              <a:ext cx="213886" cy="40379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37"/>
            <p:cNvCxnSpPr>
              <a:stCxn id="140" idx="5"/>
              <a:endCxn id="142" idx="0"/>
            </p:cNvCxnSpPr>
            <p:nvPr/>
          </p:nvCxnSpPr>
          <p:spPr>
            <a:xfrm>
              <a:off x="6537949" y="4265118"/>
              <a:ext cx="281887" cy="32634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Serbest Form 90"/>
            <p:cNvSpPr/>
            <p:nvPr/>
          </p:nvSpPr>
          <p:spPr>
            <a:xfrm rot="1197328" flipH="1">
              <a:off x="6219884" y="4443497"/>
              <a:ext cx="463240" cy="544750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127" name="Group 16"/>
            <p:cNvGrpSpPr/>
            <p:nvPr/>
          </p:nvGrpSpPr>
          <p:grpSpPr>
            <a:xfrm>
              <a:off x="6414200" y="5262354"/>
              <a:ext cx="403944" cy="356827"/>
              <a:chOff x="10026158" y="1667051"/>
              <a:chExt cx="610090" cy="550415"/>
            </a:xfrm>
          </p:grpSpPr>
          <p:sp>
            <p:nvSpPr>
              <p:cNvPr id="133" name="Oval 13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8" name="Straight Connector 37"/>
            <p:cNvCxnSpPr>
              <a:stCxn id="142" idx="3"/>
              <a:endCxn id="133" idx="7"/>
            </p:cNvCxnSpPr>
            <p:nvPr/>
          </p:nvCxnSpPr>
          <p:spPr>
            <a:xfrm flipH="1">
              <a:off x="6645694" y="4919834"/>
              <a:ext cx="213382" cy="34747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6"/>
            <p:cNvGrpSpPr/>
            <p:nvPr/>
          </p:nvGrpSpPr>
          <p:grpSpPr>
            <a:xfrm>
              <a:off x="6955940" y="5912964"/>
              <a:ext cx="403944" cy="356827"/>
              <a:chOff x="10026158" y="1667051"/>
              <a:chExt cx="610090" cy="550415"/>
            </a:xfrm>
          </p:grpSpPr>
          <p:sp>
            <p:nvSpPr>
              <p:cNvPr id="131" name="Oval 13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0" name="Straight Connector 37"/>
            <p:cNvCxnSpPr>
              <a:stCxn id="142" idx="4"/>
              <a:endCxn id="138" idx="1"/>
            </p:cNvCxnSpPr>
            <p:nvPr/>
          </p:nvCxnSpPr>
          <p:spPr>
            <a:xfrm>
              <a:off x="6996872" y="4901279"/>
              <a:ext cx="279454" cy="35630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453753" y="4234639"/>
            <a:ext cx="2422891" cy="1707932"/>
            <a:chOff x="9453753" y="4234639"/>
            <a:chExt cx="2422891" cy="1707932"/>
          </a:xfrm>
        </p:grpSpPr>
        <p:grpSp>
          <p:nvGrpSpPr>
            <p:cNvPr id="147" name="Group 5"/>
            <p:cNvGrpSpPr/>
            <p:nvPr/>
          </p:nvGrpSpPr>
          <p:grpSpPr>
            <a:xfrm>
              <a:off x="9453753" y="5578820"/>
              <a:ext cx="366183" cy="356827"/>
              <a:chOff x="9540848" y="767686"/>
              <a:chExt cx="553060" cy="550415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8" name="Group 16"/>
            <p:cNvGrpSpPr/>
            <p:nvPr/>
          </p:nvGrpSpPr>
          <p:grpSpPr>
            <a:xfrm>
              <a:off x="10331630" y="4234639"/>
              <a:ext cx="403944" cy="356827"/>
              <a:chOff x="10026158" y="1667051"/>
              <a:chExt cx="610090" cy="550415"/>
            </a:xfrm>
          </p:grpSpPr>
          <p:sp>
            <p:nvSpPr>
              <p:cNvPr id="206" name="Oval 20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9" name="Straight Connector 37"/>
            <p:cNvCxnSpPr>
              <a:stCxn id="202" idx="3"/>
              <a:endCxn id="196" idx="0"/>
            </p:cNvCxnSpPr>
            <p:nvPr/>
          </p:nvCxnSpPr>
          <p:spPr>
            <a:xfrm flipH="1">
              <a:off x="10928303" y="5131246"/>
              <a:ext cx="166518" cy="46040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5"/>
            <p:cNvGrpSpPr/>
            <p:nvPr/>
          </p:nvGrpSpPr>
          <p:grpSpPr>
            <a:xfrm>
              <a:off x="9861697" y="4957909"/>
              <a:ext cx="371990" cy="356827"/>
              <a:chOff x="9532079" y="767686"/>
              <a:chExt cx="561829" cy="550415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1" name="Straight Connector 37"/>
            <p:cNvCxnSpPr>
              <a:stCxn id="204" idx="3"/>
              <a:endCxn id="208" idx="7"/>
            </p:cNvCxnSpPr>
            <p:nvPr/>
          </p:nvCxnSpPr>
          <p:spPr>
            <a:xfrm flipH="1">
              <a:off x="9766566" y="5262480"/>
              <a:ext cx="156059" cy="36859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5"/>
            <p:cNvGrpSpPr/>
            <p:nvPr/>
          </p:nvGrpSpPr>
          <p:grpSpPr>
            <a:xfrm>
              <a:off x="11039699" y="4826675"/>
              <a:ext cx="366183" cy="356827"/>
              <a:chOff x="9540848" y="767686"/>
              <a:chExt cx="553060" cy="550415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3" name="Group 16"/>
            <p:cNvGrpSpPr/>
            <p:nvPr/>
          </p:nvGrpSpPr>
          <p:grpSpPr>
            <a:xfrm>
              <a:off x="11472700" y="5511538"/>
              <a:ext cx="403944" cy="356827"/>
              <a:chOff x="10026158" y="1667051"/>
              <a:chExt cx="610090" cy="550415"/>
            </a:xfrm>
          </p:grpSpPr>
          <p:sp>
            <p:nvSpPr>
              <p:cNvPr id="200" name="Oval 19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2" name="Straight Connector 37"/>
            <p:cNvCxnSpPr>
              <a:stCxn id="202" idx="5"/>
              <a:endCxn id="200" idx="0"/>
            </p:cNvCxnSpPr>
            <p:nvPr/>
          </p:nvCxnSpPr>
          <p:spPr>
            <a:xfrm>
              <a:off x="11352512" y="5131246"/>
              <a:ext cx="213886" cy="40379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37"/>
            <p:cNvCxnSpPr>
              <a:stCxn id="204" idx="5"/>
              <a:endCxn id="198" idx="0"/>
            </p:cNvCxnSpPr>
            <p:nvPr/>
          </p:nvCxnSpPr>
          <p:spPr>
            <a:xfrm>
              <a:off x="10180317" y="5262480"/>
              <a:ext cx="228363" cy="34677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6"/>
            <p:cNvGrpSpPr/>
            <p:nvPr/>
          </p:nvGrpSpPr>
          <p:grpSpPr>
            <a:xfrm>
              <a:off x="10314982" y="5585744"/>
              <a:ext cx="403944" cy="356827"/>
              <a:chOff x="10026158" y="1667051"/>
              <a:chExt cx="610090" cy="550415"/>
            </a:xfrm>
          </p:grpSpPr>
          <p:sp>
            <p:nvSpPr>
              <p:cNvPr id="198" name="Oval 19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3" name="Straight Connector 37"/>
            <p:cNvCxnSpPr>
              <a:stCxn id="206" idx="3"/>
              <a:endCxn id="204" idx="0"/>
            </p:cNvCxnSpPr>
            <p:nvPr/>
          </p:nvCxnSpPr>
          <p:spPr>
            <a:xfrm flipH="1">
              <a:off x="10051471" y="4586514"/>
              <a:ext cx="413097" cy="37139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6"/>
            <p:cNvGrpSpPr/>
            <p:nvPr/>
          </p:nvGrpSpPr>
          <p:grpSpPr>
            <a:xfrm>
              <a:off x="10834605" y="5568145"/>
              <a:ext cx="403944" cy="356827"/>
              <a:chOff x="10026158" y="1667051"/>
              <a:chExt cx="610090" cy="550415"/>
            </a:xfrm>
          </p:grpSpPr>
          <p:sp>
            <p:nvSpPr>
              <p:cNvPr id="196" name="Oval 19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5" name="Straight Connector 37"/>
            <p:cNvCxnSpPr>
              <a:stCxn id="206" idx="4"/>
              <a:endCxn id="202" idx="1"/>
            </p:cNvCxnSpPr>
            <p:nvPr/>
          </p:nvCxnSpPr>
          <p:spPr>
            <a:xfrm>
              <a:off x="10602364" y="4567959"/>
              <a:ext cx="492457" cy="31097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110433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Ağacı Örnek: 40’a </a:t>
            </a:r>
            <a:r>
              <a:rPr lang="tr-TR" sz="1600" b="1" dirty="0" smtClean="0">
                <a:solidFill>
                  <a:srgbClr val="C00000"/>
                </a:solidFill>
              </a:rPr>
              <a:t>Erişildiğinde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17068" y="2281562"/>
            <a:ext cx="2604229" cy="3661194"/>
            <a:chOff x="1317068" y="2281562"/>
            <a:chExt cx="2604229" cy="3661194"/>
          </a:xfrm>
        </p:grpSpPr>
        <p:grpSp>
          <p:nvGrpSpPr>
            <p:cNvPr id="93" name="Group 5"/>
            <p:cNvGrpSpPr/>
            <p:nvPr/>
          </p:nvGrpSpPr>
          <p:grpSpPr>
            <a:xfrm>
              <a:off x="2650543" y="2850853"/>
              <a:ext cx="358541" cy="356827"/>
              <a:chOff x="9540848" y="767686"/>
              <a:chExt cx="553060" cy="55041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4" name="Group 16"/>
            <p:cNvGrpSpPr/>
            <p:nvPr/>
          </p:nvGrpSpPr>
          <p:grpSpPr>
            <a:xfrm>
              <a:off x="2230688" y="3521315"/>
              <a:ext cx="395513" cy="356827"/>
              <a:chOff x="10026158" y="1667051"/>
              <a:chExt cx="610090" cy="550415"/>
            </a:xfrm>
          </p:grpSpPr>
          <p:sp>
            <p:nvSpPr>
              <p:cNvPr id="146" name="Oval 1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5" name="Straight Connector 37"/>
            <p:cNvCxnSpPr>
              <a:stCxn id="155" idx="3"/>
              <a:endCxn id="146" idx="7"/>
            </p:cNvCxnSpPr>
            <p:nvPr/>
          </p:nvCxnSpPr>
          <p:spPr>
            <a:xfrm flipH="1">
              <a:off x="2456044" y="3155424"/>
              <a:ext cx="248470" cy="37217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5"/>
            <p:cNvGrpSpPr/>
            <p:nvPr/>
          </p:nvGrpSpPr>
          <p:grpSpPr>
            <a:xfrm>
              <a:off x="3087942" y="2281562"/>
              <a:ext cx="364226" cy="356827"/>
              <a:chOff x="9532079" y="767686"/>
              <a:chExt cx="561829" cy="550415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4" name="Straight Connector 37"/>
            <p:cNvCxnSpPr>
              <a:stCxn id="125" idx="3"/>
              <a:endCxn id="155" idx="7"/>
            </p:cNvCxnSpPr>
            <p:nvPr/>
          </p:nvCxnSpPr>
          <p:spPr>
            <a:xfrm flipH="1">
              <a:off x="2956828" y="2586133"/>
              <a:ext cx="190770" cy="3169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5"/>
            <p:cNvGrpSpPr/>
            <p:nvPr/>
          </p:nvGrpSpPr>
          <p:grpSpPr>
            <a:xfrm>
              <a:off x="3562756" y="2888974"/>
              <a:ext cx="358541" cy="356827"/>
              <a:chOff x="9540848" y="767686"/>
              <a:chExt cx="553060" cy="550415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6" name="Group 16"/>
            <p:cNvGrpSpPr/>
            <p:nvPr/>
          </p:nvGrpSpPr>
          <p:grpSpPr>
            <a:xfrm>
              <a:off x="2949841" y="3505329"/>
              <a:ext cx="395513" cy="356827"/>
              <a:chOff x="10026158" y="1667051"/>
              <a:chExt cx="610090" cy="550415"/>
            </a:xfrm>
          </p:grpSpPr>
          <p:sp>
            <p:nvSpPr>
              <p:cNvPr id="121" name="Oval 12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7" name="Straight Connector 37"/>
            <p:cNvCxnSpPr>
              <a:stCxn id="155" idx="5"/>
              <a:endCxn id="121" idx="0"/>
            </p:cNvCxnSpPr>
            <p:nvPr/>
          </p:nvCxnSpPr>
          <p:spPr>
            <a:xfrm>
              <a:off x="2956828" y="3155424"/>
              <a:ext cx="82908" cy="3734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37"/>
            <p:cNvCxnSpPr>
              <a:stCxn id="125" idx="5"/>
              <a:endCxn id="123" idx="1"/>
            </p:cNvCxnSpPr>
            <p:nvPr/>
          </p:nvCxnSpPr>
          <p:spPr>
            <a:xfrm>
              <a:off x="3399912" y="2586133"/>
              <a:ext cx="216815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6"/>
            <p:cNvGrpSpPr/>
            <p:nvPr/>
          </p:nvGrpSpPr>
          <p:grpSpPr>
            <a:xfrm>
              <a:off x="1908386" y="4175952"/>
              <a:ext cx="395513" cy="356827"/>
              <a:chOff x="10026158" y="1667051"/>
              <a:chExt cx="610090" cy="550415"/>
            </a:xfrm>
          </p:grpSpPr>
          <p:sp>
            <p:nvSpPr>
              <p:cNvPr id="119" name="Oval 11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3" name="Straight Connector 37"/>
            <p:cNvCxnSpPr>
              <a:stCxn id="146" idx="3"/>
              <a:endCxn id="119" idx="7"/>
            </p:cNvCxnSpPr>
            <p:nvPr/>
          </p:nvCxnSpPr>
          <p:spPr>
            <a:xfrm flipH="1">
              <a:off x="2133742" y="3871855"/>
              <a:ext cx="228416" cy="3103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6"/>
            <p:cNvGrpSpPr/>
            <p:nvPr/>
          </p:nvGrpSpPr>
          <p:grpSpPr>
            <a:xfrm>
              <a:off x="2534985" y="4190429"/>
              <a:ext cx="395513" cy="356827"/>
              <a:chOff x="10026158" y="1667051"/>
              <a:chExt cx="610090" cy="550415"/>
            </a:xfrm>
          </p:grpSpPr>
          <p:sp>
            <p:nvSpPr>
              <p:cNvPr id="117" name="Oval 11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6" name="Straight Connector 37"/>
            <p:cNvCxnSpPr>
              <a:stCxn id="146" idx="4"/>
              <a:endCxn id="117" idx="0"/>
            </p:cNvCxnSpPr>
            <p:nvPr/>
          </p:nvCxnSpPr>
          <p:spPr>
            <a:xfrm>
              <a:off x="2497619" y="3854635"/>
              <a:ext cx="127261" cy="359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6"/>
            <p:cNvGrpSpPr/>
            <p:nvPr/>
          </p:nvGrpSpPr>
          <p:grpSpPr>
            <a:xfrm>
              <a:off x="1602107" y="4895600"/>
              <a:ext cx="395513" cy="356827"/>
              <a:chOff x="10026158" y="1667051"/>
              <a:chExt cx="610090" cy="550415"/>
            </a:xfrm>
          </p:grpSpPr>
          <p:sp>
            <p:nvSpPr>
              <p:cNvPr id="158" name="Oval 15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0" name="Straight Connector 37"/>
            <p:cNvCxnSpPr>
              <a:stCxn id="119" idx="3"/>
              <a:endCxn id="158" idx="7"/>
            </p:cNvCxnSpPr>
            <p:nvPr/>
          </p:nvCxnSpPr>
          <p:spPr>
            <a:xfrm flipH="1">
              <a:off x="1827463" y="4526492"/>
              <a:ext cx="212393" cy="37539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"/>
            <p:cNvGrpSpPr/>
            <p:nvPr/>
          </p:nvGrpSpPr>
          <p:grpSpPr>
            <a:xfrm>
              <a:off x="2228706" y="4910077"/>
              <a:ext cx="395513" cy="356827"/>
              <a:chOff x="10026158" y="1667051"/>
              <a:chExt cx="610090" cy="550415"/>
            </a:xfrm>
          </p:grpSpPr>
          <p:sp>
            <p:nvSpPr>
              <p:cNvPr id="163" name="Oval 16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5" name="Straight Connector 37"/>
            <p:cNvCxnSpPr>
              <a:stCxn id="119" idx="4"/>
              <a:endCxn id="163" idx="0"/>
            </p:cNvCxnSpPr>
            <p:nvPr/>
          </p:nvCxnSpPr>
          <p:spPr>
            <a:xfrm>
              <a:off x="2175317" y="4509272"/>
              <a:ext cx="143284" cy="4243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"/>
            <p:cNvGrpSpPr/>
            <p:nvPr/>
          </p:nvGrpSpPr>
          <p:grpSpPr>
            <a:xfrm>
              <a:off x="1317068" y="5550237"/>
              <a:ext cx="395513" cy="356827"/>
              <a:chOff x="10026158" y="1667051"/>
              <a:chExt cx="610090" cy="550415"/>
            </a:xfrm>
          </p:grpSpPr>
          <p:sp>
            <p:nvSpPr>
              <p:cNvPr id="167" name="Oval 16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9" name="Straight Connector 37"/>
            <p:cNvCxnSpPr>
              <a:stCxn id="158" idx="3"/>
              <a:endCxn id="167" idx="7"/>
            </p:cNvCxnSpPr>
            <p:nvPr/>
          </p:nvCxnSpPr>
          <p:spPr>
            <a:xfrm flipH="1">
              <a:off x="1542424" y="5246140"/>
              <a:ext cx="191153" cy="3103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"/>
            <p:cNvGrpSpPr/>
            <p:nvPr/>
          </p:nvGrpSpPr>
          <p:grpSpPr>
            <a:xfrm>
              <a:off x="1907111" y="5585929"/>
              <a:ext cx="395513" cy="356827"/>
              <a:chOff x="10026158" y="1667051"/>
              <a:chExt cx="610090" cy="550415"/>
            </a:xfrm>
          </p:grpSpPr>
          <p:sp>
            <p:nvSpPr>
              <p:cNvPr id="171" name="Oval 17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4" name="Straight Connector 37"/>
            <p:cNvCxnSpPr>
              <a:stCxn id="158" idx="4"/>
              <a:endCxn id="171" idx="0"/>
            </p:cNvCxnSpPr>
            <p:nvPr/>
          </p:nvCxnSpPr>
          <p:spPr>
            <a:xfrm>
              <a:off x="1869038" y="5228920"/>
              <a:ext cx="127968" cy="38051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994799" y="2459975"/>
            <a:ext cx="1946385" cy="3613673"/>
            <a:chOff x="4914900" y="2351642"/>
            <a:chExt cx="1946385" cy="3613673"/>
          </a:xfrm>
        </p:grpSpPr>
        <p:grpSp>
          <p:nvGrpSpPr>
            <p:cNvPr id="176" name="Group 5"/>
            <p:cNvGrpSpPr/>
            <p:nvPr/>
          </p:nvGrpSpPr>
          <p:grpSpPr>
            <a:xfrm>
              <a:off x="5590531" y="2920933"/>
              <a:ext cx="358541" cy="356827"/>
              <a:chOff x="9540848" y="767686"/>
              <a:chExt cx="553060" cy="550415"/>
            </a:xfrm>
          </p:grpSpPr>
          <p:sp>
            <p:nvSpPr>
              <p:cNvPr id="235" name="Oval 23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7" name="Group 16"/>
            <p:cNvGrpSpPr/>
            <p:nvPr/>
          </p:nvGrpSpPr>
          <p:grpSpPr>
            <a:xfrm>
              <a:off x="5548466" y="4184935"/>
              <a:ext cx="395513" cy="356827"/>
              <a:chOff x="10026158" y="1667051"/>
              <a:chExt cx="610090" cy="550415"/>
            </a:xfrm>
          </p:grpSpPr>
          <p:sp>
            <p:nvSpPr>
              <p:cNvPr id="233" name="Oval 23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8" name="Straight Connector 37"/>
            <p:cNvCxnSpPr>
              <a:stCxn id="235" idx="3"/>
              <a:endCxn id="221" idx="7"/>
            </p:cNvCxnSpPr>
            <p:nvPr/>
          </p:nvCxnSpPr>
          <p:spPr>
            <a:xfrm flipH="1">
              <a:off x="5425295" y="3225504"/>
              <a:ext cx="219207" cy="2958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5"/>
            <p:cNvGrpSpPr/>
            <p:nvPr/>
          </p:nvGrpSpPr>
          <p:grpSpPr>
            <a:xfrm>
              <a:off x="6027930" y="2351642"/>
              <a:ext cx="364226" cy="356827"/>
              <a:chOff x="9532079" y="767686"/>
              <a:chExt cx="561829" cy="550415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2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0" name="Straight Connector 37"/>
            <p:cNvCxnSpPr>
              <a:stCxn id="231" idx="3"/>
              <a:endCxn id="235" idx="7"/>
            </p:cNvCxnSpPr>
            <p:nvPr/>
          </p:nvCxnSpPr>
          <p:spPr>
            <a:xfrm flipH="1">
              <a:off x="5896816" y="2656213"/>
              <a:ext cx="190770" cy="3169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5"/>
            <p:cNvGrpSpPr/>
            <p:nvPr/>
          </p:nvGrpSpPr>
          <p:grpSpPr>
            <a:xfrm>
              <a:off x="6502744" y="2959054"/>
              <a:ext cx="358541" cy="356827"/>
              <a:chOff x="9540848" y="767686"/>
              <a:chExt cx="553060" cy="550415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82" name="Group 16"/>
            <p:cNvGrpSpPr/>
            <p:nvPr/>
          </p:nvGrpSpPr>
          <p:grpSpPr>
            <a:xfrm>
              <a:off x="5889829" y="3575409"/>
              <a:ext cx="395513" cy="356827"/>
              <a:chOff x="10026158" y="1667051"/>
              <a:chExt cx="610090" cy="550415"/>
            </a:xfrm>
          </p:grpSpPr>
          <p:sp>
            <p:nvSpPr>
              <p:cNvPr id="227" name="Oval 22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3" name="Straight Connector 37"/>
            <p:cNvCxnSpPr>
              <a:stCxn id="235" idx="5"/>
              <a:endCxn id="227" idx="0"/>
            </p:cNvCxnSpPr>
            <p:nvPr/>
          </p:nvCxnSpPr>
          <p:spPr>
            <a:xfrm>
              <a:off x="5896816" y="3225504"/>
              <a:ext cx="82908" cy="3734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37"/>
            <p:cNvCxnSpPr>
              <a:stCxn id="231" idx="5"/>
              <a:endCxn id="229" idx="1"/>
            </p:cNvCxnSpPr>
            <p:nvPr/>
          </p:nvCxnSpPr>
          <p:spPr>
            <a:xfrm>
              <a:off x="6339900" y="2656213"/>
              <a:ext cx="216815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6"/>
            <p:cNvGrpSpPr/>
            <p:nvPr/>
          </p:nvGrpSpPr>
          <p:grpSpPr>
            <a:xfrm>
              <a:off x="5226164" y="4839572"/>
              <a:ext cx="395513" cy="356827"/>
              <a:chOff x="10026158" y="1667051"/>
              <a:chExt cx="610090" cy="550415"/>
            </a:xfrm>
          </p:grpSpPr>
          <p:sp>
            <p:nvSpPr>
              <p:cNvPr id="225" name="Oval 22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6" name="Straight Connector 37"/>
            <p:cNvCxnSpPr>
              <a:stCxn id="233" idx="3"/>
              <a:endCxn id="225" idx="7"/>
            </p:cNvCxnSpPr>
            <p:nvPr/>
          </p:nvCxnSpPr>
          <p:spPr>
            <a:xfrm flipH="1">
              <a:off x="5451520" y="4535475"/>
              <a:ext cx="228416" cy="3103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6"/>
            <p:cNvGrpSpPr/>
            <p:nvPr/>
          </p:nvGrpSpPr>
          <p:grpSpPr>
            <a:xfrm>
              <a:off x="5852763" y="4854049"/>
              <a:ext cx="395513" cy="356827"/>
              <a:chOff x="10026158" y="1667051"/>
              <a:chExt cx="610090" cy="550415"/>
            </a:xfrm>
          </p:grpSpPr>
          <p:sp>
            <p:nvSpPr>
              <p:cNvPr id="223" name="Oval 22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8" name="Straight Connector 37"/>
            <p:cNvCxnSpPr>
              <a:stCxn id="233" idx="4"/>
              <a:endCxn id="223" idx="0"/>
            </p:cNvCxnSpPr>
            <p:nvPr/>
          </p:nvCxnSpPr>
          <p:spPr>
            <a:xfrm>
              <a:off x="5815397" y="4518255"/>
              <a:ext cx="127261" cy="359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6"/>
            <p:cNvGrpSpPr/>
            <p:nvPr/>
          </p:nvGrpSpPr>
          <p:grpSpPr>
            <a:xfrm>
              <a:off x="5199939" y="3515028"/>
              <a:ext cx="395513" cy="356827"/>
              <a:chOff x="10026158" y="1667051"/>
              <a:chExt cx="610090" cy="550415"/>
            </a:xfrm>
          </p:grpSpPr>
          <p:sp>
            <p:nvSpPr>
              <p:cNvPr id="221" name="Oval 22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0" name="Straight Connector 37"/>
            <p:cNvCxnSpPr>
              <a:stCxn id="223" idx="3"/>
              <a:endCxn id="215" idx="7"/>
            </p:cNvCxnSpPr>
            <p:nvPr/>
          </p:nvCxnSpPr>
          <p:spPr>
            <a:xfrm flipH="1">
              <a:off x="5777329" y="5204589"/>
              <a:ext cx="206904" cy="36852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6"/>
            <p:cNvGrpSpPr/>
            <p:nvPr/>
          </p:nvGrpSpPr>
          <p:grpSpPr>
            <a:xfrm>
              <a:off x="6182250" y="5608488"/>
              <a:ext cx="395513" cy="356827"/>
              <a:chOff x="10026158" y="1667051"/>
              <a:chExt cx="610090" cy="550415"/>
            </a:xfrm>
          </p:grpSpPr>
          <p:sp>
            <p:nvSpPr>
              <p:cNvPr id="219" name="Oval 21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0" name="Straight Connector 37"/>
            <p:cNvCxnSpPr>
              <a:stCxn id="223" idx="4"/>
              <a:endCxn id="219" idx="0"/>
            </p:cNvCxnSpPr>
            <p:nvPr/>
          </p:nvCxnSpPr>
          <p:spPr>
            <a:xfrm>
              <a:off x="6119694" y="5187369"/>
              <a:ext cx="152451" cy="44462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16"/>
            <p:cNvGrpSpPr/>
            <p:nvPr/>
          </p:nvGrpSpPr>
          <p:grpSpPr>
            <a:xfrm>
              <a:off x="4914900" y="4169665"/>
              <a:ext cx="395513" cy="356827"/>
              <a:chOff x="10026158" y="1667051"/>
              <a:chExt cx="610090" cy="550415"/>
            </a:xfrm>
          </p:grpSpPr>
          <p:sp>
            <p:nvSpPr>
              <p:cNvPr id="217" name="Oval 21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2" name="Straight Connector 37"/>
            <p:cNvCxnSpPr>
              <a:stCxn id="221" idx="3"/>
              <a:endCxn id="217" idx="7"/>
            </p:cNvCxnSpPr>
            <p:nvPr/>
          </p:nvCxnSpPr>
          <p:spPr>
            <a:xfrm flipH="1">
              <a:off x="5140256" y="3865568"/>
              <a:ext cx="191153" cy="3103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16"/>
            <p:cNvGrpSpPr/>
            <p:nvPr/>
          </p:nvGrpSpPr>
          <p:grpSpPr>
            <a:xfrm>
              <a:off x="5551973" y="5566823"/>
              <a:ext cx="395513" cy="356827"/>
              <a:chOff x="10026158" y="1667051"/>
              <a:chExt cx="610090" cy="550415"/>
            </a:xfrm>
          </p:grpSpPr>
          <p:sp>
            <p:nvSpPr>
              <p:cNvPr id="215" name="Oval 21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4" name="Straight Connector 37"/>
            <p:cNvCxnSpPr>
              <a:stCxn id="221" idx="4"/>
              <a:endCxn id="233" idx="0"/>
            </p:cNvCxnSpPr>
            <p:nvPr/>
          </p:nvCxnSpPr>
          <p:spPr>
            <a:xfrm>
              <a:off x="5466870" y="3848348"/>
              <a:ext cx="171491" cy="36009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118"/>
          <p:cNvSpPr txBox="1"/>
          <p:nvPr/>
        </p:nvSpPr>
        <p:spPr>
          <a:xfrm>
            <a:off x="3300217" y="5470936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Zig-Zig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8" name="TextBox 118"/>
          <p:cNvSpPr txBox="1"/>
          <p:nvPr/>
        </p:nvSpPr>
        <p:spPr>
          <a:xfrm>
            <a:off x="7765578" y="5325357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Zig-Zig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416887" y="2624862"/>
            <a:ext cx="2317443" cy="2936923"/>
            <a:chOff x="9221579" y="3095059"/>
            <a:chExt cx="2317443" cy="2936923"/>
          </a:xfrm>
        </p:grpSpPr>
        <p:grpSp>
          <p:nvGrpSpPr>
            <p:cNvPr id="240" name="Group 5"/>
            <p:cNvGrpSpPr/>
            <p:nvPr/>
          </p:nvGrpSpPr>
          <p:grpSpPr>
            <a:xfrm>
              <a:off x="10021912" y="3737338"/>
              <a:ext cx="358541" cy="356827"/>
              <a:chOff x="9540848" y="767686"/>
              <a:chExt cx="553060" cy="550415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41" name="Group 16"/>
            <p:cNvGrpSpPr/>
            <p:nvPr/>
          </p:nvGrpSpPr>
          <p:grpSpPr>
            <a:xfrm>
              <a:off x="9543881" y="4417282"/>
              <a:ext cx="395513" cy="356827"/>
              <a:chOff x="10026158" y="1667051"/>
              <a:chExt cx="610090" cy="550415"/>
            </a:xfrm>
          </p:grpSpPr>
          <p:sp>
            <p:nvSpPr>
              <p:cNvPr id="279" name="Oval 27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42" name="Straight Connector 37"/>
            <p:cNvCxnSpPr>
              <a:stCxn id="267" idx="4"/>
              <a:endCxn id="281" idx="0"/>
            </p:cNvCxnSpPr>
            <p:nvPr/>
          </p:nvCxnSpPr>
          <p:spPr>
            <a:xfrm>
              <a:off x="9900616" y="3428379"/>
              <a:ext cx="301424" cy="30895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oup 5"/>
            <p:cNvGrpSpPr/>
            <p:nvPr/>
          </p:nvGrpSpPr>
          <p:grpSpPr>
            <a:xfrm>
              <a:off x="10705667" y="4197151"/>
              <a:ext cx="364226" cy="356827"/>
              <a:chOff x="9532079" y="767686"/>
              <a:chExt cx="561829" cy="550415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44" name="Straight Connector 37"/>
            <p:cNvCxnSpPr>
              <a:stCxn id="277" idx="4"/>
              <a:endCxn id="273" idx="7"/>
            </p:cNvCxnSpPr>
            <p:nvPr/>
          </p:nvCxnSpPr>
          <p:spPr>
            <a:xfrm flipH="1">
              <a:off x="10772116" y="4553978"/>
              <a:ext cx="119364" cy="27323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5"/>
            <p:cNvGrpSpPr/>
            <p:nvPr/>
          </p:nvGrpSpPr>
          <p:grpSpPr>
            <a:xfrm>
              <a:off x="11180481" y="4804563"/>
              <a:ext cx="358541" cy="356827"/>
              <a:chOff x="9540848" y="767686"/>
              <a:chExt cx="553060" cy="550415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46" name="Group 16"/>
            <p:cNvGrpSpPr/>
            <p:nvPr/>
          </p:nvGrpSpPr>
          <p:grpSpPr>
            <a:xfrm>
              <a:off x="10546760" y="4820929"/>
              <a:ext cx="395513" cy="356827"/>
              <a:chOff x="10026158" y="1667051"/>
              <a:chExt cx="610090" cy="550415"/>
            </a:xfrm>
          </p:grpSpPr>
          <p:sp>
            <p:nvSpPr>
              <p:cNvPr id="273" name="Oval 27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47" name="Straight Connector 37"/>
            <p:cNvCxnSpPr>
              <a:stCxn id="281" idx="5"/>
              <a:endCxn id="277" idx="1"/>
            </p:cNvCxnSpPr>
            <p:nvPr/>
          </p:nvCxnSpPr>
          <p:spPr>
            <a:xfrm>
              <a:off x="10328197" y="4041909"/>
              <a:ext cx="437126" cy="20749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/>
            <p:cNvCxnSpPr>
              <a:stCxn id="277" idx="5"/>
              <a:endCxn id="275" idx="1"/>
            </p:cNvCxnSpPr>
            <p:nvPr/>
          </p:nvCxnSpPr>
          <p:spPr>
            <a:xfrm>
              <a:off x="11017637" y="4501722"/>
              <a:ext cx="216815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16"/>
            <p:cNvGrpSpPr/>
            <p:nvPr/>
          </p:nvGrpSpPr>
          <p:grpSpPr>
            <a:xfrm>
              <a:off x="9221579" y="5071919"/>
              <a:ext cx="395513" cy="356827"/>
              <a:chOff x="10026158" y="1667051"/>
              <a:chExt cx="610090" cy="550415"/>
            </a:xfrm>
          </p:grpSpPr>
          <p:sp>
            <p:nvSpPr>
              <p:cNvPr id="271" name="Oval 27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0" name="Straight Connector 37"/>
            <p:cNvCxnSpPr>
              <a:stCxn id="279" idx="3"/>
              <a:endCxn id="271" idx="7"/>
            </p:cNvCxnSpPr>
            <p:nvPr/>
          </p:nvCxnSpPr>
          <p:spPr>
            <a:xfrm flipH="1">
              <a:off x="9446935" y="4767822"/>
              <a:ext cx="228416" cy="3103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16"/>
            <p:cNvGrpSpPr/>
            <p:nvPr/>
          </p:nvGrpSpPr>
          <p:grpSpPr>
            <a:xfrm>
              <a:off x="9979847" y="5034343"/>
              <a:ext cx="395513" cy="356827"/>
              <a:chOff x="10026158" y="1667051"/>
              <a:chExt cx="610090" cy="550415"/>
            </a:xfrm>
          </p:grpSpPr>
          <p:sp>
            <p:nvSpPr>
              <p:cNvPr id="269" name="Oval 26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2" name="Straight Connector 37"/>
            <p:cNvCxnSpPr>
              <a:stCxn id="279" idx="4"/>
              <a:endCxn id="269" idx="0"/>
            </p:cNvCxnSpPr>
            <p:nvPr/>
          </p:nvCxnSpPr>
          <p:spPr>
            <a:xfrm>
              <a:off x="9810812" y="4750602"/>
              <a:ext cx="258930" cy="30724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16"/>
            <p:cNvGrpSpPr/>
            <p:nvPr/>
          </p:nvGrpSpPr>
          <p:grpSpPr>
            <a:xfrm>
              <a:off x="9633685" y="3095059"/>
              <a:ext cx="395513" cy="356827"/>
              <a:chOff x="10026158" y="1667051"/>
              <a:chExt cx="610090" cy="550415"/>
            </a:xfrm>
          </p:grpSpPr>
          <p:sp>
            <p:nvSpPr>
              <p:cNvPr id="267" name="Oval 26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4" name="Straight Connector 37"/>
            <p:cNvCxnSpPr>
              <a:stCxn id="269" idx="3"/>
              <a:endCxn id="261" idx="7"/>
            </p:cNvCxnSpPr>
            <p:nvPr/>
          </p:nvCxnSpPr>
          <p:spPr>
            <a:xfrm flipH="1">
              <a:off x="9917439" y="5384883"/>
              <a:ext cx="193878" cy="29655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oup 16"/>
            <p:cNvGrpSpPr/>
            <p:nvPr/>
          </p:nvGrpSpPr>
          <p:grpSpPr>
            <a:xfrm>
              <a:off x="10448410" y="5556524"/>
              <a:ext cx="395513" cy="356827"/>
              <a:chOff x="10026158" y="1667051"/>
              <a:chExt cx="610090" cy="550415"/>
            </a:xfrm>
          </p:grpSpPr>
          <p:sp>
            <p:nvSpPr>
              <p:cNvPr id="265" name="Oval 26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6" name="Straight Connector 37"/>
            <p:cNvCxnSpPr>
              <a:stCxn id="269" idx="4"/>
              <a:endCxn id="265" idx="0"/>
            </p:cNvCxnSpPr>
            <p:nvPr/>
          </p:nvCxnSpPr>
          <p:spPr>
            <a:xfrm>
              <a:off x="10246778" y="5367663"/>
              <a:ext cx="291527" cy="212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16"/>
            <p:cNvGrpSpPr/>
            <p:nvPr/>
          </p:nvGrpSpPr>
          <p:grpSpPr>
            <a:xfrm>
              <a:off x="9348646" y="3749696"/>
              <a:ext cx="395513" cy="356827"/>
              <a:chOff x="10026158" y="1667051"/>
              <a:chExt cx="610090" cy="550415"/>
            </a:xfrm>
          </p:grpSpPr>
          <p:sp>
            <p:nvSpPr>
              <p:cNvPr id="263" name="Oval 26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8" name="Straight Connector 37"/>
            <p:cNvCxnSpPr>
              <a:stCxn id="267" idx="3"/>
              <a:endCxn id="263" idx="7"/>
            </p:cNvCxnSpPr>
            <p:nvPr/>
          </p:nvCxnSpPr>
          <p:spPr>
            <a:xfrm flipH="1">
              <a:off x="9574002" y="3445599"/>
              <a:ext cx="191153" cy="3103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16"/>
            <p:cNvGrpSpPr/>
            <p:nvPr/>
          </p:nvGrpSpPr>
          <p:grpSpPr>
            <a:xfrm>
              <a:off x="9692083" y="5675155"/>
              <a:ext cx="395513" cy="356827"/>
              <a:chOff x="10026158" y="1667051"/>
              <a:chExt cx="610090" cy="550415"/>
            </a:xfrm>
          </p:grpSpPr>
          <p:sp>
            <p:nvSpPr>
              <p:cNvPr id="261" name="Oval 26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0" name="Straight Connector 37"/>
            <p:cNvCxnSpPr>
              <a:stCxn id="281" idx="3"/>
              <a:endCxn id="279" idx="7"/>
            </p:cNvCxnSpPr>
            <p:nvPr/>
          </p:nvCxnSpPr>
          <p:spPr>
            <a:xfrm flipH="1">
              <a:off x="9769237" y="4041909"/>
              <a:ext cx="306646" cy="3816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7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110433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Ağacı Örnek: </a:t>
            </a:r>
            <a:r>
              <a:rPr lang="tr-TR" sz="1600" b="1" dirty="0" smtClean="0">
                <a:solidFill>
                  <a:srgbClr val="C00000"/>
                </a:solidFill>
              </a:rPr>
              <a:t>60’a Erişildiğinde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94101" y="2899526"/>
            <a:ext cx="2393218" cy="3010433"/>
            <a:chOff x="2650543" y="2281562"/>
            <a:chExt cx="2393218" cy="3010433"/>
          </a:xfrm>
        </p:grpSpPr>
        <p:grpSp>
          <p:nvGrpSpPr>
            <p:cNvPr id="93" name="Group 5"/>
            <p:cNvGrpSpPr/>
            <p:nvPr/>
          </p:nvGrpSpPr>
          <p:grpSpPr>
            <a:xfrm>
              <a:off x="2650543" y="2850853"/>
              <a:ext cx="358541" cy="356827"/>
              <a:chOff x="9540848" y="767686"/>
              <a:chExt cx="553060" cy="55041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4" name="Group 16"/>
            <p:cNvGrpSpPr/>
            <p:nvPr/>
          </p:nvGrpSpPr>
          <p:grpSpPr>
            <a:xfrm>
              <a:off x="3051829" y="3540181"/>
              <a:ext cx="395513" cy="356827"/>
              <a:chOff x="10026158" y="1667051"/>
              <a:chExt cx="610090" cy="550415"/>
            </a:xfrm>
          </p:grpSpPr>
          <p:sp>
            <p:nvSpPr>
              <p:cNvPr id="146" name="Oval 1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5" name="Straight Connector 37"/>
            <p:cNvCxnSpPr>
              <a:stCxn id="123" idx="3"/>
              <a:endCxn id="146" idx="7"/>
            </p:cNvCxnSpPr>
            <p:nvPr/>
          </p:nvCxnSpPr>
          <p:spPr>
            <a:xfrm flipH="1">
              <a:off x="3277185" y="3127588"/>
              <a:ext cx="421578" cy="41888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5"/>
            <p:cNvGrpSpPr/>
            <p:nvPr/>
          </p:nvGrpSpPr>
          <p:grpSpPr>
            <a:xfrm>
              <a:off x="3087942" y="2281562"/>
              <a:ext cx="364226" cy="356827"/>
              <a:chOff x="9532079" y="767686"/>
              <a:chExt cx="561829" cy="550415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4" name="Straight Connector 37"/>
            <p:cNvCxnSpPr>
              <a:stCxn id="125" idx="3"/>
              <a:endCxn id="155" idx="7"/>
            </p:cNvCxnSpPr>
            <p:nvPr/>
          </p:nvCxnSpPr>
          <p:spPr>
            <a:xfrm flipH="1">
              <a:off x="2956828" y="2586133"/>
              <a:ext cx="190770" cy="3169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5"/>
            <p:cNvGrpSpPr/>
            <p:nvPr/>
          </p:nvGrpSpPr>
          <p:grpSpPr>
            <a:xfrm>
              <a:off x="3644792" y="2823017"/>
              <a:ext cx="358541" cy="356827"/>
              <a:chOff x="9540848" y="767686"/>
              <a:chExt cx="553060" cy="550415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6" name="Group 16"/>
            <p:cNvGrpSpPr/>
            <p:nvPr/>
          </p:nvGrpSpPr>
          <p:grpSpPr>
            <a:xfrm>
              <a:off x="4166842" y="3429501"/>
              <a:ext cx="395513" cy="356827"/>
              <a:chOff x="10026158" y="1667051"/>
              <a:chExt cx="610090" cy="550415"/>
            </a:xfrm>
          </p:grpSpPr>
          <p:sp>
            <p:nvSpPr>
              <p:cNvPr id="121" name="Oval 12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7" name="Straight Connector 37"/>
            <p:cNvCxnSpPr>
              <a:stCxn id="123" idx="5"/>
              <a:endCxn id="121" idx="0"/>
            </p:cNvCxnSpPr>
            <p:nvPr/>
          </p:nvCxnSpPr>
          <p:spPr>
            <a:xfrm>
              <a:off x="3951077" y="3127588"/>
              <a:ext cx="305660" cy="3254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37"/>
            <p:cNvCxnSpPr>
              <a:stCxn id="125" idx="5"/>
              <a:endCxn id="123" idx="1"/>
            </p:cNvCxnSpPr>
            <p:nvPr/>
          </p:nvCxnSpPr>
          <p:spPr>
            <a:xfrm>
              <a:off x="3399912" y="2586133"/>
              <a:ext cx="298851" cy="28914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6"/>
            <p:cNvGrpSpPr/>
            <p:nvPr/>
          </p:nvGrpSpPr>
          <p:grpSpPr>
            <a:xfrm>
              <a:off x="2729527" y="4194818"/>
              <a:ext cx="395513" cy="356827"/>
              <a:chOff x="10026158" y="1667051"/>
              <a:chExt cx="610090" cy="550415"/>
            </a:xfrm>
          </p:grpSpPr>
          <p:sp>
            <p:nvSpPr>
              <p:cNvPr id="119" name="Oval 11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3" name="Straight Connector 37"/>
            <p:cNvCxnSpPr>
              <a:stCxn id="146" idx="3"/>
              <a:endCxn id="119" idx="7"/>
            </p:cNvCxnSpPr>
            <p:nvPr/>
          </p:nvCxnSpPr>
          <p:spPr>
            <a:xfrm flipH="1">
              <a:off x="2954883" y="3890721"/>
              <a:ext cx="228416" cy="3103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6"/>
            <p:cNvGrpSpPr/>
            <p:nvPr/>
          </p:nvGrpSpPr>
          <p:grpSpPr>
            <a:xfrm>
              <a:off x="3356126" y="4209295"/>
              <a:ext cx="395513" cy="356827"/>
              <a:chOff x="10026158" y="1667051"/>
              <a:chExt cx="610090" cy="550415"/>
            </a:xfrm>
          </p:grpSpPr>
          <p:sp>
            <p:nvSpPr>
              <p:cNvPr id="117" name="Oval 11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6" name="Straight Connector 37"/>
            <p:cNvCxnSpPr>
              <a:stCxn id="146" idx="4"/>
              <a:endCxn id="117" idx="0"/>
            </p:cNvCxnSpPr>
            <p:nvPr/>
          </p:nvCxnSpPr>
          <p:spPr>
            <a:xfrm>
              <a:off x="3318760" y="3873501"/>
              <a:ext cx="127261" cy="359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6"/>
            <p:cNvGrpSpPr/>
            <p:nvPr/>
          </p:nvGrpSpPr>
          <p:grpSpPr>
            <a:xfrm>
              <a:off x="3032184" y="4935168"/>
              <a:ext cx="395513" cy="356827"/>
              <a:chOff x="10026158" y="1667051"/>
              <a:chExt cx="610090" cy="550415"/>
            </a:xfrm>
          </p:grpSpPr>
          <p:sp>
            <p:nvSpPr>
              <p:cNvPr id="158" name="Oval 15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0" name="Straight Connector 37"/>
            <p:cNvCxnSpPr>
              <a:stCxn id="117" idx="3"/>
              <a:endCxn id="158" idx="7"/>
            </p:cNvCxnSpPr>
            <p:nvPr/>
          </p:nvCxnSpPr>
          <p:spPr>
            <a:xfrm flipH="1">
              <a:off x="3257540" y="4559835"/>
              <a:ext cx="230056" cy="3816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"/>
            <p:cNvGrpSpPr/>
            <p:nvPr/>
          </p:nvGrpSpPr>
          <p:grpSpPr>
            <a:xfrm>
              <a:off x="3789276" y="4873962"/>
              <a:ext cx="395513" cy="356827"/>
              <a:chOff x="10026158" y="1667051"/>
              <a:chExt cx="610090" cy="550415"/>
            </a:xfrm>
          </p:grpSpPr>
          <p:sp>
            <p:nvSpPr>
              <p:cNvPr id="163" name="Oval 16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5" name="Straight Connector 37"/>
            <p:cNvCxnSpPr>
              <a:stCxn id="117" idx="4"/>
              <a:endCxn id="163" idx="0"/>
            </p:cNvCxnSpPr>
            <p:nvPr/>
          </p:nvCxnSpPr>
          <p:spPr>
            <a:xfrm>
              <a:off x="3623057" y="4542615"/>
              <a:ext cx="256114" cy="35485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"/>
            <p:cNvGrpSpPr/>
            <p:nvPr/>
          </p:nvGrpSpPr>
          <p:grpSpPr>
            <a:xfrm>
              <a:off x="3936044" y="4098829"/>
              <a:ext cx="395513" cy="356827"/>
              <a:chOff x="10026158" y="1667051"/>
              <a:chExt cx="610090" cy="550415"/>
            </a:xfrm>
          </p:grpSpPr>
          <p:sp>
            <p:nvSpPr>
              <p:cNvPr id="167" name="Oval 16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9" name="Straight Connector 37"/>
            <p:cNvCxnSpPr>
              <a:stCxn id="121" idx="3"/>
              <a:endCxn id="167" idx="7"/>
            </p:cNvCxnSpPr>
            <p:nvPr/>
          </p:nvCxnSpPr>
          <p:spPr>
            <a:xfrm flipH="1">
              <a:off x="4161400" y="378004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"/>
            <p:cNvGrpSpPr/>
            <p:nvPr/>
          </p:nvGrpSpPr>
          <p:grpSpPr>
            <a:xfrm>
              <a:off x="4648248" y="4063669"/>
              <a:ext cx="395513" cy="356827"/>
              <a:chOff x="10026158" y="1667051"/>
              <a:chExt cx="610090" cy="550415"/>
            </a:xfrm>
          </p:grpSpPr>
          <p:sp>
            <p:nvSpPr>
              <p:cNvPr id="171" name="Oval 17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4" name="Straight Connector 37"/>
            <p:cNvCxnSpPr>
              <a:stCxn id="121" idx="4"/>
              <a:endCxn id="171" idx="0"/>
            </p:cNvCxnSpPr>
            <p:nvPr/>
          </p:nvCxnSpPr>
          <p:spPr>
            <a:xfrm>
              <a:off x="4433773" y="3762821"/>
              <a:ext cx="304370" cy="3243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118"/>
          <p:cNvSpPr txBox="1"/>
          <p:nvPr/>
        </p:nvSpPr>
        <p:spPr>
          <a:xfrm>
            <a:off x="3953302" y="3974812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Zig-Zag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8" name="TextBox 118"/>
          <p:cNvSpPr txBox="1"/>
          <p:nvPr/>
        </p:nvSpPr>
        <p:spPr>
          <a:xfrm>
            <a:off x="7432426" y="3806780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53624" y="2830512"/>
            <a:ext cx="2922089" cy="2844256"/>
            <a:chOff x="4912886" y="2418876"/>
            <a:chExt cx="2922089" cy="2844256"/>
          </a:xfrm>
        </p:grpSpPr>
        <p:grpSp>
          <p:nvGrpSpPr>
            <p:cNvPr id="147" name="Group 5"/>
            <p:cNvGrpSpPr/>
            <p:nvPr/>
          </p:nvGrpSpPr>
          <p:grpSpPr>
            <a:xfrm>
              <a:off x="4912886" y="2988167"/>
              <a:ext cx="358541" cy="356827"/>
              <a:chOff x="9540848" y="767686"/>
              <a:chExt cx="553060" cy="550415"/>
            </a:xfrm>
          </p:grpSpPr>
          <p:sp>
            <p:nvSpPr>
              <p:cNvPr id="295" name="Oval 29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8" name="Group 16"/>
            <p:cNvGrpSpPr/>
            <p:nvPr/>
          </p:nvGrpSpPr>
          <p:grpSpPr>
            <a:xfrm>
              <a:off x="5314172" y="3677495"/>
              <a:ext cx="395513" cy="356827"/>
              <a:chOff x="10026158" y="1667051"/>
              <a:chExt cx="610090" cy="550415"/>
            </a:xfrm>
          </p:grpSpPr>
          <p:sp>
            <p:nvSpPr>
              <p:cNvPr id="293" name="Oval 29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9" name="Straight Connector 37"/>
            <p:cNvCxnSpPr>
              <a:stCxn id="289" idx="3"/>
              <a:endCxn id="293" idx="7"/>
            </p:cNvCxnSpPr>
            <p:nvPr/>
          </p:nvCxnSpPr>
          <p:spPr>
            <a:xfrm flipH="1">
              <a:off x="5539528" y="3264902"/>
              <a:ext cx="421578" cy="41888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5"/>
            <p:cNvGrpSpPr/>
            <p:nvPr/>
          </p:nvGrpSpPr>
          <p:grpSpPr>
            <a:xfrm>
              <a:off x="5350285" y="2418876"/>
              <a:ext cx="364226" cy="356827"/>
              <a:chOff x="9532079" y="767686"/>
              <a:chExt cx="561829" cy="550415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2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1" name="Straight Connector 37"/>
            <p:cNvCxnSpPr>
              <a:stCxn id="291" idx="3"/>
              <a:endCxn id="295" idx="7"/>
            </p:cNvCxnSpPr>
            <p:nvPr/>
          </p:nvCxnSpPr>
          <p:spPr>
            <a:xfrm flipH="1">
              <a:off x="5219171" y="2723447"/>
              <a:ext cx="190770" cy="3169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5"/>
            <p:cNvGrpSpPr/>
            <p:nvPr/>
          </p:nvGrpSpPr>
          <p:grpSpPr>
            <a:xfrm>
              <a:off x="5907135" y="2960331"/>
              <a:ext cx="358541" cy="356827"/>
              <a:chOff x="9540848" y="767686"/>
              <a:chExt cx="553060" cy="550415"/>
            </a:xfrm>
          </p:grpSpPr>
          <p:sp>
            <p:nvSpPr>
              <p:cNvPr id="289" name="Oval 28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3" name="Group 16"/>
            <p:cNvGrpSpPr/>
            <p:nvPr/>
          </p:nvGrpSpPr>
          <p:grpSpPr>
            <a:xfrm>
              <a:off x="6429185" y="3566815"/>
              <a:ext cx="395513" cy="356827"/>
              <a:chOff x="10026158" y="1667051"/>
              <a:chExt cx="610090" cy="550415"/>
            </a:xfrm>
          </p:grpSpPr>
          <p:sp>
            <p:nvSpPr>
              <p:cNvPr id="287" name="Oval 28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2" name="Straight Connector 37"/>
            <p:cNvCxnSpPr>
              <a:stCxn id="289" idx="5"/>
              <a:endCxn id="287" idx="0"/>
            </p:cNvCxnSpPr>
            <p:nvPr/>
          </p:nvCxnSpPr>
          <p:spPr>
            <a:xfrm>
              <a:off x="6213420" y="3264902"/>
              <a:ext cx="305660" cy="3254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37"/>
            <p:cNvCxnSpPr>
              <a:stCxn id="291" idx="5"/>
              <a:endCxn id="289" idx="1"/>
            </p:cNvCxnSpPr>
            <p:nvPr/>
          </p:nvCxnSpPr>
          <p:spPr>
            <a:xfrm>
              <a:off x="5662255" y="2723447"/>
              <a:ext cx="298851" cy="28914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6"/>
            <p:cNvGrpSpPr/>
            <p:nvPr/>
          </p:nvGrpSpPr>
          <p:grpSpPr>
            <a:xfrm>
              <a:off x="4991870" y="4332132"/>
              <a:ext cx="395513" cy="356827"/>
              <a:chOff x="10026158" y="1667051"/>
              <a:chExt cx="610090" cy="550415"/>
            </a:xfrm>
          </p:grpSpPr>
          <p:sp>
            <p:nvSpPr>
              <p:cNvPr id="285" name="Oval 28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2" name="Straight Connector 37"/>
            <p:cNvCxnSpPr>
              <a:stCxn id="293" idx="3"/>
              <a:endCxn id="285" idx="7"/>
            </p:cNvCxnSpPr>
            <p:nvPr/>
          </p:nvCxnSpPr>
          <p:spPr>
            <a:xfrm flipH="1">
              <a:off x="5217226" y="4028035"/>
              <a:ext cx="228416" cy="3103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6"/>
            <p:cNvGrpSpPr/>
            <p:nvPr/>
          </p:nvGrpSpPr>
          <p:grpSpPr>
            <a:xfrm>
              <a:off x="5618469" y="4346609"/>
              <a:ext cx="395513" cy="356827"/>
              <a:chOff x="10026158" y="1667051"/>
              <a:chExt cx="610090" cy="550415"/>
            </a:xfrm>
          </p:grpSpPr>
          <p:sp>
            <p:nvSpPr>
              <p:cNvPr id="283" name="Oval 28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4" name="Straight Connector 37"/>
            <p:cNvCxnSpPr>
              <a:stCxn id="293" idx="4"/>
              <a:endCxn id="283" idx="0"/>
            </p:cNvCxnSpPr>
            <p:nvPr/>
          </p:nvCxnSpPr>
          <p:spPr>
            <a:xfrm>
              <a:off x="5581103" y="4010815"/>
              <a:ext cx="127261" cy="359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6"/>
            <p:cNvGrpSpPr/>
            <p:nvPr/>
          </p:nvGrpSpPr>
          <p:grpSpPr>
            <a:xfrm>
              <a:off x="6682370" y="4906305"/>
              <a:ext cx="395513" cy="356827"/>
              <a:chOff x="10026158" y="1667051"/>
              <a:chExt cx="610090" cy="550415"/>
            </a:xfrm>
          </p:grpSpPr>
          <p:sp>
            <p:nvSpPr>
              <p:cNvPr id="209" name="Oval 20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6" name="Straight Connector 37"/>
            <p:cNvCxnSpPr>
              <a:stCxn id="203" idx="3"/>
              <a:endCxn id="209" idx="7"/>
            </p:cNvCxnSpPr>
            <p:nvPr/>
          </p:nvCxnSpPr>
          <p:spPr>
            <a:xfrm flipH="1">
              <a:off x="6907726" y="4524889"/>
              <a:ext cx="196481" cy="38770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6"/>
            <p:cNvGrpSpPr/>
            <p:nvPr/>
          </p:nvGrpSpPr>
          <p:grpSpPr>
            <a:xfrm>
              <a:off x="7439462" y="4845099"/>
              <a:ext cx="395513" cy="356827"/>
              <a:chOff x="10026158" y="1667051"/>
              <a:chExt cx="610090" cy="550415"/>
            </a:xfrm>
          </p:grpSpPr>
          <p:sp>
            <p:nvSpPr>
              <p:cNvPr id="207" name="Oval 20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8" name="Straight Connector 37"/>
            <p:cNvCxnSpPr>
              <a:stCxn id="203" idx="4"/>
              <a:endCxn id="207" idx="0"/>
            </p:cNvCxnSpPr>
            <p:nvPr/>
          </p:nvCxnSpPr>
          <p:spPr>
            <a:xfrm>
              <a:off x="7239668" y="4507669"/>
              <a:ext cx="289689" cy="3609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6"/>
            <p:cNvGrpSpPr/>
            <p:nvPr/>
          </p:nvGrpSpPr>
          <p:grpSpPr>
            <a:xfrm>
              <a:off x="6198387" y="4236143"/>
              <a:ext cx="395513" cy="356827"/>
              <a:chOff x="10026158" y="1667051"/>
              <a:chExt cx="610090" cy="550415"/>
            </a:xfrm>
          </p:grpSpPr>
          <p:sp>
            <p:nvSpPr>
              <p:cNvPr id="205" name="Oval 20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0" name="Straight Connector 37"/>
            <p:cNvCxnSpPr>
              <a:stCxn id="287" idx="3"/>
              <a:endCxn id="205" idx="7"/>
            </p:cNvCxnSpPr>
            <p:nvPr/>
          </p:nvCxnSpPr>
          <p:spPr>
            <a:xfrm flipH="1">
              <a:off x="6423743" y="3917355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16"/>
            <p:cNvGrpSpPr/>
            <p:nvPr/>
          </p:nvGrpSpPr>
          <p:grpSpPr>
            <a:xfrm>
              <a:off x="6972737" y="4174349"/>
              <a:ext cx="395513" cy="356827"/>
              <a:chOff x="10026158" y="1667051"/>
              <a:chExt cx="610090" cy="550415"/>
            </a:xfrm>
          </p:grpSpPr>
          <p:sp>
            <p:nvSpPr>
              <p:cNvPr id="203" name="Oval 20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2" name="Straight Connector 37"/>
            <p:cNvCxnSpPr>
              <a:stCxn id="287" idx="4"/>
              <a:endCxn id="203" idx="0"/>
            </p:cNvCxnSpPr>
            <p:nvPr/>
          </p:nvCxnSpPr>
          <p:spPr>
            <a:xfrm>
              <a:off x="6696116" y="3900135"/>
              <a:ext cx="366516" cy="29772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247558" y="3143447"/>
            <a:ext cx="2843105" cy="2499388"/>
            <a:chOff x="9247558" y="3143447"/>
            <a:chExt cx="2843105" cy="2499388"/>
          </a:xfrm>
        </p:grpSpPr>
        <p:grpSp>
          <p:nvGrpSpPr>
            <p:cNvPr id="299" name="Group 16"/>
            <p:cNvGrpSpPr/>
            <p:nvPr/>
          </p:nvGrpSpPr>
          <p:grpSpPr>
            <a:xfrm>
              <a:off x="9569860" y="3860611"/>
              <a:ext cx="395513" cy="356827"/>
              <a:chOff x="10026158" y="1667051"/>
              <a:chExt cx="610090" cy="550415"/>
            </a:xfrm>
          </p:grpSpPr>
          <p:sp>
            <p:nvSpPr>
              <p:cNvPr id="337" name="Oval 33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00" name="Straight Connector 37"/>
            <p:cNvCxnSpPr>
              <a:stCxn id="333" idx="3"/>
              <a:endCxn id="337" idx="7"/>
            </p:cNvCxnSpPr>
            <p:nvPr/>
          </p:nvCxnSpPr>
          <p:spPr>
            <a:xfrm flipH="1">
              <a:off x="9795216" y="3448018"/>
              <a:ext cx="421578" cy="41888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5"/>
            <p:cNvGrpSpPr/>
            <p:nvPr/>
          </p:nvGrpSpPr>
          <p:grpSpPr>
            <a:xfrm>
              <a:off x="10162823" y="3143447"/>
              <a:ext cx="358541" cy="356827"/>
              <a:chOff x="9540848" y="767686"/>
              <a:chExt cx="553060" cy="550415"/>
            </a:xfrm>
          </p:grpSpPr>
          <p:sp>
            <p:nvSpPr>
              <p:cNvPr id="333" name="Oval 33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04" name="Group 16"/>
            <p:cNvGrpSpPr/>
            <p:nvPr/>
          </p:nvGrpSpPr>
          <p:grpSpPr>
            <a:xfrm>
              <a:off x="10684873" y="3749931"/>
              <a:ext cx="395513" cy="356827"/>
              <a:chOff x="10026158" y="1667051"/>
              <a:chExt cx="610090" cy="550415"/>
            </a:xfrm>
          </p:grpSpPr>
          <p:sp>
            <p:nvSpPr>
              <p:cNvPr id="331" name="Oval 33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05" name="Straight Connector 37"/>
            <p:cNvCxnSpPr>
              <a:stCxn id="333" idx="5"/>
              <a:endCxn id="331" idx="0"/>
            </p:cNvCxnSpPr>
            <p:nvPr/>
          </p:nvCxnSpPr>
          <p:spPr>
            <a:xfrm>
              <a:off x="10469108" y="3448018"/>
              <a:ext cx="305660" cy="3254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16"/>
            <p:cNvGrpSpPr/>
            <p:nvPr/>
          </p:nvGrpSpPr>
          <p:grpSpPr>
            <a:xfrm>
              <a:off x="9247558" y="4515248"/>
              <a:ext cx="395513" cy="356827"/>
              <a:chOff x="10026158" y="1667051"/>
              <a:chExt cx="610090" cy="550415"/>
            </a:xfrm>
          </p:grpSpPr>
          <p:sp>
            <p:nvSpPr>
              <p:cNvPr id="329" name="Oval 32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08" name="Straight Connector 37"/>
            <p:cNvCxnSpPr>
              <a:stCxn id="337" idx="3"/>
              <a:endCxn id="329" idx="7"/>
            </p:cNvCxnSpPr>
            <p:nvPr/>
          </p:nvCxnSpPr>
          <p:spPr>
            <a:xfrm flipH="1">
              <a:off x="9472914" y="4211151"/>
              <a:ext cx="228416" cy="3103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oup 16"/>
            <p:cNvGrpSpPr/>
            <p:nvPr/>
          </p:nvGrpSpPr>
          <p:grpSpPr>
            <a:xfrm>
              <a:off x="9874157" y="4529725"/>
              <a:ext cx="395513" cy="356827"/>
              <a:chOff x="10026158" y="1667051"/>
              <a:chExt cx="610090" cy="550415"/>
            </a:xfrm>
          </p:grpSpPr>
          <p:sp>
            <p:nvSpPr>
              <p:cNvPr id="327" name="Oval 32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0" name="Straight Connector 37"/>
            <p:cNvCxnSpPr>
              <a:stCxn id="337" idx="4"/>
              <a:endCxn id="327" idx="0"/>
            </p:cNvCxnSpPr>
            <p:nvPr/>
          </p:nvCxnSpPr>
          <p:spPr>
            <a:xfrm>
              <a:off x="9836791" y="4193931"/>
              <a:ext cx="127261" cy="359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Group 16"/>
            <p:cNvGrpSpPr/>
            <p:nvPr/>
          </p:nvGrpSpPr>
          <p:grpSpPr>
            <a:xfrm>
              <a:off x="10938058" y="5089421"/>
              <a:ext cx="395513" cy="356827"/>
              <a:chOff x="10026158" y="1667051"/>
              <a:chExt cx="610090" cy="550415"/>
            </a:xfrm>
          </p:grpSpPr>
          <p:sp>
            <p:nvSpPr>
              <p:cNvPr id="325" name="Oval 32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2" name="Straight Connector 37"/>
            <p:cNvCxnSpPr>
              <a:stCxn id="319" idx="3"/>
              <a:endCxn id="325" idx="7"/>
            </p:cNvCxnSpPr>
            <p:nvPr/>
          </p:nvCxnSpPr>
          <p:spPr>
            <a:xfrm flipH="1">
              <a:off x="11163414" y="4708005"/>
              <a:ext cx="196481" cy="38770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16"/>
            <p:cNvGrpSpPr/>
            <p:nvPr/>
          </p:nvGrpSpPr>
          <p:grpSpPr>
            <a:xfrm>
              <a:off x="11695150" y="5028215"/>
              <a:ext cx="395513" cy="356827"/>
              <a:chOff x="10026158" y="1667051"/>
              <a:chExt cx="610090" cy="550415"/>
            </a:xfrm>
          </p:grpSpPr>
          <p:sp>
            <p:nvSpPr>
              <p:cNvPr id="323" name="Oval 32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4" name="Straight Connector 37"/>
            <p:cNvCxnSpPr>
              <a:stCxn id="319" idx="4"/>
              <a:endCxn id="323" idx="0"/>
            </p:cNvCxnSpPr>
            <p:nvPr/>
          </p:nvCxnSpPr>
          <p:spPr>
            <a:xfrm>
              <a:off x="11495356" y="4690785"/>
              <a:ext cx="289689" cy="3609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16"/>
            <p:cNvGrpSpPr/>
            <p:nvPr/>
          </p:nvGrpSpPr>
          <p:grpSpPr>
            <a:xfrm>
              <a:off x="10454075" y="4419259"/>
              <a:ext cx="395513" cy="356827"/>
              <a:chOff x="10026158" y="1667051"/>
              <a:chExt cx="610090" cy="550415"/>
            </a:xfrm>
          </p:grpSpPr>
          <p:sp>
            <p:nvSpPr>
              <p:cNvPr id="321" name="Oval 32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6" name="Straight Connector 37"/>
            <p:cNvCxnSpPr>
              <a:stCxn id="331" idx="3"/>
              <a:endCxn id="321" idx="7"/>
            </p:cNvCxnSpPr>
            <p:nvPr/>
          </p:nvCxnSpPr>
          <p:spPr>
            <a:xfrm flipH="1">
              <a:off x="10679431" y="410047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16"/>
            <p:cNvGrpSpPr/>
            <p:nvPr/>
          </p:nvGrpSpPr>
          <p:grpSpPr>
            <a:xfrm>
              <a:off x="11228425" y="4357465"/>
              <a:ext cx="395513" cy="356827"/>
              <a:chOff x="10026158" y="1667051"/>
              <a:chExt cx="610090" cy="550415"/>
            </a:xfrm>
          </p:grpSpPr>
          <p:sp>
            <p:nvSpPr>
              <p:cNvPr id="319" name="Oval 31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8" name="Straight Connector 37"/>
            <p:cNvCxnSpPr>
              <a:stCxn id="331" idx="4"/>
              <a:endCxn id="319" idx="0"/>
            </p:cNvCxnSpPr>
            <p:nvPr/>
          </p:nvCxnSpPr>
          <p:spPr>
            <a:xfrm>
              <a:off x="10951804" y="4083251"/>
              <a:ext cx="366516" cy="29772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oup 16"/>
            <p:cNvGrpSpPr/>
            <p:nvPr/>
          </p:nvGrpSpPr>
          <p:grpSpPr>
            <a:xfrm>
              <a:off x="9584667" y="5286008"/>
              <a:ext cx="395513" cy="356827"/>
              <a:chOff x="10026158" y="1667051"/>
              <a:chExt cx="610090" cy="550415"/>
            </a:xfrm>
          </p:grpSpPr>
          <p:sp>
            <p:nvSpPr>
              <p:cNvPr id="342" name="Oval 3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4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44" name="Straight Connector 37"/>
            <p:cNvCxnSpPr>
              <a:stCxn id="327" idx="3"/>
              <a:endCxn id="342" idx="7"/>
            </p:cNvCxnSpPr>
            <p:nvPr/>
          </p:nvCxnSpPr>
          <p:spPr>
            <a:xfrm flipH="1">
              <a:off x="9810023" y="4880265"/>
              <a:ext cx="195604" cy="41203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16"/>
            <p:cNvGrpSpPr/>
            <p:nvPr/>
          </p:nvGrpSpPr>
          <p:grpSpPr>
            <a:xfrm>
              <a:off x="10341759" y="5224802"/>
              <a:ext cx="395513" cy="356827"/>
              <a:chOff x="10026158" y="1667051"/>
              <a:chExt cx="610090" cy="550415"/>
            </a:xfrm>
          </p:grpSpPr>
          <p:sp>
            <p:nvSpPr>
              <p:cNvPr id="346" name="Oval 3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4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48" name="Straight Connector 37"/>
            <p:cNvCxnSpPr>
              <a:stCxn id="327" idx="4"/>
              <a:endCxn id="346" idx="0"/>
            </p:cNvCxnSpPr>
            <p:nvPr/>
          </p:nvCxnSpPr>
          <p:spPr>
            <a:xfrm>
              <a:off x="10141088" y="4863045"/>
              <a:ext cx="290566" cy="3852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0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545714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solidFill>
                  <a:srgbClr val="C00000"/>
                </a:solidFill>
              </a:rPr>
              <a:t>Diğer İşlemler Sırasında </a:t>
            </a:r>
            <a:r>
              <a:rPr lang="tr-TR" sz="1600" b="1" dirty="0" err="1" smtClean="0">
                <a:solidFill>
                  <a:srgbClr val="C00000"/>
                </a:solidFill>
              </a:rPr>
              <a:t>Splaying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/>
              <a:t>Splaying</a:t>
            </a:r>
            <a:r>
              <a:rPr lang="tr-TR" sz="1600" dirty="0"/>
              <a:t> sadece Arama işleminden sonra değil Ekle/Sil gibi değer işlemlerden sonra da uygulanabilir.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Ekle </a:t>
            </a:r>
            <a:r>
              <a:rPr lang="tr-TR" sz="1600" b="1" dirty="0">
                <a:solidFill>
                  <a:srgbClr val="C00000"/>
                </a:solidFill>
              </a:rPr>
              <a:t>X: </a:t>
            </a:r>
            <a:r>
              <a:rPr lang="tr-TR" sz="1600" dirty="0"/>
              <a:t>X yaprak düğüme eklendikten sonra (BST işlemi) </a:t>
            </a:r>
            <a:r>
              <a:rPr lang="tr-TR" sz="1600" dirty="0" err="1"/>
              <a:t>X’i</a:t>
            </a:r>
            <a:r>
              <a:rPr lang="tr-TR" sz="1600" dirty="0"/>
              <a:t> köke taşı.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Sil </a:t>
            </a:r>
            <a:r>
              <a:rPr lang="tr-TR" sz="1600" b="1" dirty="0">
                <a:solidFill>
                  <a:srgbClr val="C00000"/>
                </a:solidFill>
              </a:rPr>
              <a:t>X:</a:t>
            </a:r>
            <a:r>
              <a:rPr lang="tr-TR" sz="1600" dirty="0"/>
              <a:t> </a:t>
            </a:r>
            <a:r>
              <a:rPr lang="tr-TR" sz="1600" dirty="0" err="1"/>
              <a:t>X’i</a:t>
            </a:r>
            <a:r>
              <a:rPr lang="tr-TR" sz="1600" dirty="0"/>
              <a:t> ara ve köke taşı. Kökte bulunan </a:t>
            </a:r>
            <a:r>
              <a:rPr lang="tr-TR" sz="1600" dirty="0" err="1"/>
              <a:t>X’i</a:t>
            </a:r>
            <a:r>
              <a:rPr lang="tr-TR" sz="1600" dirty="0"/>
              <a:t> sil ve sol alt ağaçtaki en büyük elemanı köke taşı.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Bul </a:t>
            </a:r>
            <a:r>
              <a:rPr lang="tr-TR" sz="1600" b="1" dirty="0">
                <a:solidFill>
                  <a:srgbClr val="C00000"/>
                </a:solidFill>
              </a:rPr>
              <a:t>X:</a:t>
            </a:r>
            <a:r>
              <a:rPr lang="tr-TR" sz="1600" dirty="0"/>
              <a:t> Eğer X bulunamazsa aramanın sonlandığı yaprak düğümü köke taşı</a:t>
            </a:r>
            <a:r>
              <a:rPr lang="tr-TR" sz="1600" dirty="0" smtClean="0"/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Özet</a:t>
            </a:r>
            <a:endParaRPr lang="tr-TR" sz="1600" b="1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/>
              <a:t>Splaying</a:t>
            </a:r>
            <a:r>
              <a:rPr lang="tr-TR" sz="1600" dirty="0"/>
              <a:t> işlemi ile ağaç genel olarak dengede kalıyor.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Analiz </a:t>
            </a:r>
            <a:r>
              <a:rPr lang="tr-TR" sz="1600" dirty="0"/>
              <a:t>Sonucu: N boyutlu bir </a:t>
            </a:r>
            <a:r>
              <a:rPr lang="tr-TR" sz="1600" dirty="0" err="1"/>
              <a:t>Splay</a:t>
            </a:r>
            <a:r>
              <a:rPr lang="tr-TR" sz="1600" dirty="0"/>
              <a:t> ağacı üzerinde k tane işlemin çalışma süresi O(k </a:t>
            </a:r>
            <a:r>
              <a:rPr lang="tr-TR" sz="1600" dirty="0" err="1"/>
              <a:t>log</a:t>
            </a:r>
            <a:r>
              <a:rPr lang="tr-TR" sz="1600" dirty="0"/>
              <a:t> N) </a:t>
            </a:r>
            <a:r>
              <a:rPr lang="tr-TR" sz="1600" dirty="0" err="1"/>
              <a:t>dir</a:t>
            </a:r>
            <a:r>
              <a:rPr lang="tr-TR" sz="1600" dirty="0"/>
              <a:t>. Dolayısıyla tek bir işlem için çalışma zamanı O(</a:t>
            </a:r>
            <a:r>
              <a:rPr lang="tr-TR" sz="1600" dirty="0" err="1"/>
              <a:t>log</a:t>
            </a:r>
            <a:r>
              <a:rPr lang="tr-TR" sz="1600" dirty="0"/>
              <a:t> N) </a:t>
            </a:r>
            <a:r>
              <a:rPr lang="tr-TR" sz="1600" dirty="0" err="1"/>
              <a:t>dir</a:t>
            </a:r>
            <a:r>
              <a:rPr lang="tr-TR" sz="1600" dirty="0"/>
              <a:t>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Erişilecek </a:t>
            </a:r>
            <a:r>
              <a:rPr lang="tr-TR" sz="1600" dirty="0"/>
              <a:t>elemanların derinliği çok büyük olsa bile, arama işlemlerinin süresi bir süre sonra kısalacaktır. Çünkü her bir arama işlemi ağacın dengelenmesini sağlıyor</a:t>
            </a:r>
            <a:r>
              <a:rPr lang="tr-TR" sz="1600" dirty="0" smtClean="0"/>
              <a:t>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707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62251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İkili </a:t>
            </a:r>
            <a:r>
              <a:rPr lang="tr-TR" sz="1600" dirty="0" err="1" smtClean="0"/>
              <a:t>heap</a:t>
            </a:r>
            <a:r>
              <a:rPr lang="tr-TR" sz="1600" dirty="0" smtClean="0"/>
              <a:t> </a:t>
            </a:r>
            <a:r>
              <a:rPr lang="tr-TR" sz="1600" dirty="0"/>
              <a:t>bir </a:t>
            </a:r>
            <a:r>
              <a:rPr lang="tr-TR" sz="1600" dirty="0" err="1"/>
              <a:t>complete</a:t>
            </a:r>
            <a:r>
              <a:rPr lang="tr-TR" sz="1600" dirty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 smtClean="0"/>
              <a:t>tree’dir</a:t>
            </a:r>
            <a:r>
              <a:rPr lang="tr-TR" sz="1600" dirty="0" smtClean="0"/>
              <a:t>. Burada her </a:t>
            </a:r>
            <a:r>
              <a:rPr lang="tr-TR" sz="1600" dirty="0" err="1" smtClean="0"/>
              <a:t>node</a:t>
            </a:r>
            <a:r>
              <a:rPr lang="tr-TR" sz="1600" dirty="0" smtClean="0"/>
              <a:t> çocuklarından daha yüksek önceliklidir.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Öncelikli kuyruk oluşturmak için kullanılan en etkili veri yapısıdır.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Zaman </a:t>
            </a:r>
            <a:r>
              <a:rPr lang="tr-TR" sz="1600" dirty="0"/>
              <a:t>karmaşıklığı </a:t>
            </a:r>
            <a:r>
              <a:rPr lang="tr-TR" sz="1600" dirty="0" smtClean="0"/>
              <a:t>O(</a:t>
            </a:r>
            <a:r>
              <a:rPr lang="tr-TR" sz="1600" dirty="0" err="1" smtClean="0"/>
              <a:t>log</a:t>
            </a:r>
            <a:r>
              <a:rPr lang="tr-TR" sz="1600" dirty="0" smtClean="0"/>
              <a:t> N) </a:t>
            </a:r>
            <a:r>
              <a:rPr lang="tr-TR" sz="1600" dirty="0"/>
              <a:t>’</a:t>
            </a:r>
            <a:r>
              <a:rPr lang="tr-TR" sz="1600" dirty="0" err="1"/>
              <a:t>dir</a:t>
            </a:r>
            <a:r>
              <a:rPr lang="tr-TR" sz="1600" dirty="0" smtClean="0"/>
              <a:t>.</a:t>
            </a:r>
            <a:r>
              <a:rPr lang="tr-TR" sz="1600" dirty="0"/>
              <a:t> </a:t>
            </a: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Heap</a:t>
            </a:r>
            <a:r>
              <a:rPr lang="tr-TR" sz="1600" dirty="0" smtClean="0"/>
              <a:t> genellikle dizi </a:t>
            </a:r>
            <a:r>
              <a:rPr lang="tr-TR" sz="1600" smtClean="0"/>
              <a:t>ile oluşturulmaktadır.</a:t>
            </a: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</p:txBody>
      </p:sp>
      <p:grpSp>
        <p:nvGrpSpPr>
          <p:cNvPr id="52" name="Grup 51"/>
          <p:cNvGrpSpPr/>
          <p:nvPr/>
        </p:nvGrpSpPr>
        <p:grpSpPr>
          <a:xfrm>
            <a:off x="1837130" y="2721609"/>
            <a:ext cx="3930311" cy="2324949"/>
            <a:chOff x="1837130" y="2721609"/>
            <a:chExt cx="3930311" cy="2324949"/>
          </a:xfrm>
        </p:grpSpPr>
        <p:grpSp>
          <p:nvGrpSpPr>
            <p:cNvPr id="105" name="Group 16"/>
            <p:cNvGrpSpPr/>
            <p:nvPr/>
          </p:nvGrpSpPr>
          <p:grpSpPr>
            <a:xfrm>
              <a:off x="2809825" y="3329913"/>
              <a:ext cx="395513" cy="356827"/>
              <a:chOff x="10026158" y="1667051"/>
              <a:chExt cx="610090" cy="550415"/>
            </a:xfrm>
          </p:grpSpPr>
          <p:sp>
            <p:nvSpPr>
              <p:cNvPr id="182" name="Oval 18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6" name="Straight Connector 37"/>
            <p:cNvCxnSpPr>
              <a:stCxn id="180" idx="3"/>
              <a:endCxn id="182" idx="7"/>
            </p:cNvCxnSpPr>
            <p:nvPr/>
          </p:nvCxnSpPr>
          <p:spPr>
            <a:xfrm flipH="1">
              <a:off x="3035181" y="3026180"/>
              <a:ext cx="671956" cy="3100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5"/>
            <p:cNvGrpSpPr/>
            <p:nvPr/>
          </p:nvGrpSpPr>
          <p:grpSpPr>
            <a:xfrm>
              <a:off x="3653166" y="2721609"/>
              <a:ext cx="358541" cy="356827"/>
              <a:chOff x="9540848" y="767686"/>
              <a:chExt cx="553060" cy="550415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1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8" name="Group 16"/>
            <p:cNvGrpSpPr/>
            <p:nvPr/>
          </p:nvGrpSpPr>
          <p:grpSpPr>
            <a:xfrm>
              <a:off x="4828376" y="3262777"/>
              <a:ext cx="395513" cy="356827"/>
              <a:chOff x="10026158" y="1667051"/>
              <a:chExt cx="610090" cy="550415"/>
            </a:xfrm>
          </p:grpSpPr>
          <p:sp>
            <p:nvSpPr>
              <p:cNvPr id="178" name="Oval 17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9" name="Straight Connector 37"/>
            <p:cNvCxnSpPr>
              <a:stCxn id="180" idx="5"/>
              <a:endCxn id="178" idx="0"/>
            </p:cNvCxnSpPr>
            <p:nvPr/>
          </p:nvCxnSpPr>
          <p:spPr>
            <a:xfrm>
              <a:off x="3959451" y="3026180"/>
              <a:ext cx="958820" cy="26010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6"/>
            <p:cNvGrpSpPr/>
            <p:nvPr/>
          </p:nvGrpSpPr>
          <p:grpSpPr>
            <a:xfrm>
              <a:off x="2280689" y="3962778"/>
              <a:ext cx="395513" cy="356827"/>
              <a:chOff x="10026158" y="1667051"/>
              <a:chExt cx="610090" cy="550415"/>
            </a:xfrm>
          </p:grpSpPr>
          <p:sp>
            <p:nvSpPr>
              <p:cNvPr id="175" name="Oval 17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2" name="Straight Connector 37"/>
            <p:cNvCxnSpPr>
              <a:stCxn id="182" idx="3"/>
              <a:endCxn id="175" idx="7"/>
            </p:cNvCxnSpPr>
            <p:nvPr/>
          </p:nvCxnSpPr>
          <p:spPr>
            <a:xfrm flipH="1">
              <a:off x="2506045" y="3680453"/>
              <a:ext cx="435250" cy="2886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6"/>
            <p:cNvGrpSpPr/>
            <p:nvPr/>
          </p:nvGrpSpPr>
          <p:grpSpPr>
            <a:xfrm>
              <a:off x="3417544" y="3956491"/>
              <a:ext cx="395513" cy="356827"/>
              <a:chOff x="10026158" y="1667051"/>
              <a:chExt cx="610090" cy="550415"/>
            </a:xfrm>
          </p:grpSpPr>
          <p:sp>
            <p:nvSpPr>
              <p:cNvPr id="173" name="Oval 17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6" name="Straight Connector 37"/>
            <p:cNvCxnSpPr>
              <a:stCxn id="182" idx="4"/>
              <a:endCxn id="173" idx="0"/>
            </p:cNvCxnSpPr>
            <p:nvPr/>
          </p:nvCxnSpPr>
          <p:spPr>
            <a:xfrm>
              <a:off x="3076756" y="3663233"/>
              <a:ext cx="430683" cy="3167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6"/>
            <p:cNvGrpSpPr/>
            <p:nvPr/>
          </p:nvGrpSpPr>
          <p:grpSpPr>
            <a:xfrm>
              <a:off x="3174122" y="4689731"/>
              <a:ext cx="395513" cy="356827"/>
              <a:chOff x="10026158" y="1667051"/>
              <a:chExt cx="610090" cy="550415"/>
            </a:xfrm>
          </p:grpSpPr>
          <p:sp>
            <p:nvSpPr>
              <p:cNvPr id="171" name="Oval 17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37"/>
            <p:cNvCxnSpPr>
              <a:stCxn id="173" idx="3"/>
              <a:endCxn id="171" idx="7"/>
            </p:cNvCxnSpPr>
            <p:nvPr/>
          </p:nvCxnSpPr>
          <p:spPr>
            <a:xfrm flipH="1">
              <a:off x="3399478" y="4307031"/>
              <a:ext cx="149536" cy="38898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6"/>
            <p:cNvGrpSpPr/>
            <p:nvPr/>
          </p:nvGrpSpPr>
          <p:grpSpPr>
            <a:xfrm>
              <a:off x="3931214" y="4628525"/>
              <a:ext cx="395513" cy="356827"/>
              <a:chOff x="10026158" y="1667051"/>
              <a:chExt cx="610090" cy="550415"/>
            </a:xfrm>
          </p:grpSpPr>
          <p:sp>
            <p:nvSpPr>
              <p:cNvPr id="168" name="Oval 16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3" name="Straight Connector 37"/>
            <p:cNvCxnSpPr>
              <a:stCxn id="173" idx="4"/>
              <a:endCxn id="168" idx="0"/>
            </p:cNvCxnSpPr>
            <p:nvPr/>
          </p:nvCxnSpPr>
          <p:spPr>
            <a:xfrm>
              <a:off x="3684475" y="4289811"/>
              <a:ext cx="336634" cy="36222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6"/>
            <p:cNvGrpSpPr/>
            <p:nvPr/>
          </p:nvGrpSpPr>
          <p:grpSpPr>
            <a:xfrm>
              <a:off x="4597578" y="3932105"/>
              <a:ext cx="395513" cy="356827"/>
              <a:chOff x="10026158" y="1667051"/>
              <a:chExt cx="610090" cy="550415"/>
            </a:xfrm>
          </p:grpSpPr>
          <p:sp>
            <p:nvSpPr>
              <p:cNvPr id="166" name="Oval 16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9" name="Straight Connector 37"/>
            <p:cNvCxnSpPr>
              <a:stCxn id="178" idx="3"/>
              <a:endCxn id="166" idx="7"/>
            </p:cNvCxnSpPr>
            <p:nvPr/>
          </p:nvCxnSpPr>
          <p:spPr>
            <a:xfrm flipH="1">
              <a:off x="4822934" y="3613317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6"/>
            <p:cNvGrpSpPr/>
            <p:nvPr/>
          </p:nvGrpSpPr>
          <p:grpSpPr>
            <a:xfrm>
              <a:off x="5371928" y="3870311"/>
              <a:ext cx="395513" cy="356827"/>
              <a:chOff x="10026158" y="1667051"/>
              <a:chExt cx="610090" cy="550415"/>
            </a:xfrm>
          </p:grpSpPr>
          <p:sp>
            <p:nvSpPr>
              <p:cNvPr id="161" name="Oval 16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1" name="Straight Connector 37"/>
            <p:cNvCxnSpPr>
              <a:stCxn id="178" idx="4"/>
              <a:endCxn id="161" idx="0"/>
            </p:cNvCxnSpPr>
            <p:nvPr/>
          </p:nvCxnSpPr>
          <p:spPr>
            <a:xfrm>
              <a:off x="5095307" y="3596097"/>
              <a:ext cx="366516" cy="29772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6"/>
            <p:cNvGrpSpPr/>
            <p:nvPr/>
          </p:nvGrpSpPr>
          <p:grpSpPr>
            <a:xfrm>
              <a:off x="1837130" y="4655462"/>
              <a:ext cx="395513" cy="356827"/>
              <a:chOff x="10026158" y="1667051"/>
              <a:chExt cx="610090" cy="550415"/>
            </a:xfrm>
          </p:grpSpPr>
          <p:sp>
            <p:nvSpPr>
              <p:cNvPr id="155" name="Oval 15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5" name="Straight Connector 37"/>
            <p:cNvCxnSpPr>
              <a:stCxn id="175" idx="3"/>
              <a:endCxn id="155" idx="7"/>
            </p:cNvCxnSpPr>
            <p:nvPr/>
          </p:nvCxnSpPr>
          <p:spPr>
            <a:xfrm flipH="1">
              <a:off x="2062486" y="4313318"/>
              <a:ext cx="349673" cy="34843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6"/>
            <p:cNvGrpSpPr/>
            <p:nvPr/>
          </p:nvGrpSpPr>
          <p:grpSpPr>
            <a:xfrm>
              <a:off x="2674870" y="4678619"/>
              <a:ext cx="395513" cy="356827"/>
              <a:chOff x="10026158" y="1667051"/>
              <a:chExt cx="610090" cy="550415"/>
            </a:xfrm>
          </p:grpSpPr>
          <p:sp>
            <p:nvSpPr>
              <p:cNvPr id="149" name="Oval 14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8" name="Straight Connector 37"/>
            <p:cNvCxnSpPr>
              <a:stCxn id="175" idx="4"/>
              <a:endCxn id="149" idx="0"/>
            </p:cNvCxnSpPr>
            <p:nvPr/>
          </p:nvCxnSpPr>
          <p:spPr>
            <a:xfrm>
              <a:off x="2547620" y="4296098"/>
              <a:ext cx="217145" cy="4060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6"/>
            <p:cNvGrpSpPr/>
            <p:nvPr/>
          </p:nvGrpSpPr>
          <p:grpSpPr>
            <a:xfrm>
              <a:off x="4422927" y="4598617"/>
              <a:ext cx="395513" cy="356827"/>
              <a:chOff x="10026158" y="1667051"/>
              <a:chExt cx="610090" cy="550415"/>
            </a:xfrm>
          </p:grpSpPr>
          <p:sp>
            <p:nvSpPr>
              <p:cNvPr id="188" name="Oval 18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1" name="Straight Connector 37"/>
            <p:cNvCxnSpPr>
              <a:stCxn id="166" idx="3"/>
              <a:endCxn id="188" idx="7"/>
            </p:cNvCxnSpPr>
            <p:nvPr/>
          </p:nvCxnSpPr>
          <p:spPr>
            <a:xfrm flipH="1">
              <a:off x="4648283" y="4282645"/>
              <a:ext cx="80765" cy="32225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Content Placeholder 2"/>
          <p:cNvSpPr txBox="1">
            <a:spLocks/>
          </p:cNvSpPr>
          <p:nvPr/>
        </p:nvSpPr>
        <p:spPr>
          <a:xfrm>
            <a:off x="6167608" y="2448249"/>
            <a:ext cx="5386725" cy="3082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Heap</a:t>
            </a:r>
            <a:r>
              <a:rPr lang="tr-TR" sz="1600" dirty="0" smtClean="0"/>
              <a:t> ağacında elemanların diziye yerleştirilmesi basittir: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Eğer bir düğüm </a:t>
            </a:r>
            <a:r>
              <a:rPr lang="tr-TR" sz="1600" dirty="0" err="1" smtClean="0"/>
              <a:t>k.cı</a:t>
            </a:r>
            <a:r>
              <a:rPr lang="tr-TR" sz="1600" dirty="0" smtClean="0"/>
              <a:t> </a:t>
            </a:r>
            <a:r>
              <a:rPr lang="tr-TR" sz="1600" dirty="0" err="1" smtClean="0"/>
              <a:t>indexteyse</a:t>
            </a:r>
            <a:r>
              <a:rPr lang="tr-TR" sz="1600" dirty="0" smtClean="0"/>
              <a:t> sol çocuğu k+1. sağ çocuğu k+2.ci </a:t>
            </a:r>
            <a:r>
              <a:rPr lang="tr-TR" sz="1600" dirty="0" err="1" smtClean="0"/>
              <a:t>indexte</a:t>
            </a:r>
            <a:r>
              <a:rPr lang="tr-TR" sz="1600" dirty="0" smtClean="0"/>
              <a:t> </a:t>
            </a:r>
            <a:r>
              <a:rPr lang="tr-TR" sz="1600" dirty="0" err="1" smtClean="0"/>
              <a:t>yeralır</a:t>
            </a:r>
            <a:r>
              <a:rPr lang="tr-TR" sz="16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Verilen bir A dizisinde A[1] köktür.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A[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tr-TR" sz="1600" dirty="0" smtClean="0"/>
              <a:t>] deki bir </a:t>
            </a:r>
            <a:r>
              <a:rPr lang="tr-TR" sz="1600" dirty="0" err="1" smtClean="0"/>
              <a:t>nodun</a:t>
            </a:r>
            <a:r>
              <a:rPr lang="tr-TR" sz="1600" dirty="0" smtClean="0"/>
              <a:t> sol çocuğu A[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2*i</a:t>
            </a:r>
            <a:r>
              <a:rPr lang="tr-TR" sz="1600" dirty="0" smtClean="0"/>
              <a:t>], sağ çocuğu A[</a:t>
            </a:r>
            <a:r>
              <a:rPr lang="tr-TR" sz="1600" dirty="0">
                <a:latin typeface="Consolas" panose="020B0609020204030204" pitchFamily="49" charset="0"/>
                <a:cs typeface="Consolas" panose="020B0609020204030204" pitchFamily="49" charset="0"/>
              </a:rPr>
              <a:t>2*i+1</a:t>
            </a:r>
            <a:r>
              <a:rPr lang="tr-TR" sz="1600" dirty="0" smtClean="0"/>
              <a:t>]’de ve ailesi (</a:t>
            </a:r>
            <a:r>
              <a:rPr lang="tr-TR" sz="1600" dirty="0" err="1" smtClean="0"/>
              <a:t>parent</a:t>
            </a:r>
            <a:r>
              <a:rPr lang="tr-TR" sz="1600" dirty="0" smtClean="0"/>
              <a:t>) A[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i/2</a:t>
            </a:r>
            <a:r>
              <a:rPr lang="tr-TR" sz="1600" dirty="0" smtClean="0"/>
              <a:t>]’dedir.</a:t>
            </a:r>
            <a:endParaRPr lang="tr-TR" sz="1600" dirty="0"/>
          </a:p>
        </p:txBody>
      </p:sp>
      <p:graphicFrame>
        <p:nvGraphicFramePr>
          <p:cNvPr id="193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17297"/>
              </p:ext>
            </p:extLst>
          </p:nvPr>
        </p:nvGraphicFramePr>
        <p:xfrm>
          <a:off x="2143127" y="6151277"/>
          <a:ext cx="6244764" cy="605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397"/>
                <a:gridCol w="520397"/>
                <a:gridCol w="520397"/>
                <a:gridCol w="520397"/>
                <a:gridCol w="520397"/>
                <a:gridCol w="520397"/>
                <a:gridCol w="520397"/>
                <a:gridCol w="520397"/>
                <a:gridCol w="520397"/>
                <a:gridCol w="520397"/>
                <a:gridCol w="520397"/>
                <a:gridCol w="520397"/>
              </a:tblGrid>
              <a:tr h="297141"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1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2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3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4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5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6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7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8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9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10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11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12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268"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97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93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84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90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79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83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81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42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55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73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21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b="1" dirty="0" smtClean="0"/>
                        <a:t>80</a:t>
                      </a:r>
                      <a:endParaRPr lang="tr-TR" sz="1500" b="1" dirty="0"/>
                    </a:p>
                  </a:txBody>
                  <a:tcPr marL="74286" marR="74286" marT="37143" marB="37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976150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Yığıta</a:t>
            </a:r>
            <a:r>
              <a:rPr lang="tr-TR" sz="1600" dirty="0" smtClean="0">
                <a:solidFill>
                  <a:srgbClr val="C00000"/>
                </a:solidFill>
              </a:rPr>
              <a:t> Eleman Ekleme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Örnek</a:t>
            </a:r>
            <a:r>
              <a:rPr lang="tr-TR" sz="1600" dirty="0"/>
              <a:t>: 15, 109, 107, 3, </a:t>
            </a:r>
            <a:r>
              <a:rPr lang="tr-TR" sz="1600" dirty="0" smtClean="0"/>
              <a:t>15 değerlerinin eklenmesi (</a:t>
            </a:r>
            <a:r>
              <a:rPr lang="tr-TR" sz="1600" dirty="0" err="1" smtClean="0"/>
              <a:t>Max</a:t>
            </a:r>
            <a:r>
              <a:rPr lang="tr-TR" sz="1600" dirty="0" smtClean="0"/>
              <a:t> </a:t>
            </a:r>
            <a:r>
              <a:rPr lang="tr-TR" sz="1600" dirty="0" err="1" smtClean="0"/>
              <a:t>heap</a:t>
            </a:r>
            <a:r>
              <a:rPr lang="tr-TR" sz="1600" dirty="0" smtClean="0"/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FF0000"/>
                </a:solidFill>
              </a:rPr>
              <a:t>Eklenen 15</a:t>
            </a:r>
            <a:endParaRPr lang="tr-TR" sz="16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21404" y="3248109"/>
            <a:ext cx="2488476" cy="1597996"/>
            <a:chOff x="1721404" y="1934209"/>
            <a:chExt cx="2488476" cy="1597996"/>
          </a:xfrm>
        </p:grpSpPr>
        <p:grpSp>
          <p:nvGrpSpPr>
            <p:cNvPr id="105" name="Group 16"/>
            <p:cNvGrpSpPr/>
            <p:nvPr/>
          </p:nvGrpSpPr>
          <p:grpSpPr>
            <a:xfrm>
              <a:off x="2081858" y="2542513"/>
              <a:ext cx="395513" cy="356827"/>
              <a:chOff x="10026158" y="1667051"/>
              <a:chExt cx="610090" cy="550415"/>
            </a:xfrm>
          </p:grpSpPr>
          <p:sp>
            <p:nvSpPr>
              <p:cNvPr id="182" name="Oval 18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6" name="Straight Connector 37"/>
            <p:cNvCxnSpPr>
              <a:stCxn id="180" idx="3"/>
              <a:endCxn id="182" idx="7"/>
            </p:cNvCxnSpPr>
            <p:nvPr/>
          </p:nvCxnSpPr>
          <p:spPr>
            <a:xfrm flipH="1">
              <a:off x="2307214" y="2238780"/>
              <a:ext cx="361235" cy="3100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5"/>
            <p:cNvGrpSpPr/>
            <p:nvPr/>
          </p:nvGrpSpPr>
          <p:grpSpPr>
            <a:xfrm>
              <a:off x="2614478" y="1934209"/>
              <a:ext cx="358541" cy="356827"/>
              <a:chOff x="9540848" y="767686"/>
              <a:chExt cx="553060" cy="550415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1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8" name="Group 16"/>
            <p:cNvGrpSpPr/>
            <p:nvPr/>
          </p:nvGrpSpPr>
          <p:grpSpPr>
            <a:xfrm>
              <a:off x="3328038" y="2493133"/>
              <a:ext cx="395513" cy="356827"/>
              <a:chOff x="10026158" y="1667051"/>
              <a:chExt cx="610090" cy="550415"/>
            </a:xfrm>
          </p:grpSpPr>
          <p:sp>
            <p:nvSpPr>
              <p:cNvPr id="178" name="Oval 17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9" name="Straight Connector 37"/>
            <p:cNvCxnSpPr>
              <a:stCxn id="180" idx="5"/>
              <a:endCxn id="178" idx="0"/>
            </p:cNvCxnSpPr>
            <p:nvPr/>
          </p:nvCxnSpPr>
          <p:spPr>
            <a:xfrm>
              <a:off x="2920763" y="2238780"/>
              <a:ext cx="497170" cy="2778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6"/>
            <p:cNvGrpSpPr/>
            <p:nvPr/>
          </p:nvGrpSpPr>
          <p:grpSpPr>
            <a:xfrm>
              <a:off x="1721404" y="3175378"/>
              <a:ext cx="395513" cy="356827"/>
              <a:chOff x="10026158" y="1667051"/>
              <a:chExt cx="610090" cy="550415"/>
            </a:xfrm>
          </p:grpSpPr>
          <p:sp>
            <p:nvSpPr>
              <p:cNvPr id="175" name="Oval 17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2" name="Straight Connector 37"/>
            <p:cNvCxnSpPr>
              <a:stCxn id="182" idx="3"/>
              <a:endCxn id="175" idx="7"/>
            </p:cNvCxnSpPr>
            <p:nvPr/>
          </p:nvCxnSpPr>
          <p:spPr>
            <a:xfrm flipH="1">
              <a:off x="1946760" y="2893053"/>
              <a:ext cx="266568" cy="2886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6"/>
            <p:cNvGrpSpPr/>
            <p:nvPr/>
          </p:nvGrpSpPr>
          <p:grpSpPr>
            <a:xfrm>
              <a:off x="2574166" y="3169091"/>
              <a:ext cx="395513" cy="356827"/>
              <a:chOff x="10026158" y="1667051"/>
              <a:chExt cx="610090" cy="550415"/>
            </a:xfrm>
          </p:grpSpPr>
          <p:sp>
            <p:nvSpPr>
              <p:cNvPr id="173" name="Oval 17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6" name="Straight Connector 37"/>
            <p:cNvCxnSpPr>
              <a:stCxn id="182" idx="4"/>
              <a:endCxn id="173" idx="0"/>
            </p:cNvCxnSpPr>
            <p:nvPr/>
          </p:nvCxnSpPr>
          <p:spPr>
            <a:xfrm>
              <a:off x="2348789" y="2875833"/>
              <a:ext cx="315272" cy="3167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6"/>
            <p:cNvGrpSpPr/>
            <p:nvPr/>
          </p:nvGrpSpPr>
          <p:grpSpPr>
            <a:xfrm>
              <a:off x="3097240" y="3162461"/>
              <a:ext cx="395513" cy="356827"/>
              <a:chOff x="10026158" y="1667051"/>
              <a:chExt cx="610090" cy="550415"/>
            </a:xfrm>
          </p:grpSpPr>
          <p:sp>
            <p:nvSpPr>
              <p:cNvPr id="166" name="Oval 16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9" name="Straight Connector 37"/>
            <p:cNvCxnSpPr>
              <a:stCxn id="178" idx="3"/>
              <a:endCxn id="166" idx="7"/>
            </p:cNvCxnSpPr>
            <p:nvPr/>
          </p:nvCxnSpPr>
          <p:spPr>
            <a:xfrm flipH="1">
              <a:off x="3322596" y="2843673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16"/>
            <p:cNvGrpSpPr/>
            <p:nvPr/>
          </p:nvGrpSpPr>
          <p:grpSpPr>
            <a:xfrm>
              <a:off x="3814367" y="3121836"/>
              <a:ext cx="395513" cy="356827"/>
              <a:chOff x="10026158" y="1667051"/>
              <a:chExt cx="610090" cy="550415"/>
            </a:xfrm>
          </p:grpSpPr>
          <p:sp>
            <p:nvSpPr>
              <p:cNvPr id="56" name="Oval 5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8" name="Straight Connector 37"/>
            <p:cNvCxnSpPr>
              <a:stCxn id="178" idx="4"/>
              <a:endCxn id="56" idx="0"/>
            </p:cNvCxnSpPr>
            <p:nvPr/>
          </p:nvCxnSpPr>
          <p:spPr>
            <a:xfrm>
              <a:off x="3594969" y="2826453"/>
              <a:ext cx="309293" cy="318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078643" y="3225181"/>
            <a:ext cx="2488476" cy="1597996"/>
            <a:chOff x="5078643" y="1911281"/>
            <a:chExt cx="2488476" cy="1597996"/>
          </a:xfrm>
        </p:grpSpPr>
        <p:grpSp>
          <p:nvGrpSpPr>
            <p:cNvPr id="34" name="Group 16"/>
            <p:cNvGrpSpPr/>
            <p:nvPr/>
          </p:nvGrpSpPr>
          <p:grpSpPr>
            <a:xfrm>
              <a:off x="5439097" y="2519585"/>
              <a:ext cx="395513" cy="356827"/>
              <a:chOff x="10026158" y="1667051"/>
              <a:chExt cx="610090" cy="550415"/>
            </a:xfrm>
          </p:grpSpPr>
          <p:sp>
            <p:nvSpPr>
              <p:cNvPr id="63" name="Oval 6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5" name="Straight Connector 37"/>
            <p:cNvCxnSpPr>
              <a:stCxn id="61" idx="3"/>
              <a:endCxn id="63" idx="7"/>
            </p:cNvCxnSpPr>
            <p:nvPr/>
          </p:nvCxnSpPr>
          <p:spPr>
            <a:xfrm flipH="1">
              <a:off x="5664453" y="2215852"/>
              <a:ext cx="361235" cy="3100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5"/>
            <p:cNvGrpSpPr/>
            <p:nvPr/>
          </p:nvGrpSpPr>
          <p:grpSpPr>
            <a:xfrm>
              <a:off x="5971717" y="1911281"/>
              <a:ext cx="358541" cy="356827"/>
              <a:chOff x="9540848" y="767686"/>
              <a:chExt cx="553060" cy="550415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2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7" name="Group 16"/>
            <p:cNvGrpSpPr/>
            <p:nvPr/>
          </p:nvGrpSpPr>
          <p:grpSpPr>
            <a:xfrm>
              <a:off x="6685277" y="2470205"/>
              <a:ext cx="395513" cy="356827"/>
              <a:chOff x="10026158" y="1667051"/>
              <a:chExt cx="610090" cy="550415"/>
            </a:xfrm>
          </p:grpSpPr>
          <p:sp>
            <p:nvSpPr>
              <p:cNvPr id="59" name="Oval 5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8" name="Straight Connector 37"/>
            <p:cNvCxnSpPr>
              <a:stCxn id="61" idx="5"/>
              <a:endCxn id="59" idx="0"/>
            </p:cNvCxnSpPr>
            <p:nvPr/>
          </p:nvCxnSpPr>
          <p:spPr>
            <a:xfrm>
              <a:off x="6278002" y="2215852"/>
              <a:ext cx="497170" cy="2778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16"/>
            <p:cNvGrpSpPr/>
            <p:nvPr/>
          </p:nvGrpSpPr>
          <p:grpSpPr>
            <a:xfrm>
              <a:off x="5078643" y="3152450"/>
              <a:ext cx="395513" cy="356827"/>
              <a:chOff x="10026158" y="1667051"/>
              <a:chExt cx="610090" cy="550415"/>
            </a:xfrm>
          </p:grpSpPr>
          <p:sp>
            <p:nvSpPr>
              <p:cNvPr id="53" name="Oval 5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0" name="Straight Connector 37"/>
            <p:cNvCxnSpPr>
              <a:stCxn id="63" idx="3"/>
              <a:endCxn id="53" idx="7"/>
            </p:cNvCxnSpPr>
            <p:nvPr/>
          </p:nvCxnSpPr>
          <p:spPr>
            <a:xfrm flipH="1">
              <a:off x="5303999" y="2870125"/>
              <a:ext cx="266568" cy="2886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16"/>
            <p:cNvGrpSpPr/>
            <p:nvPr/>
          </p:nvGrpSpPr>
          <p:grpSpPr>
            <a:xfrm>
              <a:off x="5931405" y="3146163"/>
              <a:ext cx="395513" cy="356827"/>
              <a:chOff x="10026158" y="1667051"/>
              <a:chExt cx="610090" cy="550415"/>
            </a:xfrm>
          </p:grpSpPr>
          <p:sp>
            <p:nvSpPr>
              <p:cNvPr id="51" name="Oval 5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2" name="Straight Connector 37"/>
            <p:cNvCxnSpPr>
              <a:stCxn id="63" idx="4"/>
              <a:endCxn id="51" idx="0"/>
            </p:cNvCxnSpPr>
            <p:nvPr/>
          </p:nvCxnSpPr>
          <p:spPr>
            <a:xfrm>
              <a:off x="5706028" y="2852905"/>
              <a:ext cx="315272" cy="3167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16"/>
            <p:cNvGrpSpPr/>
            <p:nvPr/>
          </p:nvGrpSpPr>
          <p:grpSpPr>
            <a:xfrm>
              <a:off x="6454479" y="3139533"/>
              <a:ext cx="395513" cy="356827"/>
              <a:chOff x="10026158" y="1667051"/>
              <a:chExt cx="610090" cy="550415"/>
            </a:xfrm>
          </p:grpSpPr>
          <p:sp>
            <p:nvSpPr>
              <p:cNvPr id="49" name="Oval 4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4" name="Straight Connector 37"/>
            <p:cNvCxnSpPr>
              <a:stCxn id="59" idx="3"/>
              <a:endCxn id="49" idx="7"/>
            </p:cNvCxnSpPr>
            <p:nvPr/>
          </p:nvCxnSpPr>
          <p:spPr>
            <a:xfrm flipH="1">
              <a:off x="6679835" y="2820745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16"/>
            <p:cNvGrpSpPr/>
            <p:nvPr/>
          </p:nvGrpSpPr>
          <p:grpSpPr>
            <a:xfrm>
              <a:off x="7171606" y="3098908"/>
              <a:ext cx="395513" cy="356827"/>
              <a:chOff x="10026158" y="1667051"/>
              <a:chExt cx="610090" cy="550415"/>
            </a:xfrm>
          </p:grpSpPr>
          <p:sp>
            <p:nvSpPr>
              <p:cNvPr id="47" name="Oval 4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6" name="Straight Connector 37"/>
            <p:cNvCxnSpPr>
              <a:stCxn id="59" idx="4"/>
              <a:endCxn id="47" idx="0"/>
            </p:cNvCxnSpPr>
            <p:nvPr/>
          </p:nvCxnSpPr>
          <p:spPr>
            <a:xfrm>
              <a:off x="6952208" y="2803525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499178" y="3183566"/>
            <a:ext cx="2488476" cy="1597996"/>
            <a:chOff x="8499178" y="1869666"/>
            <a:chExt cx="2488476" cy="1597996"/>
          </a:xfrm>
        </p:grpSpPr>
        <p:grpSp>
          <p:nvGrpSpPr>
            <p:cNvPr id="66" name="Group 16"/>
            <p:cNvGrpSpPr/>
            <p:nvPr/>
          </p:nvGrpSpPr>
          <p:grpSpPr>
            <a:xfrm>
              <a:off x="8859632" y="2477970"/>
              <a:ext cx="395513" cy="356827"/>
              <a:chOff x="10026158" y="1667051"/>
              <a:chExt cx="610090" cy="550415"/>
            </a:xfrm>
          </p:grpSpPr>
          <p:sp>
            <p:nvSpPr>
              <p:cNvPr id="91" name="Oval 9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7" name="Straight Connector 37"/>
            <p:cNvCxnSpPr>
              <a:stCxn id="89" idx="3"/>
              <a:endCxn id="91" idx="7"/>
            </p:cNvCxnSpPr>
            <p:nvPr/>
          </p:nvCxnSpPr>
          <p:spPr>
            <a:xfrm flipH="1">
              <a:off x="9084988" y="2174237"/>
              <a:ext cx="361235" cy="3100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5"/>
            <p:cNvGrpSpPr/>
            <p:nvPr/>
          </p:nvGrpSpPr>
          <p:grpSpPr>
            <a:xfrm>
              <a:off x="9392252" y="1869666"/>
              <a:ext cx="358541" cy="356827"/>
              <a:chOff x="9540848" y="767686"/>
              <a:chExt cx="553060" cy="550415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0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9" name="Group 16"/>
            <p:cNvGrpSpPr/>
            <p:nvPr/>
          </p:nvGrpSpPr>
          <p:grpSpPr>
            <a:xfrm>
              <a:off x="10105812" y="2428590"/>
              <a:ext cx="395513" cy="356827"/>
              <a:chOff x="10026158" y="1667051"/>
              <a:chExt cx="610090" cy="550415"/>
            </a:xfrm>
          </p:grpSpPr>
          <p:sp>
            <p:nvSpPr>
              <p:cNvPr id="87" name="Oval 8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0" name="Straight Connector 69"/>
            <p:cNvCxnSpPr>
              <a:stCxn id="89" idx="5"/>
              <a:endCxn id="87" idx="0"/>
            </p:cNvCxnSpPr>
            <p:nvPr/>
          </p:nvCxnSpPr>
          <p:spPr>
            <a:xfrm>
              <a:off x="9698537" y="2174237"/>
              <a:ext cx="497170" cy="2778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16"/>
            <p:cNvGrpSpPr/>
            <p:nvPr/>
          </p:nvGrpSpPr>
          <p:grpSpPr>
            <a:xfrm>
              <a:off x="8499178" y="3110835"/>
              <a:ext cx="395513" cy="356827"/>
              <a:chOff x="10026158" y="1667051"/>
              <a:chExt cx="610090" cy="550415"/>
            </a:xfrm>
          </p:grpSpPr>
          <p:sp>
            <p:nvSpPr>
              <p:cNvPr id="85" name="Oval 8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2" name="Straight Connector 37"/>
            <p:cNvCxnSpPr>
              <a:stCxn id="91" idx="3"/>
              <a:endCxn id="85" idx="7"/>
            </p:cNvCxnSpPr>
            <p:nvPr/>
          </p:nvCxnSpPr>
          <p:spPr>
            <a:xfrm flipH="1">
              <a:off x="8724534" y="2828510"/>
              <a:ext cx="266568" cy="2886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16"/>
            <p:cNvGrpSpPr/>
            <p:nvPr/>
          </p:nvGrpSpPr>
          <p:grpSpPr>
            <a:xfrm>
              <a:off x="9351940" y="3104548"/>
              <a:ext cx="395513" cy="356827"/>
              <a:chOff x="10026158" y="1667051"/>
              <a:chExt cx="610090" cy="550415"/>
            </a:xfrm>
          </p:grpSpPr>
          <p:sp>
            <p:nvSpPr>
              <p:cNvPr id="83" name="Oval 8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4" name="Straight Connector 37"/>
            <p:cNvCxnSpPr>
              <a:stCxn id="91" idx="4"/>
              <a:endCxn id="83" idx="0"/>
            </p:cNvCxnSpPr>
            <p:nvPr/>
          </p:nvCxnSpPr>
          <p:spPr>
            <a:xfrm>
              <a:off x="9126563" y="2811290"/>
              <a:ext cx="315272" cy="3167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16"/>
            <p:cNvGrpSpPr/>
            <p:nvPr/>
          </p:nvGrpSpPr>
          <p:grpSpPr>
            <a:xfrm>
              <a:off x="9875014" y="3097918"/>
              <a:ext cx="395513" cy="356827"/>
              <a:chOff x="10026158" y="1667051"/>
              <a:chExt cx="610090" cy="550415"/>
            </a:xfrm>
          </p:grpSpPr>
          <p:sp>
            <p:nvSpPr>
              <p:cNvPr id="81" name="Oval 8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6" name="Straight Connector 37"/>
            <p:cNvCxnSpPr>
              <a:stCxn id="87" idx="3"/>
              <a:endCxn id="81" idx="7"/>
            </p:cNvCxnSpPr>
            <p:nvPr/>
          </p:nvCxnSpPr>
          <p:spPr>
            <a:xfrm flipH="1">
              <a:off x="10100370" y="2779130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16"/>
            <p:cNvGrpSpPr/>
            <p:nvPr/>
          </p:nvGrpSpPr>
          <p:grpSpPr>
            <a:xfrm>
              <a:off x="10592141" y="3057293"/>
              <a:ext cx="395513" cy="356827"/>
              <a:chOff x="10026158" y="1667051"/>
              <a:chExt cx="610090" cy="550415"/>
            </a:xfrm>
          </p:grpSpPr>
          <p:sp>
            <p:nvSpPr>
              <p:cNvPr id="79" name="Oval 7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8" name="Straight Connector 37"/>
            <p:cNvCxnSpPr>
              <a:stCxn id="87" idx="4"/>
              <a:endCxn id="79" idx="0"/>
            </p:cNvCxnSpPr>
            <p:nvPr/>
          </p:nvCxnSpPr>
          <p:spPr>
            <a:xfrm>
              <a:off x="10372743" y="2761910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185154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 15, 109, 107, 3, </a:t>
            </a:r>
            <a:r>
              <a:rPr lang="tr-TR" sz="1600" dirty="0" smtClean="0"/>
              <a:t>15 değerlerinin eklenmesi (</a:t>
            </a:r>
            <a:r>
              <a:rPr lang="tr-TR" sz="1600" dirty="0" err="1" smtClean="0"/>
              <a:t>Max</a:t>
            </a:r>
            <a:r>
              <a:rPr lang="tr-TR" sz="1600" dirty="0" smtClean="0"/>
              <a:t> </a:t>
            </a:r>
            <a:r>
              <a:rPr lang="tr-TR" sz="1600" dirty="0" err="1" smtClean="0"/>
              <a:t>heap</a:t>
            </a:r>
            <a:r>
              <a:rPr lang="tr-TR" sz="1600" dirty="0" smtClean="0"/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FF0000"/>
                </a:solidFill>
              </a:rPr>
              <a:t>Eklenen 109</a:t>
            </a:r>
            <a:endParaRPr lang="tr-TR" sz="16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72987" y="2382787"/>
            <a:ext cx="2890722" cy="2237148"/>
            <a:chOff x="1372987" y="2382787"/>
            <a:chExt cx="2890722" cy="2237148"/>
          </a:xfrm>
        </p:grpSpPr>
        <p:grpSp>
          <p:nvGrpSpPr>
            <p:cNvPr id="93" name="Group 16"/>
            <p:cNvGrpSpPr/>
            <p:nvPr/>
          </p:nvGrpSpPr>
          <p:grpSpPr>
            <a:xfrm>
              <a:off x="2135687" y="2991091"/>
              <a:ext cx="395513" cy="356827"/>
              <a:chOff x="10026158" y="1667051"/>
              <a:chExt cx="610090" cy="550415"/>
            </a:xfrm>
          </p:grpSpPr>
          <p:sp>
            <p:nvSpPr>
              <p:cNvPr id="94" name="Oval 9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6" name="Straight Connector 37"/>
            <p:cNvCxnSpPr>
              <a:stCxn id="98" idx="3"/>
              <a:endCxn id="94" idx="7"/>
            </p:cNvCxnSpPr>
            <p:nvPr/>
          </p:nvCxnSpPr>
          <p:spPr>
            <a:xfrm flipH="1">
              <a:off x="2361043" y="2687358"/>
              <a:ext cx="361235" cy="3100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5"/>
            <p:cNvGrpSpPr/>
            <p:nvPr/>
          </p:nvGrpSpPr>
          <p:grpSpPr>
            <a:xfrm>
              <a:off x="2668307" y="2382787"/>
              <a:ext cx="358541" cy="356827"/>
              <a:chOff x="9540848" y="767686"/>
              <a:chExt cx="553060" cy="550415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9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0" name="Group 16"/>
            <p:cNvGrpSpPr/>
            <p:nvPr/>
          </p:nvGrpSpPr>
          <p:grpSpPr>
            <a:xfrm>
              <a:off x="3381867" y="2941711"/>
              <a:ext cx="395513" cy="356827"/>
              <a:chOff x="10026158" y="1667051"/>
              <a:chExt cx="610090" cy="550415"/>
            </a:xfrm>
          </p:grpSpPr>
          <p:sp>
            <p:nvSpPr>
              <p:cNvPr id="101" name="Oval 10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3" name="Straight Connector 102"/>
            <p:cNvCxnSpPr>
              <a:stCxn id="98" idx="5"/>
              <a:endCxn id="101" idx="0"/>
            </p:cNvCxnSpPr>
            <p:nvPr/>
          </p:nvCxnSpPr>
          <p:spPr>
            <a:xfrm>
              <a:off x="2974592" y="2687358"/>
              <a:ext cx="497170" cy="2778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6"/>
            <p:cNvGrpSpPr/>
            <p:nvPr/>
          </p:nvGrpSpPr>
          <p:grpSpPr>
            <a:xfrm>
              <a:off x="1775233" y="3623956"/>
              <a:ext cx="395513" cy="356827"/>
              <a:chOff x="10026158" y="1667051"/>
              <a:chExt cx="610090" cy="550415"/>
            </a:xfrm>
          </p:grpSpPr>
          <p:sp>
            <p:nvSpPr>
              <p:cNvPr id="111" name="Oval 11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5" name="Straight Connector 37"/>
            <p:cNvCxnSpPr>
              <a:stCxn id="94" idx="3"/>
              <a:endCxn id="111" idx="7"/>
            </p:cNvCxnSpPr>
            <p:nvPr/>
          </p:nvCxnSpPr>
          <p:spPr>
            <a:xfrm flipH="1">
              <a:off x="2000589" y="3341631"/>
              <a:ext cx="266568" cy="2886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6"/>
            <p:cNvGrpSpPr/>
            <p:nvPr/>
          </p:nvGrpSpPr>
          <p:grpSpPr>
            <a:xfrm>
              <a:off x="2627995" y="3617669"/>
              <a:ext cx="395513" cy="356827"/>
              <a:chOff x="10026158" y="1667051"/>
              <a:chExt cx="610090" cy="550415"/>
            </a:xfrm>
          </p:grpSpPr>
          <p:sp>
            <p:nvSpPr>
              <p:cNvPr id="118" name="Oval 11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0" name="Straight Connector 37"/>
            <p:cNvCxnSpPr>
              <a:stCxn id="94" idx="4"/>
              <a:endCxn id="118" idx="0"/>
            </p:cNvCxnSpPr>
            <p:nvPr/>
          </p:nvCxnSpPr>
          <p:spPr>
            <a:xfrm>
              <a:off x="2402618" y="3324411"/>
              <a:ext cx="315272" cy="3167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6"/>
            <p:cNvGrpSpPr/>
            <p:nvPr/>
          </p:nvGrpSpPr>
          <p:grpSpPr>
            <a:xfrm>
              <a:off x="3151069" y="3611039"/>
              <a:ext cx="395513" cy="356827"/>
              <a:chOff x="10026158" y="1667051"/>
              <a:chExt cx="610090" cy="550415"/>
            </a:xfrm>
          </p:grpSpPr>
          <p:sp>
            <p:nvSpPr>
              <p:cNvPr id="122" name="Oval 12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5" name="Straight Connector 37"/>
            <p:cNvCxnSpPr>
              <a:stCxn id="101" idx="3"/>
              <a:endCxn id="122" idx="7"/>
            </p:cNvCxnSpPr>
            <p:nvPr/>
          </p:nvCxnSpPr>
          <p:spPr>
            <a:xfrm flipH="1">
              <a:off x="3376425" y="329225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6"/>
            <p:cNvGrpSpPr/>
            <p:nvPr/>
          </p:nvGrpSpPr>
          <p:grpSpPr>
            <a:xfrm>
              <a:off x="3868196" y="3570414"/>
              <a:ext cx="395513" cy="356827"/>
              <a:chOff x="10026158" y="1667051"/>
              <a:chExt cx="610090" cy="550415"/>
            </a:xfrm>
          </p:grpSpPr>
          <p:sp>
            <p:nvSpPr>
              <p:cNvPr id="127" name="Oval 12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0" name="Straight Connector 37"/>
            <p:cNvCxnSpPr>
              <a:stCxn id="101" idx="4"/>
              <a:endCxn id="127" idx="0"/>
            </p:cNvCxnSpPr>
            <p:nvPr/>
          </p:nvCxnSpPr>
          <p:spPr>
            <a:xfrm>
              <a:off x="3648798" y="327503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6"/>
            <p:cNvGrpSpPr/>
            <p:nvPr/>
          </p:nvGrpSpPr>
          <p:grpSpPr>
            <a:xfrm>
              <a:off x="1372987" y="4263108"/>
              <a:ext cx="460524" cy="356827"/>
              <a:chOff x="9953268" y="1667051"/>
              <a:chExt cx="710371" cy="550415"/>
            </a:xfrm>
          </p:grpSpPr>
          <p:sp>
            <p:nvSpPr>
              <p:cNvPr id="132" name="Oval 13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3" name="TextBox 18"/>
              <p:cNvSpPr txBox="1"/>
              <p:nvPr/>
            </p:nvSpPr>
            <p:spPr>
              <a:xfrm>
                <a:off x="9953268" y="1724064"/>
                <a:ext cx="710371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4" name="Straight Connector 37"/>
            <p:cNvCxnSpPr>
              <a:stCxn id="111" idx="3"/>
              <a:endCxn id="132" idx="7"/>
            </p:cNvCxnSpPr>
            <p:nvPr/>
          </p:nvCxnSpPr>
          <p:spPr>
            <a:xfrm flipH="1">
              <a:off x="1645594" y="3974496"/>
              <a:ext cx="261109" cy="29489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40980" y="2062921"/>
            <a:ext cx="2846298" cy="2237148"/>
            <a:chOff x="5040980" y="2062921"/>
            <a:chExt cx="2846298" cy="2237148"/>
          </a:xfrm>
        </p:grpSpPr>
        <p:grpSp>
          <p:nvGrpSpPr>
            <p:cNvPr id="136" name="Group 16"/>
            <p:cNvGrpSpPr/>
            <p:nvPr/>
          </p:nvGrpSpPr>
          <p:grpSpPr>
            <a:xfrm>
              <a:off x="5759256" y="2671225"/>
              <a:ext cx="395513" cy="356827"/>
              <a:chOff x="10026158" y="1667051"/>
              <a:chExt cx="610090" cy="550415"/>
            </a:xfrm>
          </p:grpSpPr>
          <p:sp>
            <p:nvSpPr>
              <p:cNvPr id="165" name="Oval 16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7" name="Straight Connector 37"/>
            <p:cNvCxnSpPr>
              <a:stCxn id="163" idx="3"/>
              <a:endCxn id="165" idx="7"/>
            </p:cNvCxnSpPr>
            <p:nvPr/>
          </p:nvCxnSpPr>
          <p:spPr>
            <a:xfrm flipH="1">
              <a:off x="5984612" y="2367492"/>
              <a:ext cx="361235" cy="3100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5"/>
            <p:cNvGrpSpPr/>
            <p:nvPr/>
          </p:nvGrpSpPr>
          <p:grpSpPr>
            <a:xfrm>
              <a:off x="6291876" y="2062921"/>
              <a:ext cx="358541" cy="356827"/>
              <a:chOff x="9540848" y="767686"/>
              <a:chExt cx="553060" cy="550415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4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9" name="Group 16"/>
            <p:cNvGrpSpPr/>
            <p:nvPr/>
          </p:nvGrpSpPr>
          <p:grpSpPr>
            <a:xfrm>
              <a:off x="7005436" y="2621845"/>
              <a:ext cx="395513" cy="356827"/>
              <a:chOff x="10026158" y="1667051"/>
              <a:chExt cx="610090" cy="550415"/>
            </a:xfrm>
          </p:grpSpPr>
          <p:sp>
            <p:nvSpPr>
              <p:cNvPr id="161" name="Oval 16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0" name="Straight Connector 139"/>
            <p:cNvCxnSpPr>
              <a:stCxn id="163" idx="5"/>
              <a:endCxn id="161" idx="0"/>
            </p:cNvCxnSpPr>
            <p:nvPr/>
          </p:nvCxnSpPr>
          <p:spPr>
            <a:xfrm>
              <a:off x="6598161" y="2367492"/>
              <a:ext cx="497170" cy="2778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6"/>
            <p:cNvGrpSpPr/>
            <p:nvPr/>
          </p:nvGrpSpPr>
          <p:grpSpPr>
            <a:xfrm>
              <a:off x="5378221" y="3304090"/>
              <a:ext cx="416099" cy="356827"/>
              <a:chOff x="9994404" y="1667051"/>
              <a:chExt cx="641844" cy="550415"/>
            </a:xfrm>
          </p:grpSpPr>
          <p:sp>
            <p:nvSpPr>
              <p:cNvPr id="159" name="Oval 15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0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142" name="Straight Connector 37"/>
            <p:cNvCxnSpPr>
              <a:stCxn id="165" idx="3"/>
              <a:endCxn id="159" idx="7"/>
            </p:cNvCxnSpPr>
            <p:nvPr/>
          </p:nvCxnSpPr>
          <p:spPr>
            <a:xfrm flipH="1">
              <a:off x="5624158" y="3021765"/>
              <a:ext cx="266568" cy="2886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6"/>
            <p:cNvGrpSpPr/>
            <p:nvPr/>
          </p:nvGrpSpPr>
          <p:grpSpPr>
            <a:xfrm>
              <a:off x="6251564" y="3297803"/>
              <a:ext cx="395513" cy="356827"/>
              <a:chOff x="10026158" y="1667051"/>
              <a:chExt cx="610090" cy="550415"/>
            </a:xfrm>
          </p:grpSpPr>
          <p:sp>
            <p:nvSpPr>
              <p:cNvPr id="157" name="Oval 15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4" name="Straight Connector 37"/>
            <p:cNvCxnSpPr>
              <a:stCxn id="165" idx="4"/>
              <a:endCxn id="157" idx="0"/>
            </p:cNvCxnSpPr>
            <p:nvPr/>
          </p:nvCxnSpPr>
          <p:spPr>
            <a:xfrm>
              <a:off x="6026187" y="3004545"/>
              <a:ext cx="315272" cy="3167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6"/>
            <p:cNvGrpSpPr/>
            <p:nvPr/>
          </p:nvGrpSpPr>
          <p:grpSpPr>
            <a:xfrm>
              <a:off x="6774638" y="3291173"/>
              <a:ext cx="395513" cy="356827"/>
              <a:chOff x="10026158" y="1667051"/>
              <a:chExt cx="610090" cy="550415"/>
            </a:xfrm>
          </p:grpSpPr>
          <p:sp>
            <p:nvSpPr>
              <p:cNvPr id="155" name="Oval 15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6" name="Straight Connector 37"/>
            <p:cNvCxnSpPr>
              <a:stCxn id="161" idx="3"/>
              <a:endCxn id="155" idx="7"/>
            </p:cNvCxnSpPr>
            <p:nvPr/>
          </p:nvCxnSpPr>
          <p:spPr>
            <a:xfrm flipH="1">
              <a:off x="6999994" y="2972385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6"/>
            <p:cNvGrpSpPr/>
            <p:nvPr/>
          </p:nvGrpSpPr>
          <p:grpSpPr>
            <a:xfrm>
              <a:off x="7491765" y="3250548"/>
              <a:ext cx="395513" cy="356827"/>
              <a:chOff x="10026158" y="1667051"/>
              <a:chExt cx="610090" cy="550415"/>
            </a:xfrm>
          </p:grpSpPr>
          <p:sp>
            <p:nvSpPr>
              <p:cNvPr id="153" name="Oval 15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8" name="Straight Connector 37"/>
            <p:cNvCxnSpPr>
              <a:stCxn id="161" idx="4"/>
              <a:endCxn id="153" idx="0"/>
            </p:cNvCxnSpPr>
            <p:nvPr/>
          </p:nvCxnSpPr>
          <p:spPr>
            <a:xfrm>
              <a:off x="7272367" y="2955165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6"/>
            <p:cNvGrpSpPr/>
            <p:nvPr/>
          </p:nvGrpSpPr>
          <p:grpSpPr>
            <a:xfrm>
              <a:off x="5040980" y="3943242"/>
              <a:ext cx="359690" cy="356827"/>
              <a:chOff x="10021743" y="1667051"/>
              <a:chExt cx="554829" cy="550415"/>
            </a:xfrm>
          </p:grpSpPr>
          <p:sp>
            <p:nvSpPr>
              <p:cNvPr id="151" name="Oval 15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2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0" name="Straight Connector 37"/>
            <p:cNvCxnSpPr>
              <a:stCxn id="159" idx="3"/>
              <a:endCxn id="151" idx="7"/>
            </p:cNvCxnSpPr>
            <p:nvPr/>
          </p:nvCxnSpPr>
          <p:spPr>
            <a:xfrm flipH="1">
              <a:off x="5269163" y="3654630"/>
              <a:ext cx="261109" cy="294899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732444" y="1936770"/>
            <a:ext cx="2846298" cy="2237148"/>
            <a:chOff x="8732444" y="1936770"/>
            <a:chExt cx="2846298" cy="2237148"/>
          </a:xfrm>
        </p:grpSpPr>
        <p:grpSp>
          <p:nvGrpSpPr>
            <p:cNvPr id="170" name="Group 16"/>
            <p:cNvGrpSpPr/>
            <p:nvPr/>
          </p:nvGrpSpPr>
          <p:grpSpPr>
            <a:xfrm>
              <a:off x="9088305" y="3145355"/>
              <a:ext cx="395513" cy="356827"/>
              <a:chOff x="10026158" y="1667051"/>
              <a:chExt cx="610090" cy="550415"/>
            </a:xfrm>
          </p:grpSpPr>
          <p:sp>
            <p:nvSpPr>
              <p:cNvPr id="209" name="Oval 20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1" name="Straight Connector 37"/>
            <p:cNvCxnSpPr>
              <a:stCxn id="207" idx="3"/>
              <a:endCxn id="203" idx="7"/>
            </p:cNvCxnSpPr>
            <p:nvPr/>
          </p:nvCxnSpPr>
          <p:spPr>
            <a:xfrm flipH="1">
              <a:off x="9707860" y="2241341"/>
              <a:ext cx="329451" cy="29471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5"/>
            <p:cNvGrpSpPr/>
            <p:nvPr/>
          </p:nvGrpSpPr>
          <p:grpSpPr>
            <a:xfrm>
              <a:off x="9983340" y="1936770"/>
              <a:ext cx="358541" cy="356827"/>
              <a:chOff x="9540848" y="767686"/>
              <a:chExt cx="553060" cy="550415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8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6" name="Group 16"/>
            <p:cNvGrpSpPr/>
            <p:nvPr/>
          </p:nvGrpSpPr>
          <p:grpSpPr>
            <a:xfrm>
              <a:off x="10696900" y="2495694"/>
              <a:ext cx="395513" cy="356827"/>
              <a:chOff x="10026158" y="1667051"/>
              <a:chExt cx="610090" cy="550415"/>
            </a:xfrm>
          </p:grpSpPr>
          <p:sp>
            <p:nvSpPr>
              <p:cNvPr id="205" name="Oval 20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3" name="Straight Connector 182"/>
            <p:cNvCxnSpPr>
              <a:stCxn id="207" idx="5"/>
              <a:endCxn id="205" idx="0"/>
            </p:cNvCxnSpPr>
            <p:nvPr/>
          </p:nvCxnSpPr>
          <p:spPr>
            <a:xfrm>
              <a:off x="10289625" y="2241341"/>
              <a:ext cx="497170" cy="2778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6"/>
            <p:cNvGrpSpPr/>
            <p:nvPr/>
          </p:nvGrpSpPr>
          <p:grpSpPr>
            <a:xfrm>
              <a:off x="9461918" y="2529772"/>
              <a:ext cx="416099" cy="356827"/>
              <a:chOff x="9994404" y="1667051"/>
              <a:chExt cx="641844" cy="550415"/>
            </a:xfrm>
          </p:grpSpPr>
          <p:sp>
            <p:nvSpPr>
              <p:cNvPr id="203" name="Oval 20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4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186" name="Straight Connector 37"/>
            <p:cNvCxnSpPr>
              <a:stCxn id="203" idx="3"/>
              <a:endCxn id="209" idx="7"/>
            </p:cNvCxnSpPr>
            <p:nvPr/>
          </p:nvCxnSpPr>
          <p:spPr>
            <a:xfrm flipH="1">
              <a:off x="9313661" y="2880312"/>
              <a:ext cx="300313" cy="27133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6"/>
            <p:cNvGrpSpPr/>
            <p:nvPr/>
          </p:nvGrpSpPr>
          <p:grpSpPr>
            <a:xfrm>
              <a:off x="9943028" y="3171652"/>
              <a:ext cx="395513" cy="356827"/>
              <a:chOff x="10026158" y="1667051"/>
              <a:chExt cx="610090" cy="550415"/>
            </a:xfrm>
          </p:grpSpPr>
          <p:sp>
            <p:nvSpPr>
              <p:cNvPr id="201" name="Oval 20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8" name="Straight Connector 37"/>
            <p:cNvCxnSpPr>
              <a:stCxn id="203" idx="4"/>
              <a:endCxn id="201" idx="0"/>
            </p:cNvCxnSpPr>
            <p:nvPr/>
          </p:nvCxnSpPr>
          <p:spPr>
            <a:xfrm>
              <a:off x="9749435" y="2863092"/>
              <a:ext cx="283488" cy="33206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6"/>
            <p:cNvGrpSpPr/>
            <p:nvPr/>
          </p:nvGrpSpPr>
          <p:grpSpPr>
            <a:xfrm>
              <a:off x="10466102" y="3165022"/>
              <a:ext cx="395513" cy="356827"/>
              <a:chOff x="10026158" y="1667051"/>
              <a:chExt cx="610090" cy="550415"/>
            </a:xfrm>
          </p:grpSpPr>
          <p:sp>
            <p:nvSpPr>
              <p:cNvPr id="199" name="Oval 19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0" name="Straight Connector 37"/>
            <p:cNvCxnSpPr>
              <a:stCxn id="205" idx="3"/>
              <a:endCxn id="199" idx="7"/>
            </p:cNvCxnSpPr>
            <p:nvPr/>
          </p:nvCxnSpPr>
          <p:spPr>
            <a:xfrm flipH="1">
              <a:off x="10691458" y="2846234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6"/>
            <p:cNvGrpSpPr/>
            <p:nvPr/>
          </p:nvGrpSpPr>
          <p:grpSpPr>
            <a:xfrm>
              <a:off x="11183229" y="3124397"/>
              <a:ext cx="395513" cy="356827"/>
              <a:chOff x="10026158" y="1667051"/>
              <a:chExt cx="610090" cy="550415"/>
            </a:xfrm>
          </p:grpSpPr>
          <p:sp>
            <p:nvSpPr>
              <p:cNvPr id="197" name="Oval 19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2" name="Straight Connector 37"/>
            <p:cNvCxnSpPr>
              <a:stCxn id="205" idx="4"/>
              <a:endCxn id="197" idx="0"/>
            </p:cNvCxnSpPr>
            <p:nvPr/>
          </p:nvCxnSpPr>
          <p:spPr>
            <a:xfrm>
              <a:off x="10963831" y="2829014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6"/>
            <p:cNvGrpSpPr/>
            <p:nvPr/>
          </p:nvGrpSpPr>
          <p:grpSpPr>
            <a:xfrm>
              <a:off x="8732444" y="3817091"/>
              <a:ext cx="359690" cy="356827"/>
              <a:chOff x="10021743" y="1667051"/>
              <a:chExt cx="554829" cy="550415"/>
            </a:xfrm>
          </p:grpSpPr>
          <p:sp>
            <p:nvSpPr>
              <p:cNvPr id="195" name="Oval 19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6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4" name="Straight Connector 37"/>
            <p:cNvCxnSpPr>
              <a:stCxn id="209" idx="3"/>
              <a:endCxn id="195" idx="7"/>
            </p:cNvCxnSpPr>
            <p:nvPr/>
          </p:nvCxnSpPr>
          <p:spPr>
            <a:xfrm flipH="1">
              <a:off x="8960664" y="3495895"/>
              <a:ext cx="259111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529669" y="4419466"/>
            <a:ext cx="2846298" cy="2228405"/>
            <a:chOff x="5529669" y="4419466"/>
            <a:chExt cx="2846298" cy="2228405"/>
          </a:xfrm>
        </p:grpSpPr>
        <p:grpSp>
          <p:nvGrpSpPr>
            <p:cNvPr id="212" name="Group 16"/>
            <p:cNvGrpSpPr/>
            <p:nvPr/>
          </p:nvGrpSpPr>
          <p:grpSpPr>
            <a:xfrm>
              <a:off x="5885530" y="5619308"/>
              <a:ext cx="395513" cy="356827"/>
              <a:chOff x="10026158" y="1667051"/>
              <a:chExt cx="610090" cy="550415"/>
            </a:xfrm>
          </p:grpSpPr>
          <p:sp>
            <p:nvSpPr>
              <p:cNvPr id="241" name="Oval 24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3" name="Straight Connector 37"/>
            <p:cNvCxnSpPr>
              <a:stCxn id="235" idx="3"/>
              <a:endCxn id="239" idx="7"/>
            </p:cNvCxnSpPr>
            <p:nvPr/>
          </p:nvCxnSpPr>
          <p:spPr>
            <a:xfrm flipH="1">
              <a:off x="6644426" y="4770006"/>
              <a:ext cx="280485" cy="3169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5"/>
            <p:cNvGrpSpPr/>
            <p:nvPr/>
          </p:nvGrpSpPr>
          <p:grpSpPr>
            <a:xfrm>
              <a:off x="6338141" y="5034658"/>
              <a:ext cx="358541" cy="356827"/>
              <a:chOff x="9540848" y="767686"/>
              <a:chExt cx="553060" cy="550415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0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5" name="Group 16"/>
            <p:cNvGrpSpPr/>
            <p:nvPr/>
          </p:nvGrpSpPr>
          <p:grpSpPr>
            <a:xfrm>
              <a:off x="7494125" y="4969647"/>
              <a:ext cx="395513" cy="356827"/>
              <a:chOff x="10026158" y="1667051"/>
              <a:chExt cx="610090" cy="550415"/>
            </a:xfrm>
          </p:grpSpPr>
          <p:sp>
            <p:nvSpPr>
              <p:cNvPr id="237" name="Oval 23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6" name="Straight Connector 215"/>
            <p:cNvCxnSpPr>
              <a:stCxn id="235" idx="4"/>
              <a:endCxn id="237" idx="0"/>
            </p:cNvCxnSpPr>
            <p:nvPr/>
          </p:nvCxnSpPr>
          <p:spPr>
            <a:xfrm>
              <a:off x="7060372" y="4752786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16"/>
            <p:cNvGrpSpPr/>
            <p:nvPr/>
          </p:nvGrpSpPr>
          <p:grpSpPr>
            <a:xfrm>
              <a:off x="6772855" y="4419466"/>
              <a:ext cx="416099" cy="356827"/>
              <a:chOff x="9994404" y="1667051"/>
              <a:chExt cx="641844" cy="550415"/>
            </a:xfrm>
          </p:grpSpPr>
          <p:sp>
            <p:nvSpPr>
              <p:cNvPr id="235" name="Oval 23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6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218" name="Straight Connector 37"/>
            <p:cNvCxnSpPr>
              <a:stCxn id="239" idx="3"/>
              <a:endCxn id="241" idx="7"/>
            </p:cNvCxnSpPr>
            <p:nvPr/>
          </p:nvCxnSpPr>
          <p:spPr>
            <a:xfrm flipH="1">
              <a:off x="6110886" y="5339229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16"/>
            <p:cNvGrpSpPr/>
            <p:nvPr/>
          </p:nvGrpSpPr>
          <p:grpSpPr>
            <a:xfrm>
              <a:off x="6740253" y="5645605"/>
              <a:ext cx="395513" cy="356827"/>
              <a:chOff x="10026158" y="1667051"/>
              <a:chExt cx="610090" cy="550415"/>
            </a:xfrm>
          </p:grpSpPr>
          <p:sp>
            <p:nvSpPr>
              <p:cNvPr id="233" name="Oval 23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0" name="Straight Connector 37"/>
            <p:cNvCxnSpPr>
              <a:stCxn id="239" idx="5"/>
              <a:endCxn id="233" idx="0"/>
            </p:cNvCxnSpPr>
            <p:nvPr/>
          </p:nvCxnSpPr>
          <p:spPr>
            <a:xfrm>
              <a:off x="6644426" y="5339229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16"/>
            <p:cNvGrpSpPr/>
            <p:nvPr/>
          </p:nvGrpSpPr>
          <p:grpSpPr>
            <a:xfrm>
              <a:off x="7263327" y="5638975"/>
              <a:ext cx="395513" cy="356827"/>
              <a:chOff x="10026158" y="1667051"/>
              <a:chExt cx="610090" cy="550415"/>
            </a:xfrm>
          </p:grpSpPr>
          <p:sp>
            <p:nvSpPr>
              <p:cNvPr id="231" name="Oval 23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2" name="Straight Connector 37"/>
            <p:cNvCxnSpPr>
              <a:stCxn id="237" idx="3"/>
              <a:endCxn id="231" idx="7"/>
            </p:cNvCxnSpPr>
            <p:nvPr/>
          </p:nvCxnSpPr>
          <p:spPr>
            <a:xfrm flipH="1">
              <a:off x="7488683" y="5320187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16"/>
            <p:cNvGrpSpPr/>
            <p:nvPr/>
          </p:nvGrpSpPr>
          <p:grpSpPr>
            <a:xfrm>
              <a:off x="7980454" y="5598350"/>
              <a:ext cx="395513" cy="356827"/>
              <a:chOff x="10026158" y="1667051"/>
              <a:chExt cx="610090" cy="550415"/>
            </a:xfrm>
          </p:grpSpPr>
          <p:sp>
            <p:nvSpPr>
              <p:cNvPr id="229" name="Oval 22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4" name="Straight Connector 37"/>
            <p:cNvCxnSpPr>
              <a:stCxn id="237" idx="4"/>
              <a:endCxn id="229" idx="0"/>
            </p:cNvCxnSpPr>
            <p:nvPr/>
          </p:nvCxnSpPr>
          <p:spPr>
            <a:xfrm>
              <a:off x="7761056" y="5302967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16"/>
            <p:cNvGrpSpPr/>
            <p:nvPr/>
          </p:nvGrpSpPr>
          <p:grpSpPr>
            <a:xfrm>
              <a:off x="5529669" y="6291044"/>
              <a:ext cx="359690" cy="356827"/>
              <a:chOff x="10021743" y="1667051"/>
              <a:chExt cx="554829" cy="550415"/>
            </a:xfrm>
          </p:grpSpPr>
          <p:sp>
            <p:nvSpPr>
              <p:cNvPr id="227" name="Oval 22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8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6" name="Straight Connector 37"/>
            <p:cNvCxnSpPr>
              <a:stCxn id="241" idx="3"/>
              <a:endCxn id="227" idx="7"/>
            </p:cNvCxnSpPr>
            <p:nvPr/>
          </p:nvCxnSpPr>
          <p:spPr>
            <a:xfrm flipH="1">
              <a:off x="5757889" y="5969848"/>
              <a:ext cx="259111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0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185154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 15, 109, 107, 3, </a:t>
            </a:r>
            <a:r>
              <a:rPr lang="tr-TR" sz="1600" dirty="0" smtClean="0"/>
              <a:t>15 değerlerinin eklenmesi (</a:t>
            </a:r>
            <a:r>
              <a:rPr lang="tr-TR" sz="1600" dirty="0" err="1" smtClean="0"/>
              <a:t>Max</a:t>
            </a:r>
            <a:r>
              <a:rPr lang="tr-TR" sz="1600" dirty="0" smtClean="0"/>
              <a:t> </a:t>
            </a:r>
            <a:r>
              <a:rPr lang="tr-TR" sz="1600" dirty="0" err="1" smtClean="0"/>
              <a:t>heap</a:t>
            </a:r>
            <a:r>
              <a:rPr lang="tr-TR" sz="1600" dirty="0" smtClean="0"/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FF0000"/>
                </a:solidFill>
              </a:rPr>
              <a:t>Eklenen 107</a:t>
            </a:r>
            <a:endParaRPr lang="tr-TR" sz="16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46445" y="2350969"/>
            <a:ext cx="2846298" cy="2235221"/>
            <a:chOff x="1046445" y="2350969"/>
            <a:chExt cx="2846298" cy="2235221"/>
          </a:xfrm>
        </p:grpSpPr>
        <p:grpSp>
          <p:nvGrpSpPr>
            <p:cNvPr id="166" name="Group 16"/>
            <p:cNvGrpSpPr/>
            <p:nvPr/>
          </p:nvGrpSpPr>
          <p:grpSpPr>
            <a:xfrm>
              <a:off x="1402306" y="3550811"/>
              <a:ext cx="395513" cy="356827"/>
              <a:chOff x="10026158" y="1667051"/>
              <a:chExt cx="610090" cy="550415"/>
            </a:xfrm>
          </p:grpSpPr>
          <p:sp>
            <p:nvSpPr>
              <p:cNvPr id="258" name="Oval 25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7" name="Straight Connector 37"/>
            <p:cNvCxnSpPr>
              <a:stCxn id="252" idx="3"/>
              <a:endCxn id="256" idx="7"/>
            </p:cNvCxnSpPr>
            <p:nvPr/>
          </p:nvCxnSpPr>
          <p:spPr>
            <a:xfrm flipH="1">
              <a:off x="2161202" y="2701509"/>
              <a:ext cx="280485" cy="3169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5"/>
            <p:cNvGrpSpPr/>
            <p:nvPr/>
          </p:nvGrpSpPr>
          <p:grpSpPr>
            <a:xfrm>
              <a:off x="1854917" y="2966161"/>
              <a:ext cx="358541" cy="356827"/>
              <a:chOff x="9540848" y="767686"/>
              <a:chExt cx="553060" cy="550415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7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3" name="Group 16"/>
            <p:cNvGrpSpPr/>
            <p:nvPr/>
          </p:nvGrpSpPr>
          <p:grpSpPr>
            <a:xfrm>
              <a:off x="3010901" y="2901150"/>
              <a:ext cx="395513" cy="356827"/>
              <a:chOff x="10026158" y="1667051"/>
              <a:chExt cx="610090" cy="550415"/>
            </a:xfrm>
          </p:grpSpPr>
          <p:sp>
            <p:nvSpPr>
              <p:cNvPr id="254" name="Oval 25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4" name="Straight Connector 173"/>
            <p:cNvCxnSpPr>
              <a:stCxn id="252" idx="4"/>
              <a:endCxn id="254" idx="0"/>
            </p:cNvCxnSpPr>
            <p:nvPr/>
          </p:nvCxnSpPr>
          <p:spPr>
            <a:xfrm>
              <a:off x="2577148" y="2684289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6"/>
            <p:cNvGrpSpPr/>
            <p:nvPr/>
          </p:nvGrpSpPr>
          <p:grpSpPr>
            <a:xfrm>
              <a:off x="2289631" y="2350969"/>
              <a:ext cx="416099" cy="356827"/>
              <a:chOff x="9994404" y="1667051"/>
              <a:chExt cx="641844" cy="550415"/>
            </a:xfrm>
          </p:grpSpPr>
          <p:sp>
            <p:nvSpPr>
              <p:cNvPr id="252" name="Oval 25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3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177" name="Straight Connector 37"/>
            <p:cNvCxnSpPr>
              <a:stCxn id="256" idx="3"/>
              <a:endCxn id="258" idx="7"/>
            </p:cNvCxnSpPr>
            <p:nvPr/>
          </p:nvCxnSpPr>
          <p:spPr>
            <a:xfrm flipH="1">
              <a:off x="1627662" y="3270732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6"/>
            <p:cNvGrpSpPr/>
            <p:nvPr/>
          </p:nvGrpSpPr>
          <p:grpSpPr>
            <a:xfrm>
              <a:off x="2257029" y="3577108"/>
              <a:ext cx="395513" cy="356827"/>
              <a:chOff x="10026158" y="1667051"/>
              <a:chExt cx="610090" cy="550415"/>
            </a:xfrm>
          </p:grpSpPr>
          <p:sp>
            <p:nvSpPr>
              <p:cNvPr id="250" name="Oval 24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9" name="Straight Connector 37"/>
            <p:cNvCxnSpPr>
              <a:stCxn id="256" idx="5"/>
              <a:endCxn id="250" idx="0"/>
            </p:cNvCxnSpPr>
            <p:nvPr/>
          </p:nvCxnSpPr>
          <p:spPr>
            <a:xfrm>
              <a:off x="2161202" y="3270732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6"/>
            <p:cNvGrpSpPr/>
            <p:nvPr/>
          </p:nvGrpSpPr>
          <p:grpSpPr>
            <a:xfrm>
              <a:off x="2780103" y="3570478"/>
              <a:ext cx="395513" cy="356827"/>
              <a:chOff x="10026158" y="1667051"/>
              <a:chExt cx="610090" cy="550415"/>
            </a:xfrm>
          </p:grpSpPr>
          <p:sp>
            <p:nvSpPr>
              <p:cNvPr id="248" name="Oval 24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1" name="Straight Connector 37"/>
            <p:cNvCxnSpPr>
              <a:stCxn id="254" idx="3"/>
              <a:endCxn id="248" idx="7"/>
            </p:cNvCxnSpPr>
            <p:nvPr/>
          </p:nvCxnSpPr>
          <p:spPr>
            <a:xfrm flipH="1">
              <a:off x="3005459" y="3251690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6"/>
            <p:cNvGrpSpPr/>
            <p:nvPr/>
          </p:nvGrpSpPr>
          <p:grpSpPr>
            <a:xfrm>
              <a:off x="3497230" y="3529853"/>
              <a:ext cx="395513" cy="356827"/>
              <a:chOff x="10026158" y="1667051"/>
              <a:chExt cx="610090" cy="550415"/>
            </a:xfrm>
          </p:grpSpPr>
          <p:sp>
            <p:nvSpPr>
              <p:cNvPr id="246" name="Oval 2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4" name="Straight Connector 37"/>
            <p:cNvCxnSpPr>
              <a:stCxn id="254" idx="4"/>
              <a:endCxn id="246" idx="0"/>
            </p:cNvCxnSpPr>
            <p:nvPr/>
          </p:nvCxnSpPr>
          <p:spPr>
            <a:xfrm>
              <a:off x="3277832" y="3234470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16"/>
            <p:cNvGrpSpPr/>
            <p:nvPr/>
          </p:nvGrpSpPr>
          <p:grpSpPr>
            <a:xfrm>
              <a:off x="1046445" y="4222547"/>
              <a:ext cx="359690" cy="356827"/>
              <a:chOff x="10021743" y="1667051"/>
              <a:chExt cx="554829" cy="550415"/>
            </a:xfrm>
          </p:grpSpPr>
          <p:sp>
            <p:nvSpPr>
              <p:cNvPr id="244" name="Oval 24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5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43" name="Straight Connector 37"/>
            <p:cNvCxnSpPr>
              <a:stCxn id="258" idx="3"/>
              <a:endCxn id="244" idx="7"/>
            </p:cNvCxnSpPr>
            <p:nvPr/>
          </p:nvCxnSpPr>
          <p:spPr>
            <a:xfrm flipH="1">
              <a:off x="1274665" y="3901351"/>
              <a:ext cx="259111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16"/>
            <p:cNvGrpSpPr/>
            <p:nvPr/>
          </p:nvGrpSpPr>
          <p:grpSpPr>
            <a:xfrm>
              <a:off x="1704374" y="4229363"/>
              <a:ext cx="417384" cy="356827"/>
              <a:chOff x="9980658" y="1667051"/>
              <a:chExt cx="643827" cy="550415"/>
            </a:xfrm>
          </p:grpSpPr>
          <p:sp>
            <p:nvSpPr>
              <p:cNvPr id="261" name="Oval 26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2" name="TextBox 18"/>
              <p:cNvSpPr txBox="1"/>
              <p:nvPr/>
            </p:nvSpPr>
            <p:spPr>
              <a:xfrm>
                <a:off x="9980658" y="1732135"/>
                <a:ext cx="64382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3" name="Straight Connector 37"/>
            <p:cNvCxnSpPr>
              <a:stCxn id="258" idx="4"/>
              <a:endCxn id="261" idx="0"/>
            </p:cNvCxnSpPr>
            <p:nvPr/>
          </p:nvCxnSpPr>
          <p:spPr>
            <a:xfrm>
              <a:off x="1669237" y="3884131"/>
              <a:ext cx="154533" cy="3687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510217" y="2285958"/>
            <a:ext cx="2846298" cy="2235221"/>
            <a:chOff x="4510217" y="2285958"/>
            <a:chExt cx="2846298" cy="2235221"/>
          </a:xfrm>
        </p:grpSpPr>
        <p:grpSp>
          <p:nvGrpSpPr>
            <p:cNvPr id="265" name="Group 16"/>
            <p:cNvGrpSpPr/>
            <p:nvPr/>
          </p:nvGrpSpPr>
          <p:grpSpPr>
            <a:xfrm>
              <a:off x="4863165" y="3485800"/>
              <a:ext cx="420009" cy="356827"/>
              <a:chOff x="10021669" y="1667051"/>
              <a:chExt cx="647876" cy="550415"/>
            </a:xfrm>
          </p:grpSpPr>
          <p:sp>
            <p:nvSpPr>
              <p:cNvPr id="298" name="Oval 29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9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6" name="Straight Connector 37"/>
            <p:cNvCxnSpPr>
              <a:stCxn id="292" idx="3"/>
              <a:endCxn id="296" idx="7"/>
            </p:cNvCxnSpPr>
            <p:nvPr/>
          </p:nvCxnSpPr>
          <p:spPr>
            <a:xfrm flipH="1">
              <a:off x="5624974" y="2636498"/>
              <a:ext cx="280485" cy="3169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5"/>
            <p:cNvGrpSpPr/>
            <p:nvPr/>
          </p:nvGrpSpPr>
          <p:grpSpPr>
            <a:xfrm>
              <a:off x="5318689" y="2901150"/>
              <a:ext cx="358541" cy="356827"/>
              <a:chOff x="9540848" y="767686"/>
              <a:chExt cx="553060" cy="550415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7" name="TextBox 33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8" name="Group 16"/>
            <p:cNvGrpSpPr/>
            <p:nvPr/>
          </p:nvGrpSpPr>
          <p:grpSpPr>
            <a:xfrm>
              <a:off x="6474673" y="2836139"/>
              <a:ext cx="395513" cy="356827"/>
              <a:chOff x="10026158" y="1667051"/>
              <a:chExt cx="610090" cy="550415"/>
            </a:xfrm>
          </p:grpSpPr>
          <p:sp>
            <p:nvSpPr>
              <p:cNvPr id="294" name="Oval 29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9" name="Straight Connector 268"/>
            <p:cNvCxnSpPr>
              <a:stCxn id="292" idx="4"/>
              <a:endCxn id="294" idx="0"/>
            </p:cNvCxnSpPr>
            <p:nvPr/>
          </p:nvCxnSpPr>
          <p:spPr>
            <a:xfrm>
              <a:off x="6040920" y="2619278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16"/>
            <p:cNvGrpSpPr/>
            <p:nvPr/>
          </p:nvGrpSpPr>
          <p:grpSpPr>
            <a:xfrm>
              <a:off x="5753403" y="2285958"/>
              <a:ext cx="416099" cy="356827"/>
              <a:chOff x="9994404" y="1667051"/>
              <a:chExt cx="641844" cy="550415"/>
            </a:xfrm>
          </p:grpSpPr>
          <p:sp>
            <p:nvSpPr>
              <p:cNvPr id="292" name="Oval 29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3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271" name="Straight Connector 37"/>
            <p:cNvCxnSpPr>
              <a:stCxn id="296" idx="3"/>
              <a:endCxn id="298" idx="7"/>
            </p:cNvCxnSpPr>
            <p:nvPr/>
          </p:nvCxnSpPr>
          <p:spPr>
            <a:xfrm flipH="1">
              <a:off x="5091434" y="3205721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oup 16"/>
            <p:cNvGrpSpPr/>
            <p:nvPr/>
          </p:nvGrpSpPr>
          <p:grpSpPr>
            <a:xfrm>
              <a:off x="5720801" y="3512097"/>
              <a:ext cx="395513" cy="356827"/>
              <a:chOff x="10026158" y="1667051"/>
              <a:chExt cx="610090" cy="550415"/>
            </a:xfrm>
          </p:grpSpPr>
          <p:sp>
            <p:nvSpPr>
              <p:cNvPr id="290" name="Oval 28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3" name="Straight Connector 37"/>
            <p:cNvCxnSpPr>
              <a:stCxn id="296" idx="5"/>
              <a:endCxn id="290" idx="0"/>
            </p:cNvCxnSpPr>
            <p:nvPr/>
          </p:nvCxnSpPr>
          <p:spPr>
            <a:xfrm>
              <a:off x="5624974" y="3205721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16"/>
            <p:cNvGrpSpPr/>
            <p:nvPr/>
          </p:nvGrpSpPr>
          <p:grpSpPr>
            <a:xfrm>
              <a:off x="6243875" y="3505467"/>
              <a:ext cx="395513" cy="356827"/>
              <a:chOff x="10026158" y="1667051"/>
              <a:chExt cx="610090" cy="550415"/>
            </a:xfrm>
          </p:grpSpPr>
          <p:sp>
            <p:nvSpPr>
              <p:cNvPr id="288" name="Oval 28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5" name="Straight Connector 37"/>
            <p:cNvCxnSpPr>
              <a:stCxn id="294" idx="3"/>
              <a:endCxn id="288" idx="7"/>
            </p:cNvCxnSpPr>
            <p:nvPr/>
          </p:nvCxnSpPr>
          <p:spPr>
            <a:xfrm flipH="1">
              <a:off x="6469231" y="3186679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16"/>
            <p:cNvGrpSpPr/>
            <p:nvPr/>
          </p:nvGrpSpPr>
          <p:grpSpPr>
            <a:xfrm>
              <a:off x="6961002" y="3464842"/>
              <a:ext cx="395513" cy="356827"/>
              <a:chOff x="10026158" y="1667051"/>
              <a:chExt cx="610090" cy="550415"/>
            </a:xfrm>
          </p:grpSpPr>
          <p:sp>
            <p:nvSpPr>
              <p:cNvPr id="286" name="Oval 28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7" name="Straight Connector 37"/>
            <p:cNvCxnSpPr>
              <a:stCxn id="294" idx="4"/>
              <a:endCxn id="286" idx="0"/>
            </p:cNvCxnSpPr>
            <p:nvPr/>
          </p:nvCxnSpPr>
          <p:spPr>
            <a:xfrm>
              <a:off x="6741604" y="3169459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16"/>
            <p:cNvGrpSpPr/>
            <p:nvPr/>
          </p:nvGrpSpPr>
          <p:grpSpPr>
            <a:xfrm>
              <a:off x="4510217" y="4157536"/>
              <a:ext cx="359690" cy="356827"/>
              <a:chOff x="10021743" y="1667051"/>
              <a:chExt cx="554829" cy="550415"/>
            </a:xfrm>
          </p:grpSpPr>
          <p:sp>
            <p:nvSpPr>
              <p:cNvPr id="284" name="Oval 28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5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9" name="Straight Connector 37"/>
            <p:cNvCxnSpPr>
              <a:stCxn id="298" idx="3"/>
              <a:endCxn id="284" idx="7"/>
            </p:cNvCxnSpPr>
            <p:nvPr/>
          </p:nvCxnSpPr>
          <p:spPr>
            <a:xfrm flipH="1">
              <a:off x="4738437" y="3836340"/>
              <a:ext cx="259111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16"/>
            <p:cNvGrpSpPr/>
            <p:nvPr/>
          </p:nvGrpSpPr>
          <p:grpSpPr>
            <a:xfrm>
              <a:off x="5168146" y="4164352"/>
              <a:ext cx="417384" cy="356827"/>
              <a:chOff x="9980658" y="1667051"/>
              <a:chExt cx="643827" cy="550415"/>
            </a:xfrm>
          </p:grpSpPr>
          <p:sp>
            <p:nvSpPr>
              <p:cNvPr id="282" name="Oval 28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3" name="TextBox 18"/>
              <p:cNvSpPr txBox="1"/>
              <p:nvPr/>
            </p:nvSpPr>
            <p:spPr>
              <a:xfrm>
                <a:off x="9980658" y="1732135"/>
                <a:ext cx="64382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1" name="Straight Connector 37"/>
            <p:cNvCxnSpPr>
              <a:stCxn id="298" idx="4"/>
              <a:endCxn id="282" idx="0"/>
            </p:cNvCxnSpPr>
            <p:nvPr/>
          </p:nvCxnSpPr>
          <p:spPr>
            <a:xfrm>
              <a:off x="5133009" y="3819120"/>
              <a:ext cx="154533" cy="368739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232047" y="2162416"/>
            <a:ext cx="2846298" cy="2235221"/>
            <a:chOff x="8232047" y="2162416"/>
            <a:chExt cx="2846298" cy="2235221"/>
          </a:xfrm>
        </p:grpSpPr>
        <p:grpSp>
          <p:nvGrpSpPr>
            <p:cNvPr id="301" name="Group 16"/>
            <p:cNvGrpSpPr/>
            <p:nvPr/>
          </p:nvGrpSpPr>
          <p:grpSpPr>
            <a:xfrm>
              <a:off x="8584995" y="3362258"/>
              <a:ext cx="420009" cy="356827"/>
              <a:chOff x="10021669" y="1667051"/>
              <a:chExt cx="647876" cy="550415"/>
            </a:xfrm>
          </p:grpSpPr>
          <p:sp>
            <p:nvSpPr>
              <p:cNvPr id="334" name="Oval 33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5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02" name="Straight Connector 37"/>
            <p:cNvCxnSpPr>
              <a:stCxn id="328" idx="3"/>
              <a:endCxn id="332" idx="7"/>
            </p:cNvCxnSpPr>
            <p:nvPr/>
          </p:nvCxnSpPr>
          <p:spPr>
            <a:xfrm flipH="1">
              <a:off x="9346804" y="2512956"/>
              <a:ext cx="280485" cy="3169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5"/>
            <p:cNvGrpSpPr/>
            <p:nvPr/>
          </p:nvGrpSpPr>
          <p:grpSpPr>
            <a:xfrm>
              <a:off x="9040520" y="2777608"/>
              <a:ext cx="422713" cy="356827"/>
              <a:chOff x="9540846" y="767686"/>
              <a:chExt cx="652047" cy="550415"/>
            </a:xfrm>
          </p:grpSpPr>
          <p:sp>
            <p:nvSpPr>
              <p:cNvPr id="332" name="Oval 33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3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04" name="Group 16"/>
            <p:cNvGrpSpPr/>
            <p:nvPr/>
          </p:nvGrpSpPr>
          <p:grpSpPr>
            <a:xfrm>
              <a:off x="10196503" y="2712597"/>
              <a:ext cx="395513" cy="356827"/>
              <a:chOff x="10026158" y="1667051"/>
              <a:chExt cx="610090" cy="550415"/>
            </a:xfrm>
          </p:grpSpPr>
          <p:sp>
            <p:nvSpPr>
              <p:cNvPr id="330" name="Oval 32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05" name="Straight Connector 304"/>
            <p:cNvCxnSpPr>
              <a:stCxn id="328" idx="4"/>
              <a:endCxn id="330" idx="0"/>
            </p:cNvCxnSpPr>
            <p:nvPr/>
          </p:nvCxnSpPr>
          <p:spPr>
            <a:xfrm>
              <a:off x="9762750" y="2495736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6" name="Group 16"/>
            <p:cNvGrpSpPr/>
            <p:nvPr/>
          </p:nvGrpSpPr>
          <p:grpSpPr>
            <a:xfrm>
              <a:off x="9475233" y="2162416"/>
              <a:ext cx="416099" cy="356827"/>
              <a:chOff x="9994404" y="1667051"/>
              <a:chExt cx="641844" cy="550415"/>
            </a:xfrm>
          </p:grpSpPr>
          <p:sp>
            <p:nvSpPr>
              <p:cNvPr id="328" name="Oval 32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9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307" name="Straight Connector 37"/>
            <p:cNvCxnSpPr>
              <a:stCxn id="332" idx="3"/>
              <a:endCxn id="334" idx="7"/>
            </p:cNvCxnSpPr>
            <p:nvPr/>
          </p:nvCxnSpPr>
          <p:spPr>
            <a:xfrm flipH="1">
              <a:off x="8813264" y="3082179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16"/>
            <p:cNvGrpSpPr/>
            <p:nvPr/>
          </p:nvGrpSpPr>
          <p:grpSpPr>
            <a:xfrm>
              <a:off x="9442631" y="3388555"/>
              <a:ext cx="395513" cy="356827"/>
              <a:chOff x="10026158" y="1667051"/>
              <a:chExt cx="610090" cy="550415"/>
            </a:xfrm>
          </p:grpSpPr>
          <p:sp>
            <p:nvSpPr>
              <p:cNvPr id="326" name="Oval 32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09" name="Straight Connector 37"/>
            <p:cNvCxnSpPr>
              <a:stCxn id="332" idx="5"/>
              <a:endCxn id="326" idx="0"/>
            </p:cNvCxnSpPr>
            <p:nvPr/>
          </p:nvCxnSpPr>
          <p:spPr>
            <a:xfrm>
              <a:off x="9346804" y="3082179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16"/>
            <p:cNvGrpSpPr/>
            <p:nvPr/>
          </p:nvGrpSpPr>
          <p:grpSpPr>
            <a:xfrm>
              <a:off x="9965705" y="3381925"/>
              <a:ext cx="395513" cy="356827"/>
              <a:chOff x="10026158" y="1667051"/>
              <a:chExt cx="610090" cy="550415"/>
            </a:xfrm>
          </p:grpSpPr>
          <p:sp>
            <p:nvSpPr>
              <p:cNvPr id="324" name="Oval 32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1" name="Straight Connector 37"/>
            <p:cNvCxnSpPr>
              <a:stCxn id="330" idx="3"/>
              <a:endCxn id="324" idx="7"/>
            </p:cNvCxnSpPr>
            <p:nvPr/>
          </p:nvCxnSpPr>
          <p:spPr>
            <a:xfrm flipH="1">
              <a:off x="10191061" y="3063137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16"/>
            <p:cNvGrpSpPr/>
            <p:nvPr/>
          </p:nvGrpSpPr>
          <p:grpSpPr>
            <a:xfrm>
              <a:off x="10682832" y="3341300"/>
              <a:ext cx="395513" cy="356827"/>
              <a:chOff x="10026158" y="1667051"/>
              <a:chExt cx="610090" cy="550415"/>
            </a:xfrm>
          </p:grpSpPr>
          <p:sp>
            <p:nvSpPr>
              <p:cNvPr id="322" name="Oval 32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3" name="Straight Connector 37"/>
            <p:cNvCxnSpPr>
              <a:stCxn id="330" idx="4"/>
              <a:endCxn id="322" idx="0"/>
            </p:cNvCxnSpPr>
            <p:nvPr/>
          </p:nvCxnSpPr>
          <p:spPr>
            <a:xfrm>
              <a:off x="10463434" y="3045917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16"/>
            <p:cNvGrpSpPr/>
            <p:nvPr/>
          </p:nvGrpSpPr>
          <p:grpSpPr>
            <a:xfrm>
              <a:off x="8232047" y="4033994"/>
              <a:ext cx="359690" cy="356827"/>
              <a:chOff x="10021743" y="1667051"/>
              <a:chExt cx="554829" cy="550415"/>
            </a:xfrm>
          </p:grpSpPr>
          <p:sp>
            <p:nvSpPr>
              <p:cNvPr id="320" name="Oval 31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1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5" name="Straight Connector 37"/>
            <p:cNvCxnSpPr>
              <a:stCxn id="334" idx="3"/>
              <a:endCxn id="320" idx="7"/>
            </p:cNvCxnSpPr>
            <p:nvPr/>
          </p:nvCxnSpPr>
          <p:spPr>
            <a:xfrm flipH="1">
              <a:off x="8460267" y="3712798"/>
              <a:ext cx="259111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oup 16"/>
            <p:cNvGrpSpPr/>
            <p:nvPr/>
          </p:nvGrpSpPr>
          <p:grpSpPr>
            <a:xfrm>
              <a:off x="8889976" y="4040810"/>
              <a:ext cx="417384" cy="356827"/>
              <a:chOff x="9980658" y="1667051"/>
              <a:chExt cx="643827" cy="550415"/>
            </a:xfrm>
          </p:grpSpPr>
          <p:sp>
            <p:nvSpPr>
              <p:cNvPr id="318" name="Oval 31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9" name="TextBox 18"/>
              <p:cNvSpPr txBox="1"/>
              <p:nvPr/>
            </p:nvSpPr>
            <p:spPr>
              <a:xfrm>
                <a:off x="9980658" y="1732135"/>
                <a:ext cx="64382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7" name="Straight Connector 37"/>
            <p:cNvCxnSpPr>
              <a:stCxn id="334" idx="4"/>
              <a:endCxn id="318" idx="0"/>
            </p:cNvCxnSpPr>
            <p:nvPr/>
          </p:nvCxnSpPr>
          <p:spPr>
            <a:xfrm>
              <a:off x="8854839" y="3695578"/>
              <a:ext cx="154533" cy="368739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5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185154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 15, 109, 107, 3, </a:t>
            </a:r>
            <a:r>
              <a:rPr lang="tr-TR" sz="1600" dirty="0" smtClean="0"/>
              <a:t>15 değerlerinin eklenmesi (</a:t>
            </a:r>
            <a:r>
              <a:rPr lang="tr-TR" sz="1600" dirty="0" err="1" smtClean="0"/>
              <a:t>Max</a:t>
            </a:r>
            <a:r>
              <a:rPr lang="tr-TR" sz="1600" dirty="0" smtClean="0"/>
              <a:t> </a:t>
            </a:r>
            <a:r>
              <a:rPr lang="tr-TR" sz="1600" dirty="0" err="1" smtClean="0"/>
              <a:t>heap</a:t>
            </a:r>
            <a:r>
              <a:rPr lang="tr-TR" sz="1600" dirty="0" smtClean="0"/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FF0000"/>
                </a:solidFill>
              </a:rPr>
              <a:t>Eklenen 3</a:t>
            </a:r>
            <a:endParaRPr lang="tr-TR" sz="1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27568" y="2712832"/>
            <a:ext cx="2766397" cy="2246169"/>
            <a:chOff x="1227568" y="2712832"/>
            <a:chExt cx="2766397" cy="2246169"/>
          </a:xfrm>
        </p:grpSpPr>
        <p:grpSp>
          <p:nvGrpSpPr>
            <p:cNvPr id="301" name="Group 16"/>
            <p:cNvGrpSpPr/>
            <p:nvPr/>
          </p:nvGrpSpPr>
          <p:grpSpPr>
            <a:xfrm>
              <a:off x="1500615" y="3912674"/>
              <a:ext cx="420009" cy="356827"/>
              <a:chOff x="10021669" y="1667051"/>
              <a:chExt cx="647876" cy="550415"/>
            </a:xfrm>
          </p:grpSpPr>
          <p:sp>
            <p:nvSpPr>
              <p:cNvPr id="334" name="Oval 33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5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02" name="Straight Connector 37"/>
            <p:cNvCxnSpPr>
              <a:stCxn id="328" idx="3"/>
              <a:endCxn id="332" idx="7"/>
            </p:cNvCxnSpPr>
            <p:nvPr/>
          </p:nvCxnSpPr>
          <p:spPr>
            <a:xfrm flipH="1">
              <a:off x="2262424" y="3063372"/>
              <a:ext cx="280485" cy="3169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5"/>
            <p:cNvGrpSpPr/>
            <p:nvPr/>
          </p:nvGrpSpPr>
          <p:grpSpPr>
            <a:xfrm>
              <a:off x="1956140" y="3328024"/>
              <a:ext cx="422713" cy="356827"/>
              <a:chOff x="9540846" y="767686"/>
              <a:chExt cx="652047" cy="550415"/>
            </a:xfrm>
          </p:grpSpPr>
          <p:sp>
            <p:nvSpPr>
              <p:cNvPr id="332" name="Oval 33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3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04" name="Group 16"/>
            <p:cNvGrpSpPr/>
            <p:nvPr/>
          </p:nvGrpSpPr>
          <p:grpSpPr>
            <a:xfrm>
              <a:off x="3112123" y="3263013"/>
              <a:ext cx="395513" cy="356827"/>
              <a:chOff x="10026158" y="1667051"/>
              <a:chExt cx="610090" cy="550415"/>
            </a:xfrm>
          </p:grpSpPr>
          <p:sp>
            <p:nvSpPr>
              <p:cNvPr id="330" name="Oval 32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05" name="Straight Connector 304"/>
            <p:cNvCxnSpPr>
              <a:stCxn id="328" idx="4"/>
              <a:endCxn id="330" idx="0"/>
            </p:cNvCxnSpPr>
            <p:nvPr/>
          </p:nvCxnSpPr>
          <p:spPr>
            <a:xfrm>
              <a:off x="2678370" y="3046152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6" name="Group 16"/>
            <p:cNvGrpSpPr/>
            <p:nvPr/>
          </p:nvGrpSpPr>
          <p:grpSpPr>
            <a:xfrm>
              <a:off x="2390853" y="2712832"/>
              <a:ext cx="416099" cy="356827"/>
              <a:chOff x="9994404" y="1667051"/>
              <a:chExt cx="641844" cy="550415"/>
            </a:xfrm>
          </p:grpSpPr>
          <p:sp>
            <p:nvSpPr>
              <p:cNvPr id="328" name="Oval 32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9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307" name="Straight Connector 37"/>
            <p:cNvCxnSpPr>
              <a:stCxn id="332" idx="3"/>
              <a:endCxn id="334" idx="7"/>
            </p:cNvCxnSpPr>
            <p:nvPr/>
          </p:nvCxnSpPr>
          <p:spPr>
            <a:xfrm flipH="1">
              <a:off x="1728884" y="3632595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16"/>
            <p:cNvGrpSpPr/>
            <p:nvPr/>
          </p:nvGrpSpPr>
          <p:grpSpPr>
            <a:xfrm>
              <a:off x="2358251" y="3938971"/>
              <a:ext cx="395513" cy="356827"/>
              <a:chOff x="10026158" y="1667051"/>
              <a:chExt cx="610090" cy="550415"/>
            </a:xfrm>
          </p:grpSpPr>
          <p:sp>
            <p:nvSpPr>
              <p:cNvPr id="326" name="Oval 32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09" name="Straight Connector 37"/>
            <p:cNvCxnSpPr>
              <a:stCxn id="332" idx="5"/>
              <a:endCxn id="326" idx="0"/>
            </p:cNvCxnSpPr>
            <p:nvPr/>
          </p:nvCxnSpPr>
          <p:spPr>
            <a:xfrm>
              <a:off x="2262424" y="3632595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16"/>
            <p:cNvGrpSpPr/>
            <p:nvPr/>
          </p:nvGrpSpPr>
          <p:grpSpPr>
            <a:xfrm>
              <a:off x="2881325" y="3932341"/>
              <a:ext cx="395513" cy="356827"/>
              <a:chOff x="10026158" y="1667051"/>
              <a:chExt cx="610090" cy="550415"/>
            </a:xfrm>
          </p:grpSpPr>
          <p:sp>
            <p:nvSpPr>
              <p:cNvPr id="324" name="Oval 32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1" name="Straight Connector 37"/>
            <p:cNvCxnSpPr>
              <a:stCxn id="330" idx="3"/>
              <a:endCxn id="324" idx="7"/>
            </p:cNvCxnSpPr>
            <p:nvPr/>
          </p:nvCxnSpPr>
          <p:spPr>
            <a:xfrm flipH="1">
              <a:off x="3106681" y="3613553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16"/>
            <p:cNvGrpSpPr/>
            <p:nvPr/>
          </p:nvGrpSpPr>
          <p:grpSpPr>
            <a:xfrm>
              <a:off x="3598452" y="3891716"/>
              <a:ext cx="395513" cy="356827"/>
              <a:chOff x="10026158" y="1667051"/>
              <a:chExt cx="610090" cy="550415"/>
            </a:xfrm>
          </p:grpSpPr>
          <p:sp>
            <p:nvSpPr>
              <p:cNvPr id="322" name="Oval 32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3" name="Straight Connector 37"/>
            <p:cNvCxnSpPr>
              <a:stCxn id="330" idx="4"/>
              <a:endCxn id="322" idx="0"/>
            </p:cNvCxnSpPr>
            <p:nvPr/>
          </p:nvCxnSpPr>
          <p:spPr>
            <a:xfrm>
              <a:off x="3379054" y="3596333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16"/>
            <p:cNvGrpSpPr/>
            <p:nvPr/>
          </p:nvGrpSpPr>
          <p:grpSpPr>
            <a:xfrm>
              <a:off x="1227568" y="4584410"/>
              <a:ext cx="359690" cy="356827"/>
              <a:chOff x="10021743" y="1667051"/>
              <a:chExt cx="554829" cy="550415"/>
            </a:xfrm>
          </p:grpSpPr>
          <p:sp>
            <p:nvSpPr>
              <p:cNvPr id="320" name="Oval 31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1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5" name="Straight Connector 37"/>
            <p:cNvCxnSpPr>
              <a:stCxn id="334" idx="3"/>
              <a:endCxn id="320" idx="7"/>
            </p:cNvCxnSpPr>
            <p:nvPr/>
          </p:nvCxnSpPr>
          <p:spPr>
            <a:xfrm flipH="1">
              <a:off x="1455788" y="4263214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oup 16"/>
            <p:cNvGrpSpPr/>
            <p:nvPr/>
          </p:nvGrpSpPr>
          <p:grpSpPr>
            <a:xfrm>
              <a:off x="1743451" y="4591226"/>
              <a:ext cx="417384" cy="356827"/>
              <a:chOff x="9980658" y="1667051"/>
              <a:chExt cx="643827" cy="550415"/>
            </a:xfrm>
          </p:grpSpPr>
          <p:sp>
            <p:nvSpPr>
              <p:cNvPr id="318" name="Oval 31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9" name="TextBox 18"/>
              <p:cNvSpPr txBox="1"/>
              <p:nvPr/>
            </p:nvSpPr>
            <p:spPr>
              <a:xfrm>
                <a:off x="9980658" y="1732135"/>
                <a:ext cx="64382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7" name="Straight Connector 37"/>
            <p:cNvCxnSpPr>
              <a:stCxn id="334" idx="4"/>
              <a:endCxn id="318" idx="0"/>
            </p:cNvCxnSpPr>
            <p:nvPr/>
          </p:nvCxnSpPr>
          <p:spPr>
            <a:xfrm>
              <a:off x="1770456" y="4245994"/>
              <a:ext cx="92387" cy="368739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6"/>
            <p:cNvGrpSpPr/>
            <p:nvPr/>
          </p:nvGrpSpPr>
          <p:grpSpPr>
            <a:xfrm>
              <a:off x="2174571" y="4602174"/>
              <a:ext cx="395513" cy="356827"/>
              <a:chOff x="10026158" y="1667051"/>
              <a:chExt cx="610090" cy="550415"/>
            </a:xfrm>
          </p:grpSpPr>
          <p:sp>
            <p:nvSpPr>
              <p:cNvPr id="113" name="Oval 11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5" name="Straight Connector 37"/>
            <p:cNvCxnSpPr>
              <a:stCxn id="326" idx="3"/>
              <a:endCxn id="113" idx="7"/>
            </p:cNvCxnSpPr>
            <p:nvPr/>
          </p:nvCxnSpPr>
          <p:spPr>
            <a:xfrm flipH="1">
              <a:off x="2399927" y="4289511"/>
              <a:ext cx="89794" cy="31895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85133" y="2652693"/>
            <a:ext cx="2766397" cy="2246169"/>
            <a:chOff x="1227568" y="2712832"/>
            <a:chExt cx="2766397" cy="2246169"/>
          </a:xfrm>
        </p:grpSpPr>
        <p:grpSp>
          <p:nvGrpSpPr>
            <p:cNvPr id="121" name="Group 16"/>
            <p:cNvGrpSpPr/>
            <p:nvPr/>
          </p:nvGrpSpPr>
          <p:grpSpPr>
            <a:xfrm>
              <a:off x="1500615" y="3912674"/>
              <a:ext cx="420009" cy="356827"/>
              <a:chOff x="10021669" y="1667051"/>
              <a:chExt cx="647876" cy="550415"/>
            </a:xfrm>
          </p:grpSpPr>
          <p:sp>
            <p:nvSpPr>
              <p:cNvPr id="158" name="Oval 15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9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2" name="Straight Connector 37"/>
            <p:cNvCxnSpPr>
              <a:stCxn id="152" idx="3"/>
              <a:endCxn id="156" idx="7"/>
            </p:cNvCxnSpPr>
            <p:nvPr/>
          </p:nvCxnSpPr>
          <p:spPr>
            <a:xfrm flipH="1">
              <a:off x="2262424" y="3063372"/>
              <a:ext cx="280485" cy="3169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5"/>
            <p:cNvGrpSpPr/>
            <p:nvPr/>
          </p:nvGrpSpPr>
          <p:grpSpPr>
            <a:xfrm>
              <a:off x="1956140" y="3328024"/>
              <a:ext cx="422713" cy="356827"/>
              <a:chOff x="9540846" y="767686"/>
              <a:chExt cx="652047" cy="550415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7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4" name="Group 16"/>
            <p:cNvGrpSpPr/>
            <p:nvPr/>
          </p:nvGrpSpPr>
          <p:grpSpPr>
            <a:xfrm>
              <a:off x="3112123" y="3263013"/>
              <a:ext cx="395513" cy="356827"/>
              <a:chOff x="10026158" y="1667051"/>
              <a:chExt cx="610090" cy="550415"/>
            </a:xfrm>
          </p:grpSpPr>
          <p:sp>
            <p:nvSpPr>
              <p:cNvPr id="154" name="Oval 15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5" name="Straight Connector 124"/>
            <p:cNvCxnSpPr>
              <a:stCxn id="152" idx="4"/>
              <a:endCxn id="154" idx="0"/>
            </p:cNvCxnSpPr>
            <p:nvPr/>
          </p:nvCxnSpPr>
          <p:spPr>
            <a:xfrm>
              <a:off x="2678370" y="3046152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6"/>
            <p:cNvGrpSpPr/>
            <p:nvPr/>
          </p:nvGrpSpPr>
          <p:grpSpPr>
            <a:xfrm>
              <a:off x="2390853" y="2712832"/>
              <a:ext cx="416099" cy="356827"/>
              <a:chOff x="9994404" y="1667051"/>
              <a:chExt cx="641844" cy="550415"/>
            </a:xfrm>
          </p:grpSpPr>
          <p:sp>
            <p:nvSpPr>
              <p:cNvPr id="152" name="Oval 15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3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127" name="Straight Connector 37"/>
            <p:cNvCxnSpPr>
              <a:stCxn id="156" idx="3"/>
              <a:endCxn id="158" idx="7"/>
            </p:cNvCxnSpPr>
            <p:nvPr/>
          </p:nvCxnSpPr>
          <p:spPr>
            <a:xfrm flipH="1">
              <a:off x="1728884" y="3632595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6"/>
            <p:cNvGrpSpPr/>
            <p:nvPr/>
          </p:nvGrpSpPr>
          <p:grpSpPr>
            <a:xfrm>
              <a:off x="2358251" y="3938971"/>
              <a:ext cx="395513" cy="356827"/>
              <a:chOff x="10026158" y="1667051"/>
              <a:chExt cx="610090" cy="550415"/>
            </a:xfrm>
          </p:grpSpPr>
          <p:sp>
            <p:nvSpPr>
              <p:cNvPr id="150" name="Oval 14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9" name="Straight Connector 37"/>
            <p:cNvCxnSpPr>
              <a:stCxn id="156" idx="5"/>
              <a:endCxn id="150" idx="0"/>
            </p:cNvCxnSpPr>
            <p:nvPr/>
          </p:nvCxnSpPr>
          <p:spPr>
            <a:xfrm>
              <a:off x="2262424" y="3632595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6"/>
            <p:cNvGrpSpPr/>
            <p:nvPr/>
          </p:nvGrpSpPr>
          <p:grpSpPr>
            <a:xfrm>
              <a:off x="2881325" y="3932341"/>
              <a:ext cx="395513" cy="356827"/>
              <a:chOff x="10026158" y="1667051"/>
              <a:chExt cx="610090" cy="550415"/>
            </a:xfrm>
          </p:grpSpPr>
          <p:sp>
            <p:nvSpPr>
              <p:cNvPr id="148" name="Oval 14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1" name="Straight Connector 37"/>
            <p:cNvCxnSpPr>
              <a:stCxn id="154" idx="3"/>
              <a:endCxn id="148" idx="7"/>
            </p:cNvCxnSpPr>
            <p:nvPr/>
          </p:nvCxnSpPr>
          <p:spPr>
            <a:xfrm flipH="1">
              <a:off x="3106681" y="3613553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6"/>
            <p:cNvGrpSpPr/>
            <p:nvPr/>
          </p:nvGrpSpPr>
          <p:grpSpPr>
            <a:xfrm>
              <a:off x="3598452" y="3891716"/>
              <a:ext cx="395513" cy="356827"/>
              <a:chOff x="10026158" y="1667051"/>
              <a:chExt cx="610090" cy="550415"/>
            </a:xfrm>
          </p:grpSpPr>
          <p:sp>
            <p:nvSpPr>
              <p:cNvPr id="146" name="Oval 1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3" name="Straight Connector 37"/>
            <p:cNvCxnSpPr>
              <a:stCxn id="154" idx="4"/>
              <a:endCxn id="146" idx="0"/>
            </p:cNvCxnSpPr>
            <p:nvPr/>
          </p:nvCxnSpPr>
          <p:spPr>
            <a:xfrm>
              <a:off x="3379054" y="3596333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6"/>
            <p:cNvGrpSpPr/>
            <p:nvPr/>
          </p:nvGrpSpPr>
          <p:grpSpPr>
            <a:xfrm>
              <a:off x="1227568" y="4584410"/>
              <a:ext cx="359690" cy="356827"/>
              <a:chOff x="10021743" y="1667051"/>
              <a:chExt cx="554829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5" name="Straight Connector 37"/>
            <p:cNvCxnSpPr>
              <a:stCxn id="158" idx="3"/>
              <a:endCxn id="144" idx="7"/>
            </p:cNvCxnSpPr>
            <p:nvPr/>
          </p:nvCxnSpPr>
          <p:spPr>
            <a:xfrm flipH="1">
              <a:off x="1455788" y="4263214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6"/>
            <p:cNvGrpSpPr/>
            <p:nvPr/>
          </p:nvGrpSpPr>
          <p:grpSpPr>
            <a:xfrm>
              <a:off x="1743451" y="4591226"/>
              <a:ext cx="417384" cy="356827"/>
              <a:chOff x="9980658" y="1667051"/>
              <a:chExt cx="643827" cy="550415"/>
            </a:xfrm>
          </p:grpSpPr>
          <p:sp>
            <p:nvSpPr>
              <p:cNvPr id="142" name="Oval 1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3" name="TextBox 18"/>
              <p:cNvSpPr txBox="1"/>
              <p:nvPr/>
            </p:nvSpPr>
            <p:spPr>
              <a:xfrm>
                <a:off x="9980658" y="1732135"/>
                <a:ext cx="64382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7" name="Straight Connector 37"/>
            <p:cNvCxnSpPr>
              <a:stCxn id="158" idx="4"/>
              <a:endCxn id="142" idx="0"/>
            </p:cNvCxnSpPr>
            <p:nvPr/>
          </p:nvCxnSpPr>
          <p:spPr>
            <a:xfrm>
              <a:off x="1770456" y="4245994"/>
              <a:ext cx="92387" cy="368739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6"/>
            <p:cNvGrpSpPr/>
            <p:nvPr/>
          </p:nvGrpSpPr>
          <p:grpSpPr>
            <a:xfrm>
              <a:off x="2174571" y="4602174"/>
              <a:ext cx="395513" cy="356827"/>
              <a:chOff x="10026158" y="1667051"/>
              <a:chExt cx="610090" cy="550415"/>
            </a:xfrm>
          </p:grpSpPr>
          <p:sp>
            <p:nvSpPr>
              <p:cNvPr id="140" name="Oval 13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9" name="Straight Connector 37"/>
            <p:cNvCxnSpPr>
              <a:stCxn id="150" idx="3"/>
              <a:endCxn id="140" idx="7"/>
            </p:cNvCxnSpPr>
            <p:nvPr/>
          </p:nvCxnSpPr>
          <p:spPr>
            <a:xfrm flipH="1">
              <a:off x="2399927" y="4289511"/>
              <a:ext cx="89794" cy="31895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3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1185154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 15, 109, 107, 3, </a:t>
            </a:r>
            <a:r>
              <a:rPr lang="tr-TR" sz="1600" dirty="0" smtClean="0"/>
              <a:t>15 değerlerinin eklenmesi (</a:t>
            </a:r>
            <a:r>
              <a:rPr lang="tr-TR" sz="1600" dirty="0" err="1" smtClean="0"/>
              <a:t>Max</a:t>
            </a:r>
            <a:r>
              <a:rPr lang="tr-TR" sz="1600" dirty="0" smtClean="0"/>
              <a:t> </a:t>
            </a:r>
            <a:r>
              <a:rPr lang="tr-TR" sz="1600" dirty="0" err="1" smtClean="0"/>
              <a:t>heap</a:t>
            </a:r>
            <a:r>
              <a:rPr lang="tr-TR" sz="1600" dirty="0" smtClean="0"/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FF0000"/>
                </a:solidFill>
              </a:rPr>
              <a:t>Eklenen 15</a:t>
            </a:r>
            <a:endParaRPr lang="tr-TR" sz="16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64558" y="2803614"/>
            <a:ext cx="2766397" cy="2246169"/>
            <a:chOff x="1264558" y="2803614"/>
            <a:chExt cx="2766397" cy="2246169"/>
          </a:xfrm>
        </p:grpSpPr>
        <p:grpSp>
          <p:nvGrpSpPr>
            <p:cNvPr id="121" name="Group 16"/>
            <p:cNvGrpSpPr/>
            <p:nvPr/>
          </p:nvGrpSpPr>
          <p:grpSpPr>
            <a:xfrm>
              <a:off x="1537605" y="4003456"/>
              <a:ext cx="420009" cy="356827"/>
              <a:chOff x="10021669" y="1667051"/>
              <a:chExt cx="647876" cy="550415"/>
            </a:xfrm>
          </p:grpSpPr>
          <p:sp>
            <p:nvSpPr>
              <p:cNvPr id="158" name="Oval 15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9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2" name="Straight Connector 37"/>
            <p:cNvCxnSpPr>
              <a:stCxn id="152" idx="3"/>
              <a:endCxn id="156" idx="7"/>
            </p:cNvCxnSpPr>
            <p:nvPr/>
          </p:nvCxnSpPr>
          <p:spPr>
            <a:xfrm flipH="1">
              <a:off x="2299414" y="3154154"/>
              <a:ext cx="280485" cy="3169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5"/>
            <p:cNvGrpSpPr/>
            <p:nvPr/>
          </p:nvGrpSpPr>
          <p:grpSpPr>
            <a:xfrm>
              <a:off x="1993130" y="3418806"/>
              <a:ext cx="422713" cy="356827"/>
              <a:chOff x="9540846" y="767686"/>
              <a:chExt cx="652047" cy="550415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7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4" name="Group 16"/>
            <p:cNvGrpSpPr/>
            <p:nvPr/>
          </p:nvGrpSpPr>
          <p:grpSpPr>
            <a:xfrm>
              <a:off x="3149113" y="3353795"/>
              <a:ext cx="395513" cy="356827"/>
              <a:chOff x="10026158" y="1667051"/>
              <a:chExt cx="610090" cy="550415"/>
            </a:xfrm>
          </p:grpSpPr>
          <p:sp>
            <p:nvSpPr>
              <p:cNvPr id="154" name="Oval 15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5" name="Straight Connector 124"/>
            <p:cNvCxnSpPr>
              <a:stCxn id="152" idx="4"/>
              <a:endCxn id="154" idx="0"/>
            </p:cNvCxnSpPr>
            <p:nvPr/>
          </p:nvCxnSpPr>
          <p:spPr>
            <a:xfrm>
              <a:off x="2715360" y="3136934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6"/>
            <p:cNvGrpSpPr/>
            <p:nvPr/>
          </p:nvGrpSpPr>
          <p:grpSpPr>
            <a:xfrm>
              <a:off x="2427843" y="2803614"/>
              <a:ext cx="416099" cy="356827"/>
              <a:chOff x="9994404" y="1667051"/>
              <a:chExt cx="641844" cy="550415"/>
            </a:xfrm>
          </p:grpSpPr>
          <p:sp>
            <p:nvSpPr>
              <p:cNvPr id="152" name="Oval 15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3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127" name="Straight Connector 37"/>
            <p:cNvCxnSpPr>
              <a:stCxn id="156" idx="3"/>
              <a:endCxn id="158" idx="7"/>
            </p:cNvCxnSpPr>
            <p:nvPr/>
          </p:nvCxnSpPr>
          <p:spPr>
            <a:xfrm flipH="1">
              <a:off x="1765874" y="372337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6"/>
            <p:cNvGrpSpPr/>
            <p:nvPr/>
          </p:nvGrpSpPr>
          <p:grpSpPr>
            <a:xfrm>
              <a:off x="2395241" y="4029753"/>
              <a:ext cx="395513" cy="356827"/>
              <a:chOff x="10026158" y="1667051"/>
              <a:chExt cx="610090" cy="550415"/>
            </a:xfrm>
          </p:grpSpPr>
          <p:sp>
            <p:nvSpPr>
              <p:cNvPr id="150" name="Oval 14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9" name="Straight Connector 37"/>
            <p:cNvCxnSpPr>
              <a:stCxn id="156" idx="5"/>
              <a:endCxn id="150" idx="0"/>
            </p:cNvCxnSpPr>
            <p:nvPr/>
          </p:nvCxnSpPr>
          <p:spPr>
            <a:xfrm>
              <a:off x="2299414" y="372337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6"/>
            <p:cNvGrpSpPr/>
            <p:nvPr/>
          </p:nvGrpSpPr>
          <p:grpSpPr>
            <a:xfrm>
              <a:off x="2918315" y="4023123"/>
              <a:ext cx="395513" cy="356827"/>
              <a:chOff x="10026158" y="1667051"/>
              <a:chExt cx="610090" cy="550415"/>
            </a:xfrm>
          </p:grpSpPr>
          <p:sp>
            <p:nvSpPr>
              <p:cNvPr id="148" name="Oval 14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1" name="Straight Connector 37"/>
            <p:cNvCxnSpPr>
              <a:stCxn id="154" idx="3"/>
              <a:endCxn id="148" idx="7"/>
            </p:cNvCxnSpPr>
            <p:nvPr/>
          </p:nvCxnSpPr>
          <p:spPr>
            <a:xfrm flipH="1">
              <a:off x="3143671" y="3704335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6"/>
            <p:cNvGrpSpPr/>
            <p:nvPr/>
          </p:nvGrpSpPr>
          <p:grpSpPr>
            <a:xfrm>
              <a:off x="3635442" y="3982498"/>
              <a:ext cx="395513" cy="356827"/>
              <a:chOff x="10026158" y="1667051"/>
              <a:chExt cx="610090" cy="550415"/>
            </a:xfrm>
          </p:grpSpPr>
          <p:sp>
            <p:nvSpPr>
              <p:cNvPr id="146" name="Oval 1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3" name="Straight Connector 37"/>
            <p:cNvCxnSpPr>
              <a:stCxn id="154" idx="4"/>
              <a:endCxn id="146" idx="0"/>
            </p:cNvCxnSpPr>
            <p:nvPr/>
          </p:nvCxnSpPr>
          <p:spPr>
            <a:xfrm>
              <a:off x="3416044" y="3687115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6"/>
            <p:cNvGrpSpPr/>
            <p:nvPr/>
          </p:nvGrpSpPr>
          <p:grpSpPr>
            <a:xfrm>
              <a:off x="1264558" y="4675192"/>
              <a:ext cx="359690" cy="356827"/>
              <a:chOff x="10021743" y="1667051"/>
              <a:chExt cx="554829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5" name="Straight Connector 37"/>
            <p:cNvCxnSpPr>
              <a:stCxn id="158" idx="3"/>
              <a:endCxn id="144" idx="7"/>
            </p:cNvCxnSpPr>
            <p:nvPr/>
          </p:nvCxnSpPr>
          <p:spPr>
            <a:xfrm flipH="1">
              <a:off x="1492778" y="4353996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6"/>
            <p:cNvGrpSpPr/>
            <p:nvPr/>
          </p:nvGrpSpPr>
          <p:grpSpPr>
            <a:xfrm>
              <a:off x="1780441" y="4682008"/>
              <a:ext cx="417384" cy="356827"/>
              <a:chOff x="9980658" y="1667051"/>
              <a:chExt cx="643827" cy="550415"/>
            </a:xfrm>
          </p:grpSpPr>
          <p:sp>
            <p:nvSpPr>
              <p:cNvPr id="142" name="Oval 1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3" name="TextBox 18"/>
              <p:cNvSpPr txBox="1"/>
              <p:nvPr/>
            </p:nvSpPr>
            <p:spPr>
              <a:xfrm>
                <a:off x="9980658" y="1732135"/>
                <a:ext cx="64382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7" name="Straight Connector 37"/>
            <p:cNvCxnSpPr>
              <a:stCxn id="158" idx="4"/>
              <a:endCxn id="142" idx="0"/>
            </p:cNvCxnSpPr>
            <p:nvPr/>
          </p:nvCxnSpPr>
          <p:spPr>
            <a:xfrm>
              <a:off x="1807446" y="4336776"/>
              <a:ext cx="92387" cy="368739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6"/>
            <p:cNvGrpSpPr/>
            <p:nvPr/>
          </p:nvGrpSpPr>
          <p:grpSpPr>
            <a:xfrm>
              <a:off x="2211561" y="4692956"/>
              <a:ext cx="395513" cy="356827"/>
              <a:chOff x="10026158" y="1667051"/>
              <a:chExt cx="610090" cy="550415"/>
            </a:xfrm>
          </p:grpSpPr>
          <p:sp>
            <p:nvSpPr>
              <p:cNvPr id="140" name="Oval 13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9" name="Straight Connector 37"/>
            <p:cNvCxnSpPr>
              <a:stCxn id="150" idx="3"/>
              <a:endCxn id="140" idx="7"/>
            </p:cNvCxnSpPr>
            <p:nvPr/>
          </p:nvCxnSpPr>
          <p:spPr>
            <a:xfrm flipH="1">
              <a:off x="2436917" y="4380293"/>
              <a:ext cx="89794" cy="31895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16"/>
            <p:cNvGrpSpPr/>
            <p:nvPr/>
          </p:nvGrpSpPr>
          <p:grpSpPr>
            <a:xfrm>
              <a:off x="2786202" y="4677031"/>
              <a:ext cx="395513" cy="356827"/>
              <a:chOff x="10026158" y="1667051"/>
              <a:chExt cx="610090" cy="550415"/>
            </a:xfrm>
          </p:grpSpPr>
          <p:sp>
            <p:nvSpPr>
              <p:cNvPr id="85" name="Oval 8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7" name="Straight Connector 37"/>
            <p:cNvCxnSpPr>
              <a:stCxn id="150" idx="4"/>
              <a:endCxn id="85" idx="0"/>
            </p:cNvCxnSpPr>
            <p:nvPr/>
          </p:nvCxnSpPr>
          <p:spPr>
            <a:xfrm>
              <a:off x="2662172" y="4363073"/>
              <a:ext cx="213925" cy="33746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852616" y="2839513"/>
            <a:ext cx="2766397" cy="2246169"/>
            <a:chOff x="4852616" y="2839513"/>
            <a:chExt cx="2766397" cy="2246169"/>
          </a:xfrm>
        </p:grpSpPr>
        <p:grpSp>
          <p:nvGrpSpPr>
            <p:cNvPr id="91" name="Group 16"/>
            <p:cNvGrpSpPr/>
            <p:nvPr/>
          </p:nvGrpSpPr>
          <p:grpSpPr>
            <a:xfrm>
              <a:off x="5125663" y="4039355"/>
              <a:ext cx="420009" cy="356827"/>
              <a:chOff x="10021669" y="1667051"/>
              <a:chExt cx="647876" cy="550415"/>
            </a:xfrm>
          </p:grpSpPr>
          <p:sp>
            <p:nvSpPr>
              <p:cNvPr id="176" name="Oval 17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7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2" name="Straight Connector 37"/>
            <p:cNvCxnSpPr>
              <a:stCxn id="170" idx="3"/>
              <a:endCxn id="174" idx="7"/>
            </p:cNvCxnSpPr>
            <p:nvPr/>
          </p:nvCxnSpPr>
          <p:spPr>
            <a:xfrm flipH="1">
              <a:off x="5887472" y="3190053"/>
              <a:ext cx="280485" cy="3169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5"/>
            <p:cNvGrpSpPr/>
            <p:nvPr/>
          </p:nvGrpSpPr>
          <p:grpSpPr>
            <a:xfrm>
              <a:off x="5581188" y="3454705"/>
              <a:ext cx="422713" cy="356827"/>
              <a:chOff x="9540846" y="767686"/>
              <a:chExt cx="652047" cy="550415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5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4" name="Group 16"/>
            <p:cNvGrpSpPr/>
            <p:nvPr/>
          </p:nvGrpSpPr>
          <p:grpSpPr>
            <a:xfrm>
              <a:off x="6737171" y="3389694"/>
              <a:ext cx="395513" cy="356827"/>
              <a:chOff x="10026158" y="1667051"/>
              <a:chExt cx="610090" cy="550415"/>
            </a:xfrm>
          </p:grpSpPr>
          <p:sp>
            <p:nvSpPr>
              <p:cNvPr id="172" name="Oval 17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5" name="Straight Connector 94"/>
            <p:cNvCxnSpPr>
              <a:stCxn id="170" idx="4"/>
              <a:endCxn id="172" idx="0"/>
            </p:cNvCxnSpPr>
            <p:nvPr/>
          </p:nvCxnSpPr>
          <p:spPr>
            <a:xfrm>
              <a:off x="6303418" y="3172833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16"/>
            <p:cNvGrpSpPr/>
            <p:nvPr/>
          </p:nvGrpSpPr>
          <p:grpSpPr>
            <a:xfrm>
              <a:off x="6015901" y="2839513"/>
              <a:ext cx="416099" cy="356827"/>
              <a:chOff x="9994404" y="1667051"/>
              <a:chExt cx="641844" cy="550415"/>
            </a:xfrm>
          </p:grpSpPr>
          <p:sp>
            <p:nvSpPr>
              <p:cNvPr id="170" name="Oval 16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1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97" name="Straight Connector 37"/>
            <p:cNvCxnSpPr>
              <a:stCxn id="174" idx="3"/>
              <a:endCxn id="176" idx="7"/>
            </p:cNvCxnSpPr>
            <p:nvPr/>
          </p:nvCxnSpPr>
          <p:spPr>
            <a:xfrm flipH="1">
              <a:off x="5353932" y="3759276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16"/>
            <p:cNvGrpSpPr/>
            <p:nvPr/>
          </p:nvGrpSpPr>
          <p:grpSpPr>
            <a:xfrm>
              <a:off x="5983299" y="4065652"/>
              <a:ext cx="395513" cy="356827"/>
              <a:chOff x="10026158" y="1667051"/>
              <a:chExt cx="610090" cy="550415"/>
            </a:xfrm>
          </p:grpSpPr>
          <p:sp>
            <p:nvSpPr>
              <p:cNvPr id="168" name="Oval 16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9" name="Straight Connector 37"/>
            <p:cNvCxnSpPr>
              <a:stCxn id="174" idx="5"/>
              <a:endCxn id="168" idx="0"/>
            </p:cNvCxnSpPr>
            <p:nvPr/>
          </p:nvCxnSpPr>
          <p:spPr>
            <a:xfrm>
              <a:off x="5887472" y="3759276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16"/>
            <p:cNvGrpSpPr/>
            <p:nvPr/>
          </p:nvGrpSpPr>
          <p:grpSpPr>
            <a:xfrm>
              <a:off x="6506373" y="4059022"/>
              <a:ext cx="395513" cy="356827"/>
              <a:chOff x="10026158" y="1667051"/>
              <a:chExt cx="610090" cy="550415"/>
            </a:xfrm>
          </p:grpSpPr>
          <p:sp>
            <p:nvSpPr>
              <p:cNvPr id="166" name="Oval 16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1" name="Straight Connector 37"/>
            <p:cNvCxnSpPr>
              <a:stCxn id="172" idx="3"/>
              <a:endCxn id="166" idx="7"/>
            </p:cNvCxnSpPr>
            <p:nvPr/>
          </p:nvCxnSpPr>
          <p:spPr>
            <a:xfrm flipH="1">
              <a:off x="6731729" y="3740234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6"/>
            <p:cNvGrpSpPr/>
            <p:nvPr/>
          </p:nvGrpSpPr>
          <p:grpSpPr>
            <a:xfrm>
              <a:off x="7223500" y="4018397"/>
              <a:ext cx="395513" cy="356827"/>
              <a:chOff x="10026158" y="1667051"/>
              <a:chExt cx="610090" cy="550415"/>
            </a:xfrm>
          </p:grpSpPr>
          <p:sp>
            <p:nvSpPr>
              <p:cNvPr id="164" name="Oval 16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3" name="Straight Connector 37"/>
            <p:cNvCxnSpPr>
              <a:stCxn id="172" idx="4"/>
              <a:endCxn id="164" idx="0"/>
            </p:cNvCxnSpPr>
            <p:nvPr/>
          </p:nvCxnSpPr>
          <p:spPr>
            <a:xfrm>
              <a:off x="7004102" y="3723014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6"/>
            <p:cNvGrpSpPr/>
            <p:nvPr/>
          </p:nvGrpSpPr>
          <p:grpSpPr>
            <a:xfrm>
              <a:off x="4852616" y="4711091"/>
              <a:ext cx="359690" cy="356827"/>
              <a:chOff x="10021743" y="1667051"/>
              <a:chExt cx="554829" cy="550415"/>
            </a:xfrm>
          </p:grpSpPr>
          <p:sp>
            <p:nvSpPr>
              <p:cNvPr id="162" name="Oval 16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3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5" name="Straight Connector 37"/>
            <p:cNvCxnSpPr>
              <a:stCxn id="176" idx="3"/>
              <a:endCxn id="162" idx="7"/>
            </p:cNvCxnSpPr>
            <p:nvPr/>
          </p:nvCxnSpPr>
          <p:spPr>
            <a:xfrm flipH="1">
              <a:off x="5080836" y="4389895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6"/>
            <p:cNvGrpSpPr/>
            <p:nvPr/>
          </p:nvGrpSpPr>
          <p:grpSpPr>
            <a:xfrm>
              <a:off x="5368499" y="4717907"/>
              <a:ext cx="417384" cy="356827"/>
              <a:chOff x="9980658" y="1667051"/>
              <a:chExt cx="643827" cy="550415"/>
            </a:xfrm>
          </p:grpSpPr>
          <p:sp>
            <p:nvSpPr>
              <p:cNvPr id="160" name="Oval 15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1" name="TextBox 18"/>
              <p:cNvSpPr txBox="1"/>
              <p:nvPr/>
            </p:nvSpPr>
            <p:spPr>
              <a:xfrm>
                <a:off x="9980658" y="1732135"/>
                <a:ext cx="64382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7" name="Straight Connector 37"/>
            <p:cNvCxnSpPr>
              <a:stCxn id="176" idx="4"/>
              <a:endCxn id="160" idx="0"/>
            </p:cNvCxnSpPr>
            <p:nvPr/>
          </p:nvCxnSpPr>
          <p:spPr>
            <a:xfrm>
              <a:off x="5395504" y="4372675"/>
              <a:ext cx="92387" cy="368739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6"/>
            <p:cNvGrpSpPr/>
            <p:nvPr/>
          </p:nvGrpSpPr>
          <p:grpSpPr>
            <a:xfrm>
              <a:off x="5799619" y="4728855"/>
              <a:ext cx="395513" cy="356827"/>
              <a:chOff x="10026158" y="1667051"/>
              <a:chExt cx="610090" cy="550415"/>
            </a:xfrm>
          </p:grpSpPr>
          <p:sp>
            <p:nvSpPr>
              <p:cNvPr id="118" name="Oval 11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9" name="Straight Connector 37"/>
            <p:cNvCxnSpPr>
              <a:stCxn id="168" idx="3"/>
              <a:endCxn id="118" idx="7"/>
            </p:cNvCxnSpPr>
            <p:nvPr/>
          </p:nvCxnSpPr>
          <p:spPr>
            <a:xfrm flipH="1">
              <a:off x="6024975" y="4416192"/>
              <a:ext cx="89794" cy="31895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6"/>
            <p:cNvGrpSpPr/>
            <p:nvPr/>
          </p:nvGrpSpPr>
          <p:grpSpPr>
            <a:xfrm>
              <a:off x="6374260" y="4712930"/>
              <a:ext cx="395513" cy="356827"/>
              <a:chOff x="10026158" y="1667051"/>
              <a:chExt cx="610090" cy="550415"/>
            </a:xfrm>
          </p:grpSpPr>
          <p:sp>
            <p:nvSpPr>
              <p:cNvPr id="116" name="Oval 1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1" name="Straight Connector 37"/>
            <p:cNvCxnSpPr>
              <a:stCxn id="168" idx="4"/>
              <a:endCxn id="116" idx="0"/>
            </p:cNvCxnSpPr>
            <p:nvPr/>
          </p:nvCxnSpPr>
          <p:spPr>
            <a:xfrm>
              <a:off x="6250230" y="4398972"/>
              <a:ext cx="213925" cy="337465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8695185" y="2779374"/>
            <a:ext cx="2766397" cy="2246169"/>
            <a:chOff x="4852616" y="2839513"/>
            <a:chExt cx="2766397" cy="2246169"/>
          </a:xfrm>
        </p:grpSpPr>
        <p:grpSp>
          <p:nvGrpSpPr>
            <p:cNvPr id="179" name="Group 16"/>
            <p:cNvGrpSpPr/>
            <p:nvPr/>
          </p:nvGrpSpPr>
          <p:grpSpPr>
            <a:xfrm>
              <a:off x="5125663" y="4039355"/>
              <a:ext cx="420009" cy="356827"/>
              <a:chOff x="10021669" y="1667051"/>
              <a:chExt cx="647876" cy="550415"/>
            </a:xfrm>
          </p:grpSpPr>
          <p:sp>
            <p:nvSpPr>
              <p:cNvPr id="220" name="Oval 21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1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0" name="Straight Connector 37"/>
            <p:cNvCxnSpPr>
              <a:stCxn id="214" idx="3"/>
              <a:endCxn id="218" idx="7"/>
            </p:cNvCxnSpPr>
            <p:nvPr/>
          </p:nvCxnSpPr>
          <p:spPr>
            <a:xfrm flipH="1">
              <a:off x="5887472" y="3190053"/>
              <a:ext cx="280485" cy="3169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5"/>
            <p:cNvGrpSpPr/>
            <p:nvPr/>
          </p:nvGrpSpPr>
          <p:grpSpPr>
            <a:xfrm>
              <a:off x="5581188" y="3454705"/>
              <a:ext cx="422713" cy="356827"/>
              <a:chOff x="9540846" y="767686"/>
              <a:chExt cx="652047" cy="55041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9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82" name="Group 16"/>
            <p:cNvGrpSpPr/>
            <p:nvPr/>
          </p:nvGrpSpPr>
          <p:grpSpPr>
            <a:xfrm>
              <a:off x="6737171" y="3389694"/>
              <a:ext cx="395513" cy="356827"/>
              <a:chOff x="10026158" y="1667051"/>
              <a:chExt cx="610090" cy="550415"/>
            </a:xfrm>
          </p:grpSpPr>
          <p:sp>
            <p:nvSpPr>
              <p:cNvPr id="216" name="Oval 2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3" name="Straight Connector 182"/>
            <p:cNvCxnSpPr>
              <a:stCxn id="214" idx="4"/>
              <a:endCxn id="216" idx="0"/>
            </p:cNvCxnSpPr>
            <p:nvPr/>
          </p:nvCxnSpPr>
          <p:spPr>
            <a:xfrm>
              <a:off x="6303418" y="3172833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6"/>
            <p:cNvGrpSpPr/>
            <p:nvPr/>
          </p:nvGrpSpPr>
          <p:grpSpPr>
            <a:xfrm>
              <a:off x="6015901" y="2839513"/>
              <a:ext cx="416099" cy="356827"/>
              <a:chOff x="9994404" y="1667051"/>
              <a:chExt cx="641844" cy="550415"/>
            </a:xfrm>
          </p:grpSpPr>
          <p:sp>
            <p:nvSpPr>
              <p:cNvPr id="214" name="Oval 21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5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</a:p>
            </p:txBody>
          </p:sp>
        </p:grpSp>
        <p:cxnSp>
          <p:nvCxnSpPr>
            <p:cNvPr id="185" name="Straight Connector 37"/>
            <p:cNvCxnSpPr>
              <a:stCxn id="218" idx="3"/>
              <a:endCxn id="220" idx="7"/>
            </p:cNvCxnSpPr>
            <p:nvPr/>
          </p:nvCxnSpPr>
          <p:spPr>
            <a:xfrm flipH="1">
              <a:off x="5353932" y="3759276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6"/>
            <p:cNvGrpSpPr/>
            <p:nvPr/>
          </p:nvGrpSpPr>
          <p:grpSpPr>
            <a:xfrm>
              <a:off x="5983299" y="4065652"/>
              <a:ext cx="395513" cy="356827"/>
              <a:chOff x="10026158" y="1667051"/>
              <a:chExt cx="610090" cy="550415"/>
            </a:xfrm>
          </p:grpSpPr>
          <p:sp>
            <p:nvSpPr>
              <p:cNvPr id="212" name="Oval 21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7" name="Straight Connector 37"/>
            <p:cNvCxnSpPr>
              <a:stCxn id="218" idx="5"/>
              <a:endCxn id="212" idx="0"/>
            </p:cNvCxnSpPr>
            <p:nvPr/>
          </p:nvCxnSpPr>
          <p:spPr>
            <a:xfrm>
              <a:off x="5887472" y="3759276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6"/>
            <p:cNvGrpSpPr/>
            <p:nvPr/>
          </p:nvGrpSpPr>
          <p:grpSpPr>
            <a:xfrm>
              <a:off x="6506373" y="4059022"/>
              <a:ext cx="395513" cy="356827"/>
              <a:chOff x="10026158" y="1667051"/>
              <a:chExt cx="610090" cy="550415"/>
            </a:xfrm>
          </p:grpSpPr>
          <p:sp>
            <p:nvSpPr>
              <p:cNvPr id="210" name="Oval 20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9" name="Straight Connector 37"/>
            <p:cNvCxnSpPr>
              <a:stCxn id="216" idx="3"/>
              <a:endCxn id="210" idx="7"/>
            </p:cNvCxnSpPr>
            <p:nvPr/>
          </p:nvCxnSpPr>
          <p:spPr>
            <a:xfrm flipH="1">
              <a:off x="6731729" y="3740234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6"/>
            <p:cNvGrpSpPr/>
            <p:nvPr/>
          </p:nvGrpSpPr>
          <p:grpSpPr>
            <a:xfrm>
              <a:off x="7223500" y="4018397"/>
              <a:ext cx="395513" cy="356827"/>
              <a:chOff x="10026158" y="1667051"/>
              <a:chExt cx="610090" cy="550415"/>
            </a:xfrm>
          </p:grpSpPr>
          <p:sp>
            <p:nvSpPr>
              <p:cNvPr id="208" name="Oval 20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1" name="Straight Connector 37"/>
            <p:cNvCxnSpPr>
              <a:stCxn id="216" idx="4"/>
              <a:endCxn id="208" idx="0"/>
            </p:cNvCxnSpPr>
            <p:nvPr/>
          </p:nvCxnSpPr>
          <p:spPr>
            <a:xfrm>
              <a:off x="7004102" y="3723014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6"/>
            <p:cNvGrpSpPr/>
            <p:nvPr/>
          </p:nvGrpSpPr>
          <p:grpSpPr>
            <a:xfrm>
              <a:off x="4852616" y="4711091"/>
              <a:ext cx="359690" cy="356827"/>
              <a:chOff x="10021743" y="1667051"/>
              <a:chExt cx="554829" cy="550415"/>
            </a:xfrm>
          </p:grpSpPr>
          <p:sp>
            <p:nvSpPr>
              <p:cNvPr id="206" name="Oval 20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7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3" name="Straight Connector 37"/>
            <p:cNvCxnSpPr>
              <a:stCxn id="220" idx="3"/>
              <a:endCxn id="206" idx="7"/>
            </p:cNvCxnSpPr>
            <p:nvPr/>
          </p:nvCxnSpPr>
          <p:spPr>
            <a:xfrm flipH="1">
              <a:off x="5080836" y="4389895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6"/>
            <p:cNvGrpSpPr/>
            <p:nvPr/>
          </p:nvGrpSpPr>
          <p:grpSpPr>
            <a:xfrm>
              <a:off x="5368499" y="4717907"/>
              <a:ext cx="417384" cy="356827"/>
              <a:chOff x="9980658" y="1667051"/>
              <a:chExt cx="643827" cy="550415"/>
            </a:xfrm>
          </p:grpSpPr>
          <p:sp>
            <p:nvSpPr>
              <p:cNvPr id="204" name="Oval 20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5" name="TextBox 18"/>
              <p:cNvSpPr txBox="1"/>
              <p:nvPr/>
            </p:nvSpPr>
            <p:spPr>
              <a:xfrm>
                <a:off x="9980658" y="1732135"/>
                <a:ext cx="64382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5" name="Straight Connector 37"/>
            <p:cNvCxnSpPr>
              <a:stCxn id="220" idx="4"/>
              <a:endCxn id="204" idx="0"/>
            </p:cNvCxnSpPr>
            <p:nvPr/>
          </p:nvCxnSpPr>
          <p:spPr>
            <a:xfrm>
              <a:off x="5395504" y="4372675"/>
              <a:ext cx="92387" cy="368739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6"/>
            <p:cNvGrpSpPr/>
            <p:nvPr/>
          </p:nvGrpSpPr>
          <p:grpSpPr>
            <a:xfrm>
              <a:off x="5799619" y="4728855"/>
              <a:ext cx="395513" cy="356827"/>
              <a:chOff x="10026158" y="1667051"/>
              <a:chExt cx="610090" cy="550415"/>
            </a:xfrm>
          </p:grpSpPr>
          <p:sp>
            <p:nvSpPr>
              <p:cNvPr id="202" name="Oval 20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7" name="Straight Connector 37"/>
            <p:cNvCxnSpPr>
              <a:stCxn id="212" idx="3"/>
              <a:endCxn id="202" idx="7"/>
            </p:cNvCxnSpPr>
            <p:nvPr/>
          </p:nvCxnSpPr>
          <p:spPr>
            <a:xfrm flipH="1">
              <a:off x="6024975" y="4416192"/>
              <a:ext cx="89794" cy="31895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6"/>
            <p:cNvGrpSpPr/>
            <p:nvPr/>
          </p:nvGrpSpPr>
          <p:grpSpPr>
            <a:xfrm>
              <a:off x="6374260" y="4712930"/>
              <a:ext cx="395513" cy="356827"/>
              <a:chOff x="10026158" y="1667051"/>
              <a:chExt cx="610090" cy="550415"/>
            </a:xfrm>
          </p:grpSpPr>
          <p:sp>
            <p:nvSpPr>
              <p:cNvPr id="200" name="Oval 19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9" name="Straight Connector 37"/>
            <p:cNvCxnSpPr>
              <a:stCxn id="212" idx="4"/>
              <a:endCxn id="200" idx="0"/>
            </p:cNvCxnSpPr>
            <p:nvPr/>
          </p:nvCxnSpPr>
          <p:spPr>
            <a:xfrm>
              <a:off x="6250230" y="4398972"/>
              <a:ext cx="213925" cy="337465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16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185111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Buradaki örnekte </a:t>
            </a:r>
            <a:r>
              <a:rPr lang="tr-TR" sz="1600" dirty="0"/>
              <a:t>ağacın dengeli olmasının yanı sıra 12 ye O(1) zamanında erişilebiliyor.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Aktif </a:t>
            </a:r>
            <a:r>
              <a:rPr lang="tr-TR" sz="1600" dirty="0"/>
              <a:t>(son </a:t>
            </a:r>
            <a:r>
              <a:rPr lang="tr-TR" sz="1600" dirty="0" smtClean="0"/>
              <a:t>erişilen) </a:t>
            </a:r>
            <a:r>
              <a:rPr lang="tr-TR" sz="1600" dirty="0"/>
              <a:t>düğümler köke doğru taşınırken aktif olmayan düğümler kökten uzaklaştırılır.</a:t>
            </a:r>
          </a:p>
        </p:txBody>
      </p:sp>
      <p:sp>
        <p:nvSpPr>
          <p:cNvPr id="41" name="TextBox 118"/>
          <p:cNvSpPr txBox="1"/>
          <p:nvPr/>
        </p:nvSpPr>
        <p:spPr>
          <a:xfrm>
            <a:off x="2208367" y="5586424"/>
            <a:ext cx="176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Başlangıç durumu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118"/>
          <p:cNvSpPr txBox="1"/>
          <p:nvPr/>
        </p:nvSpPr>
        <p:spPr>
          <a:xfrm>
            <a:off x="4844146" y="3352845"/>
            <a:ext cx="3058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12 arandıktan sonra</a:t>
            </a:r>
          </a:p>
          <a:p>
            <a:pPr algn="ctr"/>
            <a:endParaRPr lang="tr-TR" sz="1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tr-TR" sz="14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Splay</a:t>
            </a:r>
            <a:r>
              <a:rPr lang="tr-TR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ana düşünce uygulanır:</a:t>
            </a:r>
          </a:p>
          <a:p>
            <a:pPr algn="ctr"/>
            <a:endParaRPr lang="tr-TR" sz="14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tr-TR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Döndürme kullanarak 12’yi köke getir</a:t>
            </a:r>
            <a:endParaRPr lang="tr-TR" sz="1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8" name="Grup 77"/>
          <p:cNvGrpSpPr/>
          <p:nvPr/>
        </p:nvGrpSpPr>
        <p:grpSpPr>
          <a:xfrm>
            <a:off x="8481782" y="3392360"/>
            <a:ext cx="3060954" cy="1593567"/>
            <a:chOff x="8481782" y="3196412"/>
            <a:chExt cx="3060954" cy="1593567"/>
          </a:xfrm>
        </p:grpSpPr>
        <p:cxnSp>
          <p:nvCxnSpPr>
            <p:cNvPr id="44" name="Straight Connector 4"/>
            <p:cNvCxnSpPr>
              <a:stCxn id="69" idx="5"/>
              <a:endCxn id="67" idx="0"/>
            </p:cNvCxnSpPr>
            <p:nvPr/>
          </p:nvCxnSpPr>
          <p:spPr>
            <a:xfrm>
              <a:off x="9261429" y="4090856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5"/>
            <p:cNvGrpSpPr/>
            <p:nvPr/>
          </p:nvGrpSpPr>
          <p:grpSpPr>
            <a:xfrm>
              <a:off x="8949459" y="3786285"/>
              <a:ext cx="364226" cy="356827"/>
              <a:chOff x="9532079" y="767686"/>
              <a:chExt cx="561829" cy="55041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6" name="Group 6"/>
            <p:cNvGrpSpPr/>
            <p:nvPr/>
          </p:nvGrpSpPr>
          <p:grpSpPr>
            <a:xfrm>
              <a:off x="9486737" y="4345450"/>
              <a:ext cx="376046" cy="356827"/>
              <a:chOff x="9922433" y="1723246"/>
              <a:chExt cx="580060" cy="550415"/>
            </a:xfrm>
          </p:grpSpPr>
          <p:sp>
            <p:nvSpPr>
              <p:cNvPr id="67" name="Oval 6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8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7" name="Group 16"/>
            <p:cNvGrpSpPr/>
            <p:nvPr/>
          </p:nvGrpSpPr>
          <p:grpSpPr>
            <a:xfrm>
              <a:off x="8481782" y="4374061"/>
              <a:ext cx="395513" cy="356827"/>
              <a:chOff x="10026158" y="1667051"/>
              <a:chExt cx="610090" cy="550415"/>
            </a:xfrm>
          </p:grpSpPr>
          <p:sp>
            <p:nvSpPr>
              <p:cNvPr id="65" name="Oval 6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8" name="Straight Connector 37"/>
            <p:cNvCxnSpPr>
              <a:stCxn id="69" idx="3"/>
              <a:endCxn id="65" idx="7"/>
            </p:cNvCxnSpPr>
            <p:nvPr/>
          </p:nvCxnSpPr>
          <p:spPr>
            <a:xfrm flipH="1">
              <a:off x="8707138" y="4090857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5"/>
            <p:cNvGrpSpPr/>
            <p:nvPr/>
          </p:nvGrpSpPr>
          <p:grpSpPr>
            <a:xfrm>
              <a:off x="9880589" y="3196412"/>
              <a:ext cx="364226" cy="356827"/>
              <a:chOff x="9532079" y="767686"/>
              <a:chExt cx="561829" cy="550415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4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0" name="Straight Connector 37"/>
            <p:cNvCxnSpPr>
              <a:stCxn id="63" idx="3"/>
              <a:endCxn id="69" idx="7"/>
            </p:cNvCxnSpPr>
            <p:nvPr/>
          </p:nvCxnSpPr>
          <p:spPr>
            <a:xfrm flipH="1">
              <a:off x="9261429" y="3500983"/>
              <a:ext cx="678816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6"/>
            <p:cNvGrpSpPr/>
            <p:nvPr/>
          </p:nvGrpSpPr>
          <p:grpSpPr>
            <a:xfrm>
              <a:off x="10665313" y="3788331"/>
              <a:ext cx="376046" cy="356827"/>
              <a:chOff x="9922433" y="1723246"/>
              <a:chExt cx="580060" cy="550415"/>
            </a:xfrm>
          </p:grpSpPr>
          <p:sp>
            <p:nvSpPr>
              <p:cNvPr id="61" name="Oval 6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2" name="Straight Connector 4"/>
            <p:cNvCxnSpPr>
              <a:stCxn id="63" idx="5"/>
              <a:endCxn id="61" idx="0"/>
            </p:cNvCxnSpPr>
            <p:nvPr/>
          </p:nvCxnSpPr>
          <p:spPr>
            <a:xfrm>
              <a:off x="10192559" y="3500983"/>
              <a:ext cx="562650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6"/>
            <p:cNvGrpSpPr/>
            <p:nvPr/>
          </p:nvGrpSpPr>
          <p:grpSpPr>
            <a:xfrm>
              <a:off x="11166690" y="4346265"/>
              <a:ext cx="376046" cy="356827"/>
              <a:chOff x="9922433" y="1723246"/>
              <a:chExt cx="580060" cy="550415"/>
            </a:xfrm>
          </p:grpSpPr>
          <p:sp>
            <p:nvSpPr>
              <p:cNvPr id="59" name="Oval 5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0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4" name="Straight Connector 4"/>
            <p:cNvCxnSpPr>
              <a:stCxn id="61" idx="4"/>
              <a:endCxn id="59" idx="0"/>
            </p:cNvCxnSpPr>
            <p:nvPr/>
          </p:nvCxnSpPr>
          <p:spPr>
            <a:xfrm>
              <a:off x="10932245" y="4121650"/>
              <a:ext cx="324341" cy="24812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6"/>
            <p:cNvGrpSpPr/>
            <p:nvPr/>
          </p:nvGrpSpPr>
          <p:grpSpPr>
            <a:xfrm>
              <a:off x="10348739" y="4433152"/>
              <a:ext cx="376046" cy="356827"/>
              <a:chOff x="9922433" y="1723246"/>
              <a:chExt cx="580060" cy="550415"/>
            </a:xfrm>
          </p:grpSpPr>
          <p:sp>
            <p:nvSpPr>
              <p:cNvPr id="57" name="Oval 5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8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6" name="Straight Connector 4"/>
            <p:cNvCxnSpPr>
              <a:stCxn id="61" idx="3"/>
              <a:endCxn id="57" idx="7"/>
            </p:cNvCxnSpPr>
            <p:nvPr/>
          </p:nvCxnSpPr>
          <p:spPr>
            <a:xfrm flipH="1">
              <a:off x="10574096" y="4138872"/>
              <a:ext cx="222687" cy="3005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 74"/>
          <p:cNvGrpSpPr/>
          <p:nvPr/>
        </p:nvGrpSpPr>
        <p:grpSpPr>
          <a:xfrm>
            <a:off x="1983011" y="3162330"/>
            <a:ext cx="2559577" cy="2137021"/>
            <a:chOff x="1983011" y="3162330"/>
            <a:chExt cx="2559577" cy="2137021"/>
          </a:xfrm>
        </p:grpSpPr>
        <p:cxnSp>
          <p:nvCxnSpPr>
            <p:cNvPr id="5" name="Straight Connector 4"/>
            <p:cNvCxnSpPr>
              <a:stCxn id="38" idx="5"/>
              <a:endCxn id="36" idx="0"/>
            </p:cNvCxnSpPr>
            <p:nvPr/>
          </p:nvCxnSpPr>
          <p:spPr>
            <a:xfrm>
              <a:off x="2762658" y="4056774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50688" y="3752203"/>
              <a:ext cx="364226" cy="356827"/>
              <a:chOff x="9532079" y="767686"/>
              <a:chExt cx="561829" cy="55041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87966" y="4311368"/>
              <a:ext cx="376046" cy="356827"/>
              <a:chOff x="9922433" y="1723246"/>
              <a:chExt cx="580060" cy="550415"/>
            </a:xfrm>
          </p:grpSpPr>
          <p:sp>
            <p:nvSpPr>
              <p:cNvPr id="36" name="Oval 35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7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>
              <a:off x="1983011" y="4339979"/>
              <a:ext cx="395513" cy="356827"/>
              <a:chOff x="10026158" y="1667051"/>
              <a:chExt cx="610090" cy="550415"/>
            </a:xfrm>
          </p:grpSpPr>
          <p:sp>
            <p:nvSpPr>
              <p:cNvPr id="34" name="Oval 3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" name="Straight Connector 37"/>
            <p:cNvCxnSpPr>
              <a:stCxn id="38" idx="3"/>
              <a:endCxn id="34" idx="7"/>
            </p:cNvCxnSpPr>
            <p:nvPr/>
          </p:nvCxnSpPr>
          <p:spPr>
            <a:xfrm flipH="1">
              <a:off x="2208367" y="4056775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5"/>
            <p:cNvGrpSpPr/>
            <p:nvPr/>
          </p:nvGrpSpPr>
          <p:grpSpPr>
            <a:xfrm>
              <a:off x="3381818" y="3162330"/>
              <a:ext cx="364226" cy="356827"/>
              <a:chOff x="9532079" y="767686"/>
              <a:chExt cx="561829" cy="55041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" name="Straight Connector 37"/>
            <p:cNvCxnSpPr>
              <a:stCxn id="32" idx="3"/>
              <a:endCxn id="38" idx="7"/>
            </p:cNvCxnSpPr>
            <p:nvPr/>
          </p:nvCxnSpPr>
          <p:spPr>
            <a:xfrm flipH="1">
              <a:off x="2762658" y="3466901"/>
              <a:ext cx="678816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6"/>
            <p:cNvGrpSpPr/>
            <p:nvPr/>
          </p:nvGrpSpPr>
          <p:grpSpPr>
            <a:xfrm>
              <a:off x="4166542" y="3754249"/>
              <a:ext cx="376046" cy="356827"/>
              <a:chOff x="9922433" y="1723246"/>
              <a:chExt cx="580060" cy="550415"/>
            </a:xfrm>
          </p:grpSpPr>
          <p:sp>
            <p:nvSpPr>
              <p:cNvPr id="30" name="Oval 2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" name="Straight Connector 4"/>
            <p:cNvCxnSpPr>
              <a:stCxn id="32" idx="5"/>
              <a:endCxn id="30" idx="0"/>
            </p:cNvCxnSpPr>
            <p:nvPr/>
          </p:nvCxnSpPr>
          <p:spPr>
            <a:xfrm>
              <a:off x="3693788" y="3466901"/>
              <a:ext cx="562650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6"/>
            <p:cNvGrpSpPr/>
            <p:nvPr/>
          </p:nvGrpSpPr>
          <p:grpSpPr>
            <a:xfrm>
              <a:off x="3380767" y="4911764"/>
              <a:ext cx="376046" cy="356827"/>
              <a:chOff x="9922433" y="1723246"/>
              <a:chExt cx="580060" cy="550415"/>
            </a:xfrm>
          </p:grpSpPr>
          <p:sp>
            <p:nvSpPr>
              <p:cNvPr id="24" name="Oval 2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" name="Straight Connector 4"/>
            <p:cNvCxnSpPr>
              <a:stCxn id="36" idx="4"/>
              <a:endCxn id="24" idx="0"/>
            </p:cNvCxnSpPr>
            <p:nvPr/>
          </p:nvCxnSpPr>
          <p:spPr>
            <a:xfrm>
              <a:off x="3254898" y="4644687"/>
              <a:ext cx="215765" cy="2905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6"/>
            <p:cNvGrpSpPr/>
            <p:nvPr/>
          </p:nvGrpSpPr>
          <p:grpSpPr>
            <a:xfrm>
              <a:off x="2782734" y="4942524"/>
              <a:ext cx="376046" cy="356827"/>
              <a:chOff x="9922433" y="1723246"/>
              <a:chExt cx="580060" cy="550415"/>
            </a:xfrm>
          </p:grpSpPr>
          <p:sp>
            <p:nvSpPr>
              <p:cNvPr id="22" name="Oval 2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" name="Straight Connector 4"/>
            <p:cNvCxnSpPr>
              <a:stCxn id="36" idx="3"/>
              <a:endCxn id="22" idx="7"/>
            </p:cNvCxnSpPr>
            <p:nvPr/>
          </p:nvCxnSpPr>
          <p:spPr>
            <a:xfrm flipH="1">
              <a:off x="3008091" y="4661909"/>
              <a:ext cx="111345" cy="2869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erbest Form 90"/>
            <p:cNvSpPr/>
            <p:nvPr/>
          </p:nvSpPr>
          <p:spPr>
            <a:xfrm flipH="1">
              <a:off x="2450688" y="4321624"/>
              <a:ext cx="397540" cy="624976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2" name="TextBox 12"/>
            <p:cNvSpPr txBox="1"/>
            <p:nvPr/>
          </p:nvSpPr>
          <p:spPr>
            <a:xfrm>
              <a:off x="2479890" y="4555248"/>
              <a:ext cx="362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Serbest Form 90"/>
            <p:cNvSpPr/>
            <p:nvPr/>
          </p:nvSpPr>
          <p:spPr>
            <a:xfrm rot="1830560">
              <a:off x="3182556" y="3610626"/>
              <a:ext cx="470035" cy="624976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4" name="TextBox 12"/>
            <p:cNvSpPr txBox="1"/>
            <p:nvPr/>
          </p:nvSpPr>
          <p:spPr>
            <a:xfrm>
              <a:off x="3260018" y="3881502"/>
              <a:ext cx="362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tr-T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9" name="TextBox 118"/>
          <p:cNvSpPr txBox="1"/>
          <p:nvPr/>
        </p:nvSpPr>
        <p:spPr>
          <a:xfrm>
            <a:off x="9091866" y="5577019"/>
            <a:ext cx="2284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arandıktan sonra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488897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Yığıttan</a:t>
            </a:r>
            <a:r>
              <a:rPr lang="tr-TR" sz="1600" dirty="0" smtClean="0">
                <a:solidFill>
                  <a:srgbClr val="C00000"/>
                </a:solidFill>
              </a:rPr>
              <a:t> Eleman Çıkarma</a:t>
            </a:r>
            <a:endParaRPr lang="tr-TR" sz="1600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Her adımda (iki çocuk ve sondaki eleman olmak üzere) dikkat edilecek 3 değer </a:t>
            </a:r>
            <a:r>
              <a:rPr lang="tr-TR" sz="1600" dirty="0" smtClean="0"/>
              <a:t>var. </a:t>
            </a:r>
            <a:r>
              <a:rPr lang="tr-TR" sz="1600" dirty="0"/>
              <a:t>i ile, en sondaki </a:t>
            </a:r>
            <a:r>
              <a:rPr lang="tr-TR" sz="1600" dirty="0" smtClean="0"/>
              <a:t>elemanı kaydıracağımız </a:t>
            </a:r>
            <a:r>
              <a:rPr lang="tr-TR" sz="1600" dirty="0"/>
              <a:t>konumu ararken; j ile de üzerinde </a:t>
            </a:r>
            <a:r>
              <a:rPr lang="tr-TR" sz="1600" dirty="0" smtClean="0"/>
              <a:t>bulunduğumuz </a:t>
            </a:r>
            <a:r>
              <a:rPr lang="tr-TR" sz="1600" dirty="0"/>
              <a:t>düğümün çocuklarını kontrol </a:t>
            </a:r>
            <a:r>
              <a:rPr lang="tr-TR" sz="1600" dirty="0" smtClean="0"/>
              <a:t>etmeliyiz.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 </a:t>
            </a:r>
            <a:r>
              <a:rPr lang="tr-TR" sz="1600" dirty="0"/>
              <a:t>Bu üç değerden (iki çocuk ve sondaki eleman) en büyük olanı, i’nin gösterdiği yere </a:t>
            </a:r>
            <a:r>
              <a:rPr lang="tr-TR" sz="1600" dirty="0" smtClean="0"/>
              <a:t>taşınır.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Sonra </a:t>
            </a:r>
            <a:r>
              <a:rPr lang="tr-TR" sz="1600" dirty="0"/>
              <a:t>da taşınan değerin eski konumuna ilerleyip aynı kıyaslamaları </a:t>
            </a:r>
            <a:r>
              <a:rPr lang="tr-TR" sz="1600" dirty="0" smtClean="0"/>
              <a:t>yaparız.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En </a:t>
            </a:r>
            <a:r>
              <a:rPr lang="tr-TR" sz="1600" dirty="0"/>
              <a:t>sonunda, sondaki düğüm bir yere yerleşene kadar. </a:t>
            </a: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En </a:t>
            </a:r>
            <a:r>
              <a:rPr lang="tr-TR" sz="1600" dirty="0"/>
              <a:t>sondaki öğe bazı durumlarda arada bir yere girebilir; en kötü durumda ise arada bir yere yerleşemez, en sona konması gerekir.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38018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117867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Yığıttan</a:t>
            </a:r>
            <a:r>
              <a:rPr lang="tr-TR" sz="1600" dirty="0" smtClean="0">
                <a:solidFill>
                  <a:srgbClr val="C00000"/>
                </a:solidFill>
              </a:rPr>
              <a:t> Eleman Çıkarma</a:t>
            </a:r>
            <a:endParaRPr lang="tr-TR" sz="1600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Örnek: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187952" y="1726379"/>
            <a:ext cx="3023844" cy="2210649"/>
            <a:chOff x="1162791" y="2364706"/>
            <a:chExt cx="3023844" cy="2210649"/>
          </a:xfrm>
        </p:grpSpPr>
        <p:grpSp>
          <p:nvGrpSpPr>
            <p:cNvPr id="5" name="Group 16"/>
            <p:cNvGrpSpPr/>
            <p:nvPr/>
          </p:nvGrpSpPr>
          <p:grpSpPr>
            <a:xfrm>
              <a:off x="1435838" y="3546792"/>
              <a:ext cx="420009" cy="356827"/>
              <a:chOff x="10021669" y="1667051"/>
              <a:chExt cx="647876" cy="550415"/>
            </a:xfrm>
          </p:grpSpPr>
          <p:sp>
            <p:nvSpPr>
              <p:cNvPr id="46" name="Oval 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7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" name="Straight Connector 37"/>
            <p:cNvCxnSpPr>
              <a:stCxn id="40" idx="3"/>
              <a:endCxn id="44" idx="7"/>
            </p:cNvCxnSpPr>
            <p:nvPr/>
          </p:nvCxnSpPr>
          <p:spPr>
            <a:xfrm flipH="1">
              <a:off x="2197650" y="2715246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5"/>
            <p:cNvGrpSpPr/>
            <p:nvPr/>
          </p:nvGrpSpPr>
          <p:grpSpPr>
            <a:xfrm>
              <a:off x="1891363" y="2962142"/>
              <a:ext cx="422713" cy="356827"/>
              <a:chOff x="9540846" y="767686"/>
              <a:chExt cx="652047" cy="55041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5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>
              <a:off x="3304793" y="2914887"/>
              <a:ext cx="395513" cy="356827"/>
              <a:chOff x="10026158" y="1667051"/>
              <a:chExt cx="610090" cy="550415"/>
            </a:xfrm>
          </p:grpSpPr>
          <p:sp>
            <p:nvSpPr>
              <p:cNvPr id="42" name="Oval 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" name="Straight Connector 8"/>
            <p:cNvCxnSpPr>
              <a:stCxn id="40" idx="4"/>
              <a:endCxn id="42" idx="0"/>
            </p:cNvCxnSpPr>
            <p:nvPr/>
          </p:nvCxnSpPr>
          <p:spPr>
            <a:xfrm>
              <a:off x="2871040" y="2698026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16"/>
            <p:cNvGrpSpPr/>
            <p:nvPr/>
          </p:nvGrpSpPr>
          <p:grpSpPr>
            <a:xfrm>
              <a:off x="2583523" y="2364706"/>
              <a:ext cx="416099" cy="356827"/>
              <a:chOff x="9994404" y="1667051"/>
              <a:chExt cx="641844" cy="550415"/>
            </a:xfrm>
          </p:grpSpPr>
          <p:sp>
            <p:nvSpPr>
              <p:cNvPr id="40" name="Oval 3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1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" name="Straight Connector 37"/>
            <p:cNvCxnSpPr>
              <a:stCxn id="44" idx="3"/>
              <a:endCxn id="46" idx="7"/>
            </p:cNvCxnSpPr>
            <p:nvPr/>
          </p:nvCxnSpPr>
          <p:spPr>
            <a:xfrm flipH="1">
              <a:off x="1664107" y="3266713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6"/>
            <p:cNvGrpSpPr/>
            <p:nvPr/>
          </p:nvGrpSpPr>
          <p:grpSpPr>
            <a:xfrm>
              <a:off x="2293474" y="3573089"/>
              <a:ext cx="395513" cy="356827"/>
              <a:chOff x="10026158" y="1667051"/>
              <a:chExt cx="610090" cy="550415"/>
            </a:xfrm>
          </p:grpSpPr>
          <p:sp>
            <p:nvSpPr>
              <p:cNvPr id="38" name="Oval 3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" name="Straight Connector 37"/>
            <p:cNvCxnSpPr>
              <a:stCxn id="44" idx="5"/>
              <a:endCxn id="38" idx="0"/>
            </p:cNvCxnSpPr>
            <p:nvPr/>
          </p:nvCxnSpPr>
          <p:spPr>
            <a:xfrm>
              <a:off x="2197647" y="3266713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6"/>
            <p:cNvGrpSpPr/>
            <p:nvPr/>
          </p:nvGrpSpPr>
          <p:grpSpPr>
            <a:xfrm>
              <a:off x="3073995" y="3584215"/>
              <a:ext cx="395513" cy="356827"/>
              <a:chOff x="10026158" y="1667051"/>
              <a:chExt cx="610090" cy="550415"/>
            </a:xfrm>
          </p:grpSpPr>
          <p:sp>
            <p:nvSpPr>
              <p:cNvPr id="36" name="Oval 3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15" name="Straight Connector 37"/>
            <p:cNvCxnSpPr>
              <a:stCxn id="42" idx="3"/>
              <a:endCxn id="36" idx="7"/>
            </p:cNvCxnSpPr>
            <p:nvPr/>
          </p:nvCxnSpPr>
          <p:spPr>
            <a:xfrm flipH="1">
              <a:off x="3299351" y="3265427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6"/>
            <p:cNvGrpSpPr/>
            <p:nvPr/>
          </p:nvGrpSpPr>
          <p:grpSpPr>
            <a:xfrm>
              <a:off x="3791122" y="3543590"/>
              <a:ext cx="395513" cy="356827"/>
              <a:chOff x="10026158" y="1667051"/>
              <a:chExt cx="610090" cy="550415"/>
            </a:xfrm>
          </p:grpSpPr>
          <p:sp>
            <p:nvSpPr>
              <p:cNvPr id="34" name="Oval 3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17" name="Straight Connector 37"/>
            <p:cNvCxnSpPr>
              <a:stCxn id="42" idx="4"/>
              <a:endCxn id="34" idx="0"/>
            </p:cNvCxnSpPr>
            <p:nvPr/>
          </p:nvCxnSpPr>
          <p:spPr>
            <a:xfrm>
              <a:off x="3571724" y="3248207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6"/>
            <p:cNvGrpSpPr/>
            <p:nvPr/>
          </p:nvGrpSpPr>
          <p:grpSpPr>
            <a:xfrm>
              <a:off x="1162791" y="4218528"/>
              <a:ext cx="359690" cy="356827"/>
              <a:chOff x="10021743" y="1667051"/>
              <a:chExt cx="554829" cy="550415"/>
            </a:xfrm>
          </p:grpSpPr>
          <p:sp>
            <p:nvSpPr>
              <p:cNvPr id="32" name="Oval 3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" name="Straight Connector 37"/>
            <p:cNvCxnSpPr>
              <a:stCxn id="46" idx="3"/>
              <a:endCxn id="32" idx="7"/>
            </p:cNvCxnSpPr>
            <p:nvPr/>
          </p:nvCxnSpPr>
          <p:spPr>
            <a:xfrm flipH="1">
              <a:off x="1391011" y="3897332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6"/>
            <p:cNvGrpSpPr/>
            <p:nvPr/>
          </p:nvGrpSpPr>
          <p:grpSpPr>
            <a:xfrm>
              <a:off x="1736641" y="4218527"/>
              <a:ext cx="417384" cy="356827"/>
              <a:chOff x="9980658" y="1667051"/>
              <a:chExt cx="643827" cy="550415"/>
            </a:xfrm>
          </p:grpSpPr>
          <p:sp>
            <p:nvSpPr>
              <p:cNvPr id="30" name="Oval 2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" name="TextBox 18"/>
              <p:cNvSpPr txBox="1"/>
              <p:nvPr/>
            </p:nvSpPr>
            <p:spPr>
              <a:xfrm>
                <a:off x="9980658" y="1732135"/>
                <a:ext cx="64382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" name="Straight Connector 37"/>
            <p:cNvCxnSpPr>
              <a:stCxn id="46" idx="4"/>
              <a:endCxn id="30" idx="0"/>
            </p:cNvCxnSpPr>
            <p:nvPr/>
          </p:nvCxnSpPr>
          <p:spPr>
            <a:xfrm>
              <a:off x="1705679" y="3880112"/>
              <a:ext cx="150354" cy="36192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773437" y="1699719"/>
            <a:ext cx="3023844" cy="2443119"/>
            <a:chOff x="4658300" y="2243660"/>
            <a:chExt cx="3023844" cy="2443119"/>
          </a:xfrm>
        </p:grpSpPr>
        <p:grpSp>
          <p:nvGrpSpPr>
            <p:cNvPr id="53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86" name="Oval 8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7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4" name="Straight Connector 37"/>
            <p:cNvCxnSpPr>
              <a:stCxn id="80" idx="3"/>
              <a:endCxn id="84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5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6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82" name="Oval 8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7" name="Straight Connector 56"/>
            <p:cNvCxnSpPr>
              <a:stCxn id="80" idx="4"/>
              <a:endCxn id="82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80" name="Oval 7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1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9" name="Straight Connector 37"/>
            <p:cNvCxnSpPr>
              <a:stCxn id="84" idx="3"/>
              <a:endCxn id="86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78" name="Oval 7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1" name="Straight Connector 37"/>
            <p:cNvCxnSpPr>
              <a:stCxn id="84" idx="5"/>
              <a:endCxn id="78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76" name="Oval 7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63" name="Straight Connector 37"/>
            <p:cNvCxnSpPr>
              <a:stCxn id="82" idx="3"/>
              <a:endCxn id="76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74" name="Oval 7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65" name="Straight Connector 37"/>
            <p:cNvCxnSpPr>
              <a:stCxn id="82" idx="4"/>
              <a:endCxn id="74" idx="0"/>
            </p:cNvCxnSpPr>
            <p:nvPr/>
          </p:nvCxnSpPr>
          <p:spPr>
            <a:xfrm>
              <a:off x="7067233" y="312716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16"/>
            <p:cNvGrpSpPr/>
            <p:nvPr/>
          </p:nvGrpSpPr>
          <p:grpSpPr>
            <a:xfrm>
              <a:off x="4658300" y="4097482"/>
              <a:ext cx="359690" cy="356827"/>
              <a:chOff x="10021743" y="1667051"/>
              <a:chExt cx="554829" cy="550415"/>
            </a:xfrm>
          </p:grpSpPr>
          <p:sp>
            <p:nvSpPr>
              <p:cNvPr id="72" name="Oval 7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3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7" name="Straight Connector 37"/>
            <p:cNvCxnSpPr>
              <a:stCxn id="86" idx="3"/>
              <a:endCxn id="72" idx="7"/>
            </p:cNvCxnSpPr>
            <p:nvPr/>
          </p:nvCxnSpPr>
          <p:spPr>
            <a:xfrm flipH="1">
              <a:off x="4886520" y="3776286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16"/>
            <p:cNvGrpSpPr/>
            <p:nvPr/>
          </p:nvGrpSpPr>
          <p:grpSpPr>
            <a:xfrm>
              <a:off x="5596004" y="4329952"/>
              <a:ext cx="356826" cy="356827"/>
              <a:chOff x="10026158" y="1667051"/>
              <a:chExt cx="550414" cy="550415"/>
            </a:xfrm>
          </p:grpSpPr>
          <p:sp>
            <p:nvSpPr>
              <p:cNvPr id="70" name="Oval 6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1" name="TextBox 18"/>
              <p:cNvSpPr txBox="1"/>
              <p:nvPr/>
            </p:nvSpPr>
            <p:spPr>
              <a:xfrm>
                <a:off x="10061368" y="1742578"/>
                <a:ext cx="434728" cy="40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642626" y="1759260"/>
            <a:ext cx="3023844" cy="2443119"/>
            <a:chOff x="4658300" y="2243660"/>
            <a:chExt cx="3023844" cy="2443119"/>
          </a:xfrm>
        </p:grpSpPr>
        <p:grpSp>
          <p:nvGrpSpPr>
            <p:cNvPr id="91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124" name="Oval 12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5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2" name="Straight Connector 37"/>
            <p:cNvCxnSpPr>
              <a:stCxn id="118" idx="3"/>
              <a:endCxn id="122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3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4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120" name="Oval 11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5" name="Straight Connector 94"/>
            <p:cNvCxnSpPr>
              <a:stCxn id="118" idx="4"/>
              <a:endCxn id="120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118" name="Oval 11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9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7" name="Straight Connector 37"/>
            <p:cNvCxnSpPr>
              <a:stCxn id="122" idx="3"/>
              <a:endCxn id="124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116" name="Oval 1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9" name="Straight Connector 37"/>
            <p:cNvCxnSpPr>
              <a:stCxn id="122" idx="5"/>
              <a:endCxn id="116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114" name="Oval 11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101" name="Straight Connector 37"/>
            <p:cNvCxnSpPr>
              <a:stCxn id="120" idx="3"/>
              <a:endCxn id="114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112" name="Oval 11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103" name="Straight Connector 37"/>
            <p:cNvCxnSpPr>
              <a:stCxn id="120" idx="4"/>
              <a:endCxn id="112" idx="0"/>
            </p:cNvCxnSpPr>
            <p:nvPr/>
          </p:nvCxnSpPr>
          <p:spPr>
            <a:xfrm>
              <a:off x="7067233" y="312716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6"/>
            <p:cNvGrpSpPr/>
            <p:nvPr/>
          </p:nvGrpSpPr>
          <p:grpSpPr>
            <a:xfrm>
              <a:off x="4658300" y="4097482"/>
              <a:ext cx="359690" cy="356827"/>
              <a:chOff x="10021743" y="1667051"/>
              <a:chExt cx="554829" cy="550415"/>
            </a:xfrm>
          </p:grpSpPr>
          <p:sp>
            <p:nvSpPr>
              <p:cNvPr id="110" name="Oval 10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1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5" name="Straight Connector 37"/>
            <p:cNvCxnSpPr>
              <a:stCxn id="124" idx="3"/>
              <a:endCxn id="110" idx="7"/>
            </p:cNvCxnSpPr>
            <p:nvPr/>
          </p:nvCxnSpPr>
          <p:spPr>
            <a:xfrm flipH="1">
              <a:off x="4886520" y="3776286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6"/>
            <p:cNvGrpSpPr/>
            <p:nvPr/>
          </p:nvGrpSpPr>
          <p:grpSpPr>
            <a:xfrm>
              <a:off x="5596004" y="4329952"/>
              <a:ext cx="356826" cy="356827"/>
              <a:chOff x="10026158" y="1667051"/>
              <a:chExt cx="550414" cy="550415"/>
            </a:xfrm>
          </p:grpSpPr>
          <p:sp>
            <p:nvSpPr>
              <p:cNvPr id="108" name="Oval 10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9" name="TextBox 18"/>
              <p:cNvSpPr txBox="1"/>
              <p:nvPr/>
            </p:nvSpPr>
            <p:spPr>
              <a:xfrm>
                <a:off x="10061368" y="1742578"/>
                <a:ext cx="434728" cy="40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5985293" y="4370398"/>
            <a:ext cx="3023844" cy="2210649"/>
            <a:chOff x="4658300" y="2243660"/>
            <a:chExt cx="3023844" cy="2210649"/>
          </a:xfrm>
        </p:grpSpPr>
        <p:grpSp>
          <p:nvGrpSpPr>
            <p:cNvPr id="127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160" name="Oval 15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1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8" name="Straight Connector 37"/>
            <p:cNvCxnSpPr>
              <a:stCxn id="154" idx="3"/>
              <a:endCxn id="158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9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0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156" name="Oval 15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1" name="Straight Connector 130"/>
            <p:cNvCxnSpPr>
              <a:stCxn id="154" idx="4"/>
              <a:endCxn id="156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154" name="Oval 15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5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3" name="Straight Connector 37"/>
            <p:cNvCxnSpPr>
              <a:stCxn id="158" idx="3"/>
              <a:endCxn id="160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152" name="Oval 15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5" name="Straight Connector 37"/>
            <p:cNvCxnSpPr>
              <a:stCxn id="158" idx="5"/>
              <a:endCxn id="152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150" name="Oval 14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137" name="Straight Connector 37"/>
            <p:cNvCxnSpPr>
              <a:stCxn id="156" idx="3"/>
              <a:endCxn id="150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148" name="Oval 14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139" name="Straight Connector 37"/>
            <p:cNvCxnSpPr>
              <a:stCxn id="156" idx="4"/>
              <a:endCxn id="148" idx="0"/>
            </p:cNvCxnSpPr>
            <p:nvPr/>
          </p:nvCxnSpPr>
          <p:spPr>
            <a:xfrm>
              <a:off x="7067233" y="312716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6"/>
            <p:cNvGrpSpPr/>
            <p:nvPr/>
          </p:nvGrpSpPr>
          <p:grpSpPr>
            <a:xfrm>
              <a:off x="4658300" y="4097482"/>
              <a:ext cx="359690" cy="356827"/>
              <a:chOff x="10021743" y="1667051"/>
              <a:chExt cx="554829" cy="550415"/>
            </a:xfrm>
          </p:grpSpPr>
          <p:sp>
            <p:nvSpPr>
              <p:cNvPr id="146" name="Oval 1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7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1" name="Straight Connector 37"/>
            <p:cNvCxnSpPr>
              <a:stCxn id="160" idx="3"/>
              <a:endCxn id="146" idx="7"/>
            </p:cNvCxnSpPr>
            <p:nvPr/>
          </p:nvCxnSpPr>
          <p:spPr>
            <a:xfrm flipH="1">
              <a:off x="4886520" y="3776286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2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117867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Yığıttan</a:t>
            </a:r>
            <a:r>
              <a:rPr lang="tr-TR" sz="1600" dirty="0" smtClean="0">
                <a:solidFill>
                  <a:srgbClr val="C00000"/>
                </a:solidFill>
              </a:rPr>
              <a:t> Eleman Çıkarma</a:t>
            </a:r>
            <a:endParaRPr lang="tr-TR" sz="1600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Örnek: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1129207" y="1934208"/>
            <a:ext cx="3023844" cy="2210649"/>
            <a:chOff x="4658300" y="2243660"/>
            <a:chExt cx="3023844" cy="2210649"/>
          </a:xfrm>
        </p:grpSpPr>
        <p:grpSp>
          <p:nvGrpSpPr>
            <p:cNvPr id="127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160" name="Oval 15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1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8" name="Straight Connector 37"/>
            <p:cNvCxnSpPr>
              <a:stCxn id="154" idx="3"/>
              <a:endCxn id="158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9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0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156" name="Oval 15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1" name="Straight Connector 130"/>
            <p:cNvCxnSpPr>
              <a:stCxn id="154" idx="4"/>
              <a:endCxn id="156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154" name="Oval 15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5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3" name="Straight Connector 37"/>
            <p:cNvCxnSpPr>
              <a:stCxn id="158" idx="3"/>
              <a:endCxn id="160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152" name="Oval 15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5" name="Straight Connector 37"/>
            <p:cNvCxnSpPr>
              <a:stCxn id="158" idx="5"/>
              <a:endCxn id="152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150" name="Oval 14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137" name="Straight Connector 37"/>
            <p:cNvCxnSpPr>
              <a:stCxn id="156" idx="3"/>
              <a:endCxn id="150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148" name="Oval 14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139" name="Straight Connector 37"/>
            <p:cNvCxnSpPr>
              <a:stCxn id="156" idx="4"/>
              <a:endCxn id="148" idx="0"/>
            </p:cNvCxnSpPr>
            <p:nvPr/>
          </p:nvCxnSpPr>
          <p:spPr>
            <a:xfrm>
              <a:off x="7067233" y="312716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6"/>
            <p:cNvGrpSpPr/>
            <p:nvPr/>
          </p:nvGrpSpPr>
          <p:grpSpPr>
            <a:xfrm>
              <a:off x="4658300" y="4097482"/>
              <a:ext cx="359690" cy="356827"/>
              <a:chOff x="10021743" y="1667051"/>
              <a:chExt cx="554829" cy="550415"/>
            </a:xfrm>
          </p:grpSpPr>
          <p:sp>
            <p:nvSpPr>
              <p:cNvPr id="146" name="Oval 1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7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1" name="Straight Connector 37"/>
            <p:cNvCxnSpPr>
              <a:stCxn id="160" idx="3"/>
              <a:endCxn id="146" idx="7"/>
            </p:cNvCxnSpPr>
            <p:nvPr/>
          </p:nvCxnSpPr>
          <p:spPr>
            <a:xfrm flipH="1">
              <a:off x="4886520" y="3776286"/>
              <a:ext cx="179207" cy="327482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4685452" y="1729604"/>
            <a:ext cx="3023844" cy="2210649"/>
            <a:chOff x="4658300" y="2243660"/>
            <a:chExt cx="3023844" cy="2210649"/>
          </a:xfrm>
        </p:grpSpPr>
        <p:grpSp>
          <p:nvGrpSpPr>
            <p:cNvPr id="145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190" name="Oval 18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1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2" name="Straight Connector 37"/>
            <p:cNvCxnSpPr>
              <a:stCxn id="184" idx="3"/>
              <a:endCxn id="188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9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4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186" name="Oval 18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5" name="Straight Connector 164"/>
            <p:cNvCxnSpPr>
              <a:stCxn id="184" idx="4"/>
              <a:endCxn id="186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184" name="Oval 18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5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7" name="Straight Connector 37"/>
            <p:cNvCxnSpPr>
              <a:stCxn id="188" idx="3"/>
              <a:endCxn id="190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182" name="Oval 18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9" name="Straight Connector 37"/>
            <p:cNvCxnSpPr>
              <a:stCxn id="188" idx="5"/>
              <a:endCxn id="182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180" name="Oval 17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171" name="Straight Connector 37"/>
            <p:cNvCxnSpPr>
              <a:stCxn id="186" idx="3"/>
              <a:endCxn id="180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178" name="Oval 17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173" name="Straight Connector 37"/>
            <p:cNvCxnSpPr>
              <a:stCxn id="186" idx="4"/>
              <a:endCxn id="178" idx="0"/>
            </p:cNvCxnSpPr>
            <p:nvPr/>
          </p:nvCxnSpPr>
          <p:spPr>
            <a:xfrm>
              <a:off x="7067233" y="312716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6"/>
            <p:cNvGrpSpPr/>
            <p:nvPr/>
          </p:nvGrpSpPr>
          <p:grpSpPr>
            <a:xfrm>
              <a:off x="4658300" y="4097482"/>
              <a:ext cx="359690" cy="356827"/>
              <a:chOff x="10021743" y="1667051"/>
              <a:chExt cx="554829" cy="550415"/>
            </a:xfrm>
          </p:grpSpPr>
          <p:sp>
            <p:nvSpPr>
              <p:cNvPr id="176" name="Oval 17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7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8590242" y="1729604"/>
            <a:ext cx="3023844" cy="2210649"/>
            <a:chOff x="4658300" y="2243660"/>
            <a:chExt cx="3023844" cy="2210649"/>
          </a:xfrm>
        </p:grpSpPr>
        <p:grpSp>
          <p:nvGrpSpPr>
            <p:cNvPr id="193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221" name="Oval 22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2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4" name="Straight Connector 37"/>
            <p:cNvCxnSpPr>
              <a:stCxn id="215" idx="3"/>
              <a:endCxn id="219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0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6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217" name="Oval 21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7" name="Straight Connector 196"/>
            <p:cNvCxnSpPr>
              <a:stCxn id="215" idx="4"/>
              <a:endCxn id="217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215" name="Oval 21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6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9" name="Straight Connector 37"/>
            <p:cNvCxnSpPr>
              <a:stCxn id="219" idx="3"/>
              <a:endCxn id="221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213" name="Oval 21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1" name="Straight Connector 37"/>
            <p:cNvCxnSpPr>
              <a:stCxn id="219" idx="5"/>
              <a:endCxn id="213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211" name="Oval 21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203" name="Straight Connector 37"/>
            <p:cNvCxnSpPr>
              <a:stCxn id="217" idx="3"/>
              <a:endCxn id="211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209" name="Oval 20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205" name="Straight Connector 37"/>
            <p:cNvCxnSpPr>
              <a:stCxn id="217" idx="4"/>
              <a:endCxn id="209" idx="0"/>
            </p:cNvCxnSpPr>
            <p:nvPr/>
          </p:nvCxnSpPr>
          <p:spPr>
            <a:xfrm>
              <a:off x="7067233" y="312716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16"/>
            <p:cNvGrpSpPr/>
            <p:nvPr/>
          </p:nvGrpSpPr>
          <p:grpSpPr>
            <a:xfrm>
              <a:off x="4658300" y="4097482"/>
              <a:ext cx="359690" cy="356827"/>
              <a:chOff x="10021743" y="1667051"/>
              <a:chExt cx="554829" cy="550415"/>
            </a:xfrm>
          </p:grpSpPr>
          <p:sp>
            <p:nvSpPr>
              <p:cNvPr id="207" name="Oval 20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8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086309" y="4223768"/>
            <a:ext cx="3023844" cy="2210649"/>
            <a:chOff x="4658300" y="2243660"/>
            <a:chExt cx="3023844" cy="2210649"/>
          </a:xfrm>
        </p:grpSpPr>
        <p:grpSp>
          <p:nvGrpSpPr>
            <p:cNvPr id="224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252" name="Oval 25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3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5" name="Straight Connector 37"/>
            <p:cNvCxnSpPr>
              <a:stCxn id="246" idx="3"/>
              <a:endCxn id="250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1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27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248" name="Oval 24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8" name="Straight Connector 227"/>
            <p:cNvCxnSpPr>
              <a:stCxn id="246" idx="4"/>
              <a:endCxn id="248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246" name="Oval 2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7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30" name="Straight Connector 37"/>
            <p:cNvCxnSpPr>
              <a:stCxn id="250" idx="3"/>
              <a:endCxn id="252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244" name="Oval 24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32" name="Straight Connector 37"/>
            <p:cNvCxnSpPr>
              <a:stCxn id="250" idx="5"/>
              <a:endCxn id="244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242" name="Oval 2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234" name="Straight Connector 37"/>
            <p:cNvCxnSpPr>
              <a:stCxn id="248" idx="3"/>
              <a:endCxn id="242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240" name="Oval 23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236" name="Straight Connector 37"/>
            <p:cNvCxnSpPr>
              <a:stCxn id="248" idx="4"/>
              <a:endCxn id="240" idx="0"/>
            </p:cNvCxnSpPr>
            <p:nvPr/>
          </p:nvCxnSpPr>
          <p:spPr>
            <a:xfrm>
              <a:off x="7067233" y="312716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16"/>
            <p:cNvGrpSpPr/>
            <p:nvPr/>
          </p:nvGrpSpPr>
          <p:grpSpPr>
            <a:xfrm>
              <a:off x="4658300" y="4097482"/>
              <a:ext cx="359690" cy="356827"/>
              <a:chOff x="10021743" y="1667051"/>
              <a:chExt cx="554829" cy="550415"/>
            </a:xfrm>
          </p:grpSpPr>
          <p:sp>
            <p:nvSpPr>
              <p:cNvPr id="238" name="Oval 23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9" name="TextBox 18"/>
              <p:cNvSpPr txBox="1"/>
              <p:nvPr/>
            </p:nvSpPr>
            <p:spPr>
              <a:xfrm>
                <a:off x="10021743" y="1742649"/>
                <a:ext cx="52019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6481374" y="4498858"/>
            <a:ext cx="2750797" cy="1576336"/>
            <a:chOff x="4931347" y="2243660"/>
            <a:chExt cx="2750797" cy="1576336"/>
          </a:xfrm>
        </p:grpSpPr>
        <p:grpSp>
          <p:nvGrpSpPr>
            <p:cNvPr id="255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283" name="Oval 28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4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6" name="Straight Connector 37"/>
            <p:cNvCxnSpPr>
              <a:stCxn id="277" idx="3"/>
              <a:endCxn id="281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2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58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279" name="Oval 27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9" name="Straight Connector 258"/>
            <p:cNvCxnSpPr>
              <a:stCxn id="277" idx="4"/>
              <a:endCxn id="279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277" name="Oval 27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8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1" name="Straight Connector 37"/>
            <p:cNvCxnSpPr>
              <a:stCxn id="281" idx="3"/>
              <a:endCxn id="283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2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275" name="Oval 27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3" name="Straight Connector 37"/>
            <p:cNvCxnSpPr>
              <a:stCxn id="281" idx="5"/>
              <a:endCxn id="275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273" name="Oval 27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265" name="Straight Connector 37"/>
            <p:cNvCxnSpPr>
              <a:stCxn id="279" idx="3"/>
              <a:endCxn id="273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271" name="Oval 27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267" name="Straight Connector 37"/>
            <p:cNvCxnSpPr>
              <a:stCxn id="279" idx="4"/>
              <a:endCxn id="271" idx="0"/>
            </p:cNvCxnSpPr>
            <p:nvPr/>
          </p:nvCxnSpPr>
          <p:spPr>
            <a:xfrm>
              <a:off x="7067233" y="312716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4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117867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Yığıttan</a:t>
            </a:r>
            <a:r>
              <a:rPr lang="tr-TR" sz="1600" dirty="0" smtClean="0">
                <a:solidFill>
                  <a:srgbClr val="C00000"/>
                </a:solidFill>
              </a:rPr>
              <a:t> Eleman Çıkarma</a:t>
            </a:r>
            <a:endParaRPr lang="tr-TR" sz="1600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Örnek:</a:t>
            </a:r>
          </a:p>
        </p:txBody>
      </p:sp>
      <p:grpSp>
        <p:nvGrpSpPr>
          <p:cNvPr id="254" name="Group 253"/>
          <p:cNvGrpSpPr/>
          <p:nvPr/>
        </p:nvGrpSpPr>
        <p:grpSpPr>
          <a:xfrm>
            <a:off x="1420238" y="2323829"/>
            <a:ext cx="2750797" cy="1576336"/>
            <a:chOff x="4931347" y="2243660"/>
            <a:chExt cx="2750797" cy="1576336"/>
          </a:xfrm>
        </p:grpSpPr>
        <p:grpSp>
          <p:nvGrpSpPr>
            <p:cNvPr id="255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283" name="Oval 28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4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6" name="Straight Connector 37"/>
            <p:cNvCxnSpPr>
              <a:stCxn id="277" idx="3"/>
              <a:endCxn id="281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2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58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279" name="Oval 27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9" name="Straight Connector 258"/>
            <p:cNvCxnSpPr>
              <a:stCxn id="277" idx="4"/>
              <a:endCxn id="279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277" name="Oval 27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8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1" name="Straight Connector 37"/>
            <p:cNvCxnSpPr>
              <a:stCxn id="281" idx="3"/>
              <a:endCxn id="283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2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275" name="Oval 27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3" name="Straight Connector 37"/>
            <p:cNvCxnSpPr>
              <a:stCxn id="281" idx="5"/>
              <a:endCxn id="275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273" name="Oval 27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265" name="Straight Connector 37"/>
            <p:cNvCxnSpPr>
              <a:stCxn id="279" idx="3"/>
              <a:endCxn id="273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271" name="Oval 27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cxnSp>
          <p:nvCxnSpPr>
            <p:cNvPr id="267" name="Straight Connector 37"/>
            <p:cNvCxnSpPr>
              <a:stCxn id="279" idx="4"/>
              <a:endCxn id="271" idx="0"/>
            </p:cNvCxnSpPr>
            <p:nvPr/>
          </p:nvCxnSpPr>
          <p:spPr>
            <a:xfrm>
              <a:off x="7067233" y="3127161"/>
              <a:ext cx="309293" cy="318890"/>
            </a:xfrm>
            <a:prstGeom prst="line">
              <a:avLst/>
            </a:prstGeom>
            <a:ln w="28575">
              <a:solidFill>
                <a:srgbClr val="0C5A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4794823" y="2109349"/>
            <a:ext cx="2750797" cy="1576336"/>
            <a:chOff x="4931347" y="2243660"/>
            <a:chExt cx="2750797" cy="1576336"/>
          </a:xfrm>
        </p:grpSpPr>
        <p:grpSp>
          <p:nvGrpSpPr>
            <p:cNvPr id="268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307" name="Oval 30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8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9" name="Straight Connector 37"/>
            <p:cNvCxnSpPr>
              <a:stCxn id="301" idx="3"/>
              <a:endCxn id="305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6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5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303" name="Oval 30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6" name="Straight Connector 285"/>
            <p:cNvCxnSpPr>
              <a:stCxn id="301" idx="4"/>
              <a:endCxn id="303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301" name="Oval 30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2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8" name="Straight Connector 37"/>
            <p:cNvCxnSpPr>
              <a:stCxn id="305" idx="3"/>
              <a:endCxn id="307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299" name="Oval 29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90" name="Straight Connector 37"/>
            <p:cNvCxnSpPr>
              <a:stCxn id="305" idx="5"/>
              <a:endCxn id="299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297" name="Oval 29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292" name="Straight Connector 37"/>
            <p:cNvCxnSpPr>
              <a:stCxn id="303" idx="3"/>
              <a:endCxn id="297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295" name="Oval 29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9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</p:grpSp>
      <p:grpSp>
        <p:nvGrpSpPr>
          <p:cNvPr id="310" name="Group 309"/>
          <p:cNvGrpSpPr/>
          <p:nvPr/>
        </p:nvGrpSpPr>
        <p:grpSpPr>
          <a:xfrm>
            <a:off x="8627401" y="2122803"/>
            <a:ext cx="2750797" cy="1576336"/>
            <a:chOff x="4931347" y="2243660"/>
            <a:chExt cx="2750797" cy="1576336"/>
          </a:xfrm>
        </p:grpSpPr>
        <p:grpSp>
          <p:nvGrpSpPr>
            <p:cNvPr id="311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335" name="Oval 33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6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2" name="Straight Connector 37"/>
            <p:cNvCxnSpPr>
              <a:stCxn id="329" idx="3"/>
              <a:endCxn id="333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333" name="Oval 33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14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331" name="Oval 33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5" name="Straight Connector 314"/>
            <p:cNvCxnSpPr>
              <a:stCxn id="329" idx="4"/>
              <a:endCxn id="331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329" name="Oval 32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30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7" name="Straight Connector 37"/>
            <p:cNvCxnSpPr>
              <a:stCxn id="333" idx="3"/>
              <a:endCxn id="335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327" name="Oval 32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19" name="Straight Connector 37"/>
            <p:cNvCxnSpPr>
              <a:stCxn id="333" idx="5"/>
              <a:endCxn id="327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0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325" name="Oval 32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321" name="Straight Connector 37"/>
            <p:cNvCxnSpPr>
              <a:stCxn id="331" idx="3"/>
              <a:endCxn id="325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323" name="Oval 32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</p:grpSp>
      <p:grpSp>
        <p:nvGrpSpPr>
          <p:cNvPr id="337" name="Group 336"/>
          <p:cNvGrpSpPr/>
          <p:nvPr/>
        </p:nvGrpSpPr>
        <p:grpSpPr>
          <a:xfrm>
            <a:off x="2234306" y="4888243"/>
            <a:ext cx="2750797" cy="1576336"/>
            <a:chOff x="4931347" y="2243660"/>
            <a:chExt cx="2750797" cy="1576336"/>
          </a:xfrm>
        </p:grpSpPr>
        <p:grpSp>
          <p:nvGrpSpPr>
            <p:cNvPr id="338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362" name="Oval 36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63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39" name="Straight Connector 37"/>
            <p:cNvCxnSpPr>
              <a:stCxn id="356" idx="3"/>
              <a:endCxn id="360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360" name="Oval 35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41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358" name="Oval 35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5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42" name="Straight Connector 341"/>
            <p:cNvCxnSpPr>
              <a:stCxn id="356" idx="4"/>
              <a:endCxn id="358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3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356" name="Oval 35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57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44" name="Straight Connector 37"/>
            <p:cNvCxnSpPr>
              <a:stCxn id="360" idx="3"/>
              <a:endCxn id="362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354" name="Oval 35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5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46" name="Straight Connector 37"/>
            <p:cNvCxnSpPr>
              <a:stCxn id="360" idx="5"/>
              <a:endCxn id="354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7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352" name="Oval 35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5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348" name="Straight Connector 37"/>
            <p:cNvCxnSpPr>
              <a:stCxn id="358" idx="3"/>
              <a:endCxn id="352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16"/>
            <p:cNvGrpSpPr/>
            <p:nvPr/>
          </p:nvGrpSpPr>
          <p:grpSpPr>
            <a:xfrm>
              <a:off x="7286631" y="3422544"/>
              <a:ext cx="395513" cy="356827"/>
              <a:chOff x="10026158" y="1667051"/>
              <a:chExt cx="610090" cy="550415"/>
            </a:xfrm>
          </p:grpSpPr>
          <p:sp>
            <p:nvSpPr>
              <p:cNvPr id="350" name="Oval 34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5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</p:grpSp>
      <p:grpSp>
        <p:nvGrpSpPr>
          <p:cNvPr id="364" name="Group 363"/>
          <p:cNvGrpSpPr/>
          <p:nvPr/>
        </p:nvGrpSpPr>
        <p:grpSpPr>
          <a:xfrm>
            <a:off x="6205566" y="4749767"/>
            <a:ext cx="2264468" cy="1576336"/>
            <a:chOff x="4931347" y="2243660"/>
            <a:chExt cx="2264468" cy="1576336"/>
          </a:xfrm>
        </p:grpSpPr>
        <p:grpSp>
          <p:nvGrpSpPr>
            <p:cNvPr id="365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389" name="Oval 38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90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66" name="Straight Connector 37"/>
            <p:cNvCxnSpPr>
              <a:stCxn id="383" idx="3"/>
              <a:endCxn id="387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387" name="Oval 38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68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385" name="Oval 38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69" name="Straight Connector 368"/>
            <p:cNvCxnSpPr>
              <a:stCxn id="383" idx="4"/>
              <a:endCxn id="385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0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383" name="Oval 38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4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71" name="Straight Connector 37"/>
            <p:cNvCxnSpPr>
              <a:stCxn id="387" idx="3"/>
              <a:endCxn id="389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2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381" name="Oval 38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73" name="Straight Connector 37"/>
            <p:cNvCxnSpPr>
              <a:stCxn id="387" idx="5"/>
              <a:endCxn id="381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379" name="Oval 37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375" name="Straight Connector 37"/>
            <p:cNvCxnSpPr>
              <a:stCxn id="385" idx="3"/>
              <a:endCxn id="379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2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/>
              <a:t>Max - Min Heap </a:t>
            </a:r>
            <a:r>
              <a:rPr lang="en-US" dirty="0" smtClean="0"/>
              <a:t>Tree</a:t>
            </a:r>
            <a:r>
              <a:rPr lang="tr-TR" dirty="0" smtClean="0"/>
              <a:t> (</a:t>
            </a:r>
            <a:r>
              <a:rPr lang="tr-TR" dirty="0" err="1" smtClean="0"/>
              <a:t>Min-Max</a:t>
            </a:r>
            <a:r>
              <a:rPr lang="tr-TR" dirty="0" smtClean="0"/>
              <a:t> </a:t>
            </a:r>
            <a:r>
              <a:rPr lang="tr-TR" dirty="0" err="1" smtClean="0"/>
              <a:t>Yığıt</a:t>
            </a:r>
            <a:r>
              <a:rPr lang="tr-TR" dirty="0" smtClean="0"/>
              <a:t> Ağacı)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8"/>
            <a:ext cx="9499969" cy="117867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Yığıttan</a:t>
            </a:r>
            <a:r>
              <a:rPr lang="tr-TR" sz="1600" dirty="0" smtClean="0">
                <a:solidFill>
                  <a:srgbClr val="C00000"/>
                </a:solidFill>
              </a:rPr>
              <a:t> Eleman Çıkarma</a:t>
            </a:r>
            <a:endParaRPr lang="tr-TR" sz="1600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Örnek: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1420238" y="2095343"/>
            <a:ext cx="2264468" cy="1576336"/>
            <a:chOff x="4931347" y="2243660"/>
            <a:chExt cx="2264468" cy="1576336"/>
          </a:xfrm>
        </p:grpSpPr>
        <p:grpSp>
          <p:nvGrpSpPr>
            <p:cNvPr id="365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389" name="Oval 38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90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66" name="Straight Connector 37"/>
            <p:cNvCxnSpPr>
              <a:stCxn id="383" idx="3"/>
              <a:endCxn id="387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387" name="Oval 38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68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385" name="Oval 38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69" name="Straight Connector 368"/>
            <p:cNvCxnSpPr>
              <a:stCxn id="383" idx="4"/>
              <a:endCxn id="385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0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383" name="Oval 38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4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71" name="Straight Connector 37"/>
            <p:cNvCxnSpPr>
              <a:stCxn id="387" idx="3"/>
              <a:endCxn id="389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2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381" name="Oval 38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73" name="Straight Connector 37"/>
            <p:cNvCxnSpPr>
              <a:stCxn id="387" idx="5"/>
              <a:endCxn id="381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379" name="Oval 37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8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375" name="Straight Connector 37"/>
            <p:cNvCxnSpPr>
              <a:stCxn id="385" idx="3"/>
              <a:endCxn id="379" idx="7"/>
            </p:cNvCxnSpPr>
            <p:nvPr/>
          </p:nvCxnSpPr>
          <p:spPr>
            <a:xfrm flipH="1">
              <a:off x="6794860" y="3144381"/>
              <a:ext cx="136912" cy="3250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567443" y="2083024"/>
            <a:ext cx="2264468" cy="1576336"/>
            <a:chOff x="4931347" y="2243660"/>
            <a:chExt cx="2264468" cy="1576336"/>
          </a:xfrm>
        </p:grpSpPr>
        <p:grpSp>
          <p:nvGrpSpPr>
            <p:cNvPr id="138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159" name="Oval 15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0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9" name="Straight Connector 37"/>
            <p:cNvCxnSpPr>
              <a:stCxn id="153" idx="3"/>
              <a:endCxn id="157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1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155" name="Oval 15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2" name="Straight Connector 141"/>
            <p:cNvCxnSpPr>
              <a:stCxn id="153" idx="4"/>
              <a:endCxn id="155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153" name="Oval 15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4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4" name="Straight Connector 37"/>
            <p:cNvCxnSpPr>
              <a:stCxn id="157" idx="3"/>
              <a:endCxn id="159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151" name="Oval 15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6" name="Straight Connector 37"/>
            <p:cNvCxnSpPr>
              <a:stCxn id="157" idx="5"/>
              <a:endCxn id="151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149" name="Oval 14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8298313" y="2110612"/>
            <a:ext cx="2264468" cy="1576336"/>
            <a:chOff x="4931347" y="2243660"/>
            <a:chExt cx="2264468" cy="1576336"/>
          </a:xfrm>
        </p:grpSpPr>
        <p:grpSp>
          <p:nvGrpSpPr>
            <p:cNvPr id="162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183" name="Oval 18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4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3" name="Straight Connector 37"/>
            <p:cNvCxnSpPr>
              <a:stCxn id="177" idx="3"/>
              <a:endCxn id="181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5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179" name="Oval 17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6" name="Straight Connector 165"/>
            <p:cNvCxnSpPr>
              <a:stCxn id="177" idx="4"/>
              <a:endCxn id="179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177" name="Oval 17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8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8" name="Straight Connector 37"/>
            <p:cNvCxnSpPr>
              <a:stCxn id="181" idx="3"/>
              <a:endCxn id="183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174" name="Oval 17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0" name="Straight Connector 37"/>
            <p:cNvCxnSpPr>
              <a:stCxn id="181" idx="5"/>
              <a:endCxn id="174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172" name="Oval 17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2321674" y="4562329"/>
            <a:ext cx="2264468" cy="1576336"/>
            <a:chOff x="4931347" y="2243660"/>
            <a:chExt cx="2264468" cy="1576336"/>
          </a:xfrm>
        </p:grpSpPr>
        <p:grpSp>
          <p:nvGrpSpPr>
            <p:cNvPr id="186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206" name="Oval 20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7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7" name="Straight Connector 37"/>
            <p:cNvCxnSpPr>
              <a:stCxn id="200" idx="3"/>
              <a:endCxn id="204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89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202" name="Oval 20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0" name="Straight Connector 189"/>
            <p:cNvCxnSpPr>
              <a:stCxn id="200" idx="4"/>
              <a:endCxn id="202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200" name="Oval 19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1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2" name="Straight Connector 37"/>
            <p:cNvCxnSpPr>
              <a:stCxn id="204" idx="3"/>
              <a:endCxn id="206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198" name="Oval 19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4" name="Straight Connector 37"/>
            <p:cNvCxnSpPr>
              <a:stCxn id="204" idx="5"/>
              <a:endCxn id="198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6"/>
            <p:cNvGrpSpPr/>
            <p:nvPr/>
          </p:nvGrpSpPr>
          <p:grpSpPr>
            <a:xfrm>
              <a:off x="6569504" y="3463169"/>
              <a:ext cx="395513" cy="356827"/>
              <a:chOff x="10026158" y="1667051"/>
              <a:chExt cx="610090" cy="550415"/>
            </a:xfrm>
          </p:grpSpPr>
          <p:sp>
            <p:nvSpPr>
              <p:cNvPr id="196" name="Oval 19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5914127" y="4589917"/>
            <a:ext cx="2264468" cy="1565210"/>
            <a:chOff x="4931347" y="2243660"/>
            <a:chExt cx="2264468" cy="1565210"/>
          </a:xfrm>
        </p:grpSpPr>
        <p:grpSp>
          <p:nvGrpSpPr>
            <p:cNvPr id="209" name="Group 16"/>
            <p:cNvGrpSpPr/>
            <p:nvPr/>
          </p:nvGrpSpPr>
          <p:grpSpPr>
            <a:xfrm>
              <a:off x="4931347" y="3425746"/>
              <a:ext cx="420009" cy="356827"/>
              <a:chOff x="10021669" y="1667051"/>
              <a:chExt cx="647876" cy="550415"/>
            </a:xfrm>
          </p:grpSpPr>
          <p:sp>
            <p:nvSpPr>
              <p:cNvPr id="229" name="Oval 22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0" name="TextBox 18"/>
              <p:cNvSpPr txBox="1"/>
              <p:nvPr/>
            </p:nvSpPr>
            <p:spPr>
              <a:xfrm>
                <a:off x="10021669" y="1724064"/>
                <a:ext cx="647876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0" name="Straight Connector 37"/>
            <p:cNvCxnSpPr>
              <a:stCxn id="223" idx="3"/>
              <a:endCxn id="227" idx="7"/>
            </p:cNvCxnSpPr>
            <p:nvPr/>
          </p:nvCxnSpPr>
          <p:spPr>
            <a:xfrm flipH="1">
              <a:off x="5693159" y="2594200"/>
              <a:ext cx="537929" cy="2991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5"/>
            <p:cNvGrpSpPr/>
            <p:nvPr/>
          </p:nvGrpSpPr>
          <p:grpSpPr>
            <a:xfrm>
              <a:off x="5386872" y="2841096"/>
              <a:ext cx="422713" cy="356827"/>
              <a:chOff x="9540846" y="767686"/>
              <a:chExt cx="652047" cy="550415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9540846" y="848292"/>
                <a:ext cx="652047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2" name="Group 16"/>
            <p:cNvGrpSpPr/>
            <p:nvPr/>
          </p:nvGrpSpPr>
          <p:grpSpPr>
            <a:xfrm>
              <a:off x="6800302" y="2793841"/>
              <a:ext cx="395513" cy="356827"/>
              <a:chOff x="10026158" y="1667051"/>
              <a:chExt cx="610090" cy="550415"/>
            </a:xfrm>
          </p:grpSpPr>
          <p:sp>
            <p:nvSpPr>
              <p:cNvPr id="225" name="Oval 22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3" name="Straight Connector 212"/>
            <p:cNvCxnSpPr>
              <a:stCxn id="223" idx="4"/>
              <a:endCxn id="225" idx="0"/>
            </p:cNvCxnSpPr>
            <p:nvPr/>
          </p:nvCxnSpPr>
          <p:spPr>
            <a:xfrm>
              <a:off x="6366549" y="2576980"/>
              <a:ext cx="523648" cy="2403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16"/>
            <p:cNvGrpSpPr/>
            <p:nvPr/>
          </p:nvGrpSpPr>
          <p:grpSpPr>
            <a:xfrm>
              <a:off x="6079032" y="2243660"/>
              <a:ext cx="416099" cy="356827"/>
              <a:chOff x="9994404" y="1667051"/>
              <a:chExt cx="641844" cy="550415"/>
            </a:xfrm>
          </p:grpSpPr>
          <p:sp>
            <p:nvSpPr>
              <p:cNvPr id="223" name="Oval 22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4" name="TextBox 18"/>
              <p:cNvSpPr txBox="1"/>
              <p:nvPr/>
            </p:nvSpPr>
            <p:spPr>
              <a:xfrm>
                <a:off x="9994404" y="1724064"/>
                <a:ext cx="641844" cy="40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5" name="Straight Connector 37"/>
            <p:cNvCxnSpPr>
              <a:stCxn id="227" idx="3"/>
              <a:endCxn id="229" idx="7"/>
            </p:cNvCxnSpPr>
            <p:nvPr/>
          </p:nvCxnSpPr>
          <p:spPr>
            <a:xfrm flipH="1">
              <a:off x="5159616" y="3145667"/>
              <a:ext cx="281226" cy="2863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16"/>
            <p:cNvGrpSpPr/>
            <p:nvPr/>
          </p:nvGrpSpPr>
          <p:grpSpPr>
            <a:xfrm>
              <a:off x="5788983" y="3452043"/>
              <a:ext cx="395513" cy="356827"/>
              <a:chOff x="10026158" y="1667051"/>
              <a:chExt cx="610090" cy="550415"/>
            </a:xfrm>
          </p:grpSpPr>
          <p:sp>
            <p:nvSpPr>
              <p:cNvPr id="221" name="Oval 22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  <a:ln w="19050">
                <a:solidFill>
                  <a:srgbClr val="277D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7" name="Straight Connector 37"/>
            <p:cNvCxnSpPr>
              <a:stCxn id="227" idx="5"/>
              <a:endCxn id="221" idx="0"/>
            </p:cNvCxnSpPr>
            <p:nvPr/>
          </p:nvCxnSpPr>
          <p:spPr>
            <a:xfrm>
              <a:off x="5693156" y="3145667"/>
              <a:ext cx="185722" cy="3298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3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3459666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Ağacı Terminolojisi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X </a:t>
            </a:r>
            <a:r>
              <a:rPr lang="tr-TR" sz="1600" dirty="0"/>
              <a:t>kök olmayan bir düğüm olsun. (ailesi olan)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P </a:t>
            </a:r>
            <a:r>
              <a:rPr lang="tr-TR" sz="1600" dirty="0"/>
              <a:t>düğümü </a:t>
            </a:r>
            <a:r>
              <a:rPr lang="tr-TR" sz="1600" dirty="0" err="1"/>
              <a:t>X’in</a:t>
            </a:r>
            <a:r>
              <a:rPr lang="tr-TR" sz="1600" dirty="0"/>
              <a:t> aile düğümü olsun.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G </a:t>
            </a:r>
            <a:r>
              <a:rPr lang="tr-TR" sz="1600" dirty="0"/>
              <a:t>düğümü </a:t>
            </a:r>
            <a:r>
              <a:rPr lang="tr-TR" sz="1600" dirty="0" err="1"/>
              <a:t>X’in</a:t>
            </a:r>
            <a:r>
              <a:rPr lang="tr-TR" sz="1600" dirty="0"/>
              <a:t> ata düğümü olsun.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G </a:t>
            </a:r>
            <a:r>
              <a:rPr lang="tr-TR" sz="1600" dirty="0"/>
              <a:t>ve X arasındaki yol düşünüldüğünde:</a:t>
            </a:r>
          </a:p>
          <a:p>
            <a:pPr lvl="4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Her sola gitme </a:t>
            </a:r>
            <a:r>
              <a:rPr lang="tr-TR" sz="1600" dirty="0"/>
              <a:t>işlemine “</a:t>
            </a:r>
            <a:r>
              <a:rPr lang="tr-TR" sz="1600" dirty="0" err="1"/>
              <a:t>zig</a:t>
            </a:r>
            <a:r>
              <a:rPr lang="tr-TR" sz="1600" dirty="0"/>
              <a:t>” işlemi denilmektedir.</a:t>
            </a:r>
          </a:p>
          <a:p>
            <a:pPr lvl="4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Her sağa gitme </a:t>
            </a:r>
            <a:r>
              <a:rPr lang="tr-TR" sz="1600" dirty="0"/>
              <a:t>işlemine “</a:t>
            </a:r>
            <a:r>
              <a:rPr lang="tr-TR" sz="1600" dirty="0" err="1"/>
              <a:t>zag</a:t>
            </a:r>
            <a:r>
              <a:rPr lang="tr-TR" sz="1600" dirty="0"/>
              <a:t>” işlemi denilmektedir.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Toplam </a:t>
            </a:r>
            <a:r>
              <a:rPr lang="tr-TR" sz="1600" dirty="0"/>
              <a:t>6 farklı durum oluşabilir: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47295" y="4783090"/>
            <a:ext cx="831903" cy="944603"/>
            <a:chOff x="2036593" y="4908776"/>
            <a:chExt cx="831903" cy="944603"/>
          </a:xfrm>
        </p:grpSpPr>
        <p:grpSp>
          <p:nvGrpSpPr>
            <p:cNvPr id="80" name="Group 5"/>
            <p:cNvGrpSpPr/>
            <p:nvPr/>
          </p:nvGrpSpPr>
          <p:grpSpPr>
            <a:xfrm>
              <a:off x="2504270" y="4908776"/>
              <a:ext cx="364226" cy="356827"/>
              <a:chOff x="9532079" y="767686"/>
              <a:chExt cx="561829" cy="550415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2" name="Group 16"/>
            <p:cNvGrpSpPr/>
            <p:nvPr/>
          </p:nvGrpSpPr>
          <p:grpSpPr>
            <a:xfrm>
              <a:off x="2036593" y="5496552"/>
              <a:ext cx="395513" cy="356827"/>
              <a:chOff x="10026158" y="1667051"/>
              <a:chExt cx="610090" cy="550415"/>
            </a:xfrm>
          </p:grpSpPr>
          <p:sp>
            <p:nvSpPr>
              <p:cNvPr id="100" name="Oval 9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3" name="Straight Connector 37"/>
            <p:cNvCxnSpPr>
              <a:stCxn id="104" idx="3"/>
              <a:endCxn id="100" idx="7"/>
            </p:cNvCxnSpPr>
            <p:nvPr/>
          </p:nvCxnSpPr>
          <p:spPr>
            <a:xfrm flipH="1">
              <a:off x="2261949" y="5213348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781760" y="4731071"/>
            <a:ext cx="1357165" cy="1515583"/>
            <a:chOff x="2680994" y="4968395"/>
            <a:chExt cx="1357165" cy="1515583"/>
          </a:xfrm>
        </p:grpSpPr>
        <p:grpSp>
          <p:nvGrpSpPr>
            <p:cNvPr id="107" name="Group 5"/>
            <p:cNvGrpSpPr/>
            <p:nvPr/>
          </p:nvGrpSpPr>
          <p:grpSpPr>
            <a:xfrm>
              <a:off x="3148671" y="5539375"/>
              <a:ext cx="364226" cy="356827"/>
              <a:chOff x="9532079" y="767686"/>
              <a:chExt cx="561829" cy="550415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3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8" name="Group 16"/>
            <p:cNvGrpSpPr/>
            <p:nvPr/>
          </p:nvGrpSpPr>
          <p:grpSpPr>
            <a:xfrm>
              <a:off x="2680994" y="6127151"/>
              <a:ext cx="395513" cy="356827"/>
              <a:chOff x="10026158" y="1667051"/>
              <a:chExt cx="610090" cy="550415"/>
            </a:xfrm>
          </p:grpSpPr>
          <p:sp>
            <p:nvSpPr>
              <p:cNvPr id="110" name="Oval 10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9" name="Straight Connector 37"/>
            <p:cNvCxnSpPr>
              <a:stCxn id="112" idx="3"/>
              <a:endCxn id="110" idx="7"/>
            </p:cNvCxnSpPr>
            <p:nvPr/>
          </p:nvCxnSpPr>
          <p:spPr>
            <a:xfrm flipH="1">
              <a:off x="2906350" y="5843947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5"/>
            <p:cNvGrpSpPr/>
            <p:nvPr/>
          </p:nvGrpSpPr>
          <p:grpSpPr>
            <a:xfrm>
              <a:off x="3673933" y="4968395"/>
              <a:ext cx="364226" cy="356827"/>
              <a:chOff x="9532079" y="767686"/>
              <a:chExt cx="561829" cy="550415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6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7" name="Straight Connector 37"/>
            <p:cNvCxnSpPr>
              <a:stCxn id="115" idx="3"/>
              <a:endCxn id="112" idx="7"/>
            </p:cNvCxnSpPr>
            <p:nvPr/>
          </p:nvCxnSpPr>
          <p:spPr>
            <a:xfrm flipH="1">
              <a:off x="3460641" y="5272966"/>
              <a:ext cx="272948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854881" y="4749008"/>
            <a:ext cx="889488" cy="1525160"/>
            <a:chOff x="4505594" y="4733225"/>
            <a:chExt cx="889488" cy="1525160"/>
          </a:xfrm>
        </p:grpSpPr>
        <p:grpSp>
          <p:nvGrpSpPr>
            <p:cNvPr id="119" name="Group 5"/>
            <p:cNvGrpSpPr/>
            <p:nvPr/>
          </p:nvGrpSpPr>
          <p:grpSpPr>
            <a:xfrm>
              <a:off x="4505594" y="5304205"/>
              <a:ext cx="364226" cy="356827"/>
              <a:chOff x="9532079" y="767686"/>
              <a:chExt cx="561829" cy="550415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0" name="Group 16"/>
            <p:cNvGrpSpPr/>
            <p:nvPr/>
          </p:nvGrpSpPr>
          <p:grpSpPr>
            <a:xfrm>
              <a:off x="4951786" y="5901558"/>
              <a:ext cx="395513" cy="356827"/>
              <a:chOff x="10026158" y="1667051"/>
              <a:chExt cx="610090" cy="550415"/>
            </a:xfrm>
          </p:grpSpPr>
          <p:sp>
            <p:nvSpPr>
              <p:cNvPr id="126" name="Oval 12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37"/>
            <p:cNvCxnSpPr>
              <a:stCxn id="128" idx="5"/>
              <a:endCxn id="126" idx="0"/>
            </p:cNvCxnSpPr>
            <p:nvPr/>
          </p:nvCxnSpPr>
          <p:spPr>
            <a:xfrm>
              <a:off x="4817564" y="5608776"/>
              <a:ext cx="224117" cy="31628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5"/>
            <p:cNvGrpSpPr/>
            <p:nvPr/>
          </p:nvGrpSpPr>
          <p:grpSpPr>
            <a:xfrm>
              <a:off x="5030856" y="4733225"/>
              <a:ext cx="364226" cy="356827"/>
              <a:chOff x="9532079" y="767686"/>
              <a:chExt cx="561829" cy="550415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3" name="Straight Connector 37"/>
            <p:cNvCxnSpPr>
              <a:stCxn id="124" idx="3"/>
              <a:endCxn id="128" idx="7"/>
            </p:cNvCxnSpPr>
            <p:nvPr/>
          </p:nvCxnSpPr>
          <p:spPr>
            <a:xfrm flipH="1">
              <a:off x="4817564" y="5037796"/>
              <a:ext cx="272948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flipH="1">
            <a:off x="7726484" y="4749008"/>
            <a:ext cx="876274" cy="1525160"/>
            <a:chOff x="4505594" y="4733225"/>
            <a:chExt cx="889488" cy="1525160"/>
          </a:xfrm>
        </p:grpSpPr>
        <p:grpSp>
          <p:nvGrpSpPr>
            <p:cNvPr id="131" name="Group 5"/>
            <p:cNvGrpSpPr/>
            <p:nvPr/>
          </p:nvGrpSpPr>
          <p:grpSpPr>
            <a:xfrm>
              <a:off x="4505594" y="5304205"/>
              <a:ext cx="364226" cy="356827"/>
              <a:chOff x="9532079" y="767686"/>
              <a:chExt cx="561829" cy="55041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2" name="Group 16"/>
            <p:cNvGrpSpPr/>
            <p:nvPr/>
          </p:nvGrpSpPr>
          <p:grpSpPr>
            <a:xfrm>
              <a:off x="4951786" y="5901558"/>
              <a:ext cx="395513" cy="356827"/>
              <a:chOff x="10026158" y="1667051"/>
              <a:chExt cx="610090" cy="550415"/>
            </a:xfrm>
          </p:grpSpPr>
          <p:sp>
            <p:nvSpPr>
              <p:cNvPr id="138" name="Oval 13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3" name="Straight Connector 37"/>
            <p:cNvCxnSpPr>
              <a:stCxn id="140" idx="5"/>
              <a:endCxn id="138" idx="0"/>
            </p:cNvCxnSpPr>
            <p:nvPr/>
          </p:nvCxnSpPr>
          <p:spPr>
            <a:xfrm>
              <a:off x="4817564" y="5608776"/>
              <a:ext cx="224117" cy="31628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5"/>
            <p:cNvGrpSpPr/>
            <p:nvPr/>
          </p:nvGrpSpPr>
          <p:grpSpPr>
            <a:xfrm>
              <a:off x="5030856" y="4733225"/>
              <a:ext cx="364226" cy="356827"/>
              <a:chOff x="9532079" y="767686"/>
              <a:chExt cx="561829" cy="550415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5" name="Straight Connector 37"/>
            <p:cNvCxnSpPr>
              <a:stCxn id="136" idx="3"/>
              <a:endCxn id="140" idx="7"/>
            </p:cNvCxnSpPr>
            <p:nvPr/>
          </p:nvCxnSpPr>
          <p:spPr>
            <a:xfrm flipH="1">
              <a:off x="4817564" y="5037796"/>
              <a:ext cx="272948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 flipH="1">
            <a:off x="9047743" y="4652059"/>
            <a:ext cx="1399107" cy="1558964"/>
            <a:chOff x="2661168" y="4968395"/>
            <a:chExt cx="1376991" cy="1515583"/>
          </a:xfrm>
        </p:grpSpPr>
        <p:grpSp>
          <p:nvGrpSpPr>
            <p:cNvPr id="143" name="Group 5"/>
            <p:cNvGrpSpPr/>
            <p:nvPr/>
          </p:nvGrpSpPr>
          <p:grpSpPr>
            <a:xfrm>
              <a:off x="3148671" y="5539375"/>
              <a:ext cx="364226" cy="356827"/>
              <a:chOff x="9532079" y="767686"/>
              <a:chExt cx="561829" cy="550415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3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4" name="Group 16"/>
            <p:cNvGrpSpPr/>
            <p:nvPr/>
          </p:nvGrpSpPr>
          <p:grpSpPr>
            <a:xfrm>
              <a:off x="2661168" y="6127151"/>
              <a:ext cx="376649" cy="356827"/>
              <a:chOff x="9995580" y="1667051"/>
              <a:chExt cx="580992" cy="550415"/>
            </a:xfrm>
          </p:grpSpPr>
          <p:sp>
            <p:nvSpPr>
              <p:cNvPr id="150" name="Oval 14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1" name="TextBox 18"/>
              <p:cNvSpPr txBox="1"/>
              <p:nvPr/>
            </p:nvSpPr>
            <p:spPr>
              <a:xfrm>
                <a:off x="9995580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5" name="Straight Connector 37"/>
            <p:cNvCxnSpPr>
              <a:stCxn id="152" idx="3"/>
              <a:endCxn id="150" idx="7"/>
            </p:cNvCxnSpPr>
            <p:nvPr/>
          </p:nvCxnSpPr>
          <p:spPr>
            <a:xfrm flipH="1">
              <a:off x="2906350" y="5843947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5"/>
            <p:cNvGrpSpPr/>
            <p:nvPr/>
          </p:nvGrpSpPr>
          <p:grpSpPr>
            <a:xfrm>
              <a:off x="3673933" y="4968395"/>
              <a:ext cx="364226" cy="356827"/>
              <a:chOff x="9532079" y="767686"/>
              <a:chExt cx="561829" cy="55041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7" name="Straight Connector 37"/>
            <p:cNvCxnSpPr>
              <a:stCxn id="148" idx="3"/>
              <a:endCxn id="152" idx="7"/>
            </p:cNvCxnSpPr>
            <p:nvPr/>
          </p:nvCxnSpPr>
          <p:spPr>
            <a:xfrm flipH="1">
              <a:off x="3460641" y="5272966"/>
              <a:ext cx="272948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 flipH="1">
            <a:off x="10733675" y="4696989"/>
            <a:ext cx="799162" cy="944603"/>
            <a:chOff x="2036593" y="4908776"/>
            <a:chExt cx="831903" cy="944603"/>
          </a:xfrm>
        </p:grpSpPr>
        <p:grpSp>
          <p:nvGrpSpPr>
            <p:cNvPr id="155" name="Group 5"/>
            <p:cNvGrpSpPr/>
            <p:nvPr/>
          </p:nvGrpSpPr>
          <p:grpSpPr>
            <a:xfrm>
              <a:off x="2504270" y="4908776"/>
              <a:ext cx="364226" cy="356827"/>
              <a:chOff x="9532079" y="767686"/>
              <a:chExt cx="561829" cy="55041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6" name="Group 16"/>
            <p:cNvGrpSpPr/>
            <p:nvPr/>
          </p:nvGrpSpPr>
          <p:grpSpPr>
            <a:xfrm>
              <a:off x="2036593" y="5496552"/>
              <a:ext cx="395513" cy="356827"/>
              <a:chOff x="10026158" y="1667051"/>
              <a:chExt cx="610090" cy="550415"/>
            </a:xfrm>
          </p:grpSpPr>
          <p:sp>
            <p:nvSpPr>
              <p:cNvPr id="158" name="Oval 15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7" name="Straight Connector 37"/>
            <p:cNvCxnSpPr>
              <a:stCxn id="160" idx="3"/>
              <a:endCxn id="158" idx="7"/>
            </p:cNvCxnSpPr>
            <p:nvPr/>
          </p:nvCxnSpPr>
          <p:spPr>
            <a:xfrm flipH="1">
              <a:off x="2261949" y="5213348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18"/>
          <p:cNvSpPr txBox="1"/>
          <p:nvPr/>
        </p:nvSpPr>
        <p:spPr>
          <a:xfrm>
            <a:off x="2118373" y="6006937"/>
            <a:ext cx="90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TextBox 118"/>
          <p:cNvSpPr txBox="1"/>
          <p:nvPr/>
        </p:nvSpPr>
        <p:spPr>
          <a:xfrm>
            <a:off x="3410531" y="6377334"/>
            <a:ext cx="128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TextBox 118"/>
          <p:cNvSpPr txBox="1"/>
          <p:nvPr/>
        </p:nvSpPr>
        <p:spPr>
          <a:xfrm>
            <a:off x="5871455" y="6377333"/>
            <a:ext cx="128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TextBox 118"/>
          <p:cNvSpPr txBox="1"/>
          <p:nvPr/>
        </p:nvSpPr>
        <p:spPr>
          <a:xfrm>
            <a:off x="7651747" y="6352533"/>
            <a:ext cx="128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TextBox 118"/>
          <p:cNvSpPr txBox="1"/>
          <p:nvPr/>
        </p:nvSpPr>
        <p:spPr>
          <a:xfrm>
            <a:off x="9659317" y="6315066"/>
            <a:ext cx="128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TextBox 118"/>
          <p:cNvSpPr txBox="1"/>
          <p:nvPr/>
        </p:nvSpPr>
        <p:spPr>
          <a:xfrm>
            <a:off x="11026259" y="5911399"/>
            <a:ext cx="109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3459666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Ağaç İşlemleri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 smtClean="0"/>
              <a:t>X’e</a:t>
            </a:r>
            <a:r>
              <a:rPr lang="tr-TR" sz="1600" b="1" dirty="0" smtClean="0"/>
              <a:t> </a:t>
            </a:r>
            <a:r>
              <a:rPr lang="tr-TR" sz="1600" b="1" dirty="0"/>
              <a:t>erişildiğinde 6 tane rotasyon işleminden birisi uygulanır: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/>
              <a:t> </a:t>
            </a:r>
            <a:r>
              <a:rPr lang="tr-TR" sz="1600" b="1" dirty="0"/>
              <a:t>Tek Dönme (X, P’ye sahip ama G’ye sahip değil)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 smtClean="0"/>
              <a:t>zig</a:t>
            </a:r>
            <a:r>
              <a:rPr lang="tr-TR" sz="1600" b="1" dirty="0"/>
              <a:t>, </a:t>
            </a:r>
            <a:r>
              <a:rPr lang="tr-TR" sz="1600" b="1" dirty="0" err="1"/>
              <a:t>zag</a:t>
            </a:r>
            <a:endParaRPr lang="tr-TR" sz="1600" b="1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/>
              <a:t>Çift </a:t>
            </a:r>
            <a:r>
              <a:rPr lang="tr-TR" sz="1600" b="1" dirty="0"/>
              <a:t>Dönme (X hem P'ye hem de G’ye sahip)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 smtClean="0"/>
              <a:t>zig-zig</a:t>
            </a:r>
            <a:r>
              <a:rPr lang="tr-TR" sz="1600" b="1" dirty="0"/>
              <a:t>, </a:t>
            </a:r>
            <a:r>
              <a:rPr lang="tr-TR" sz="1600" b="1" dirty="0" err="1"/>
              <a:t>zig-zag</a:t>
            </a:r>
            <a:endParaRPr lang="tr-TR" sz="1600" b="1" dirty="0"/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 smtClean="0"/>
              <a:t>zag-zig</a:t>
            </a:r>
            <a:r>
              <a:rPr lang="tr-TR" sz="1600" b="1" dirty="0"/>
              <a:t>, </a:t>
            </a:r>
            <a:r>
              <a:rPr lang="tr-TR" sz="1600" b="1" dirty="0" err="1"/>
              <a:t>zag-zag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700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276720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Ağaç </a:t>
            </a:r>
            <a:r>
              <a:rPr lang="tr-TR" sz="1600" b="1" dirty="0" smtClean="0">
                <a:solidFill>
                  <a:srgbClr val="C00000"/>
                </a:solidFill>
              </a:rPr>
              <a:t>İşlemleri-</a:t>
            </a:r>
            <a:r>
              <a:rPr lang="tr-TR" sz="1600" b="1" dirty="0" err="1" smtClean="0">
                <a:solidFill>
                  <a:srgbClr val="C00000"/>
                </a:solidFill>
              </a:rPr>
              <a:t>Zig</a:t>
            </a:r>
            <a:r>
              <a:rPr lang="tr-TR" sz="1600" b="1" dirty="0" smtClean="0">
                <a:solidFill>
                  <a:srgbClr val="C00000"/>
                </a:solidFill>
              </a:rPr>
              <a:t> İşlemi</a:t>
            </a:r>
            <a:endParaRPr lang="tr-TR" sz="1600" b="1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“</a:t>
            </a:r>
            <a:r>
              <a:rPr lang="tr-TR" sz="1600" dirty="0" err="1"/>
              <a:t>Zig</a:t>
            </a:r>
            <a:r>
              <a:rPr lang="tr-TR" sz="1600" dirty="0"/>
              <a:t>” işlemi AVL ağacındaki gibi tek döndürme işlemidir.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Örneğin </a:t>
            </a:r>
            <a:r>
              <a:rPr lang="tr-TR" sz="1600" dirty="0"/>
              <a:t>erişilen elemanın 6 olduğu düşünülürse.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“</a:t>
            </a:r>
            <a:r>
              <a:rPr lang="tr-TR" sz="1600" dirty="0" err="1" smtClean="0"/>
              <a:t>Zig</a:t>
            </a:r>
            <a:r>
              <a:rPr lang="tr-TR" sz="1600" dirty="0" smtClean="0"/>
              <a:t>-Sol” </a:t>
            </a:r>
            <a:r>
              <a:rPr lang="tr-TR" sz="1600" dirty="0"/>
              <a:t>işlemi 6’yı köke taşır.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Bir </a:t>
            </a:r>
            <a:r>
              <a:rPr lang="tr-TR" sz="1600" dirty="0"/>
              <a:t>sonraki işlemde 6’ya O(1) de erişilebilir.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AVL </a:t>
            </a:r>
            <a:r>
              <a:rPr lang="tr-TR" sz="1600" dirty="0"/>
              <a:t>ağacındaki sağ dönme işlemi ile benzerdir.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334128" y="4003102"/>
            <a:ext cx="1750143" cy="1580594"/>
            <a:chOff x="3334128" y="4003102"/>
            <a:chExt cx="1750143" cy="1580594"/>
          </a:xfrm>
        </p:grpSpPr>
        <p:grpSp>
          <p:nvGrpSpPr>
            <p:cNvPr id="5" name="Group 5"/>
            <p:cNvGrpSpPr/>
            <p:nvPr/>
          </p:nvGrpSpPr>
          <p:grpSpPr>
            <a:xfrm>
              <a:off x="3731336" y="4574082"/>
              <a:ext cx="358541" cy="356827"/>
              <a:chOff x="9540848" y="767686"/>
              <a:chExt cx="553060" cy="55041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" name="Group 16"/>
            <p:cNvGrpSpPr/>
            <p:nvPr/>
          </p:nvGrpSpPr>
          <p:grpSpPr>
            <a:xfrm>
              <a:off x="3334128" y="5216221"/>
              <a:ext cx="395513" cy="356827"/>
              <a:chOff x="10026158" y="1667051"/>
              <a:chExt cx="610090" cy="550415"/>
            </a:xfrm>
          </p:grpSpPr>
          <p:sp>
            <p:nvSpPr>
              <p:cNvPr id="12" name="Oval 1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" name="Straight Connector 37"/>
            <p:cNvCxnSpPr>
              <a:stCxn id="14" idx="3"/>
              <a:endCxn id="12" idx="7"/>
            </p:cNvCxnSpPr>
            <p:nvPr/>
          </p:nvCxnSpPr>
          <p:spPr>
            <a:xfrm flipH="1">
              <a:off x="3559484" y="4878653"/>
              <a:ext cx="225823" cy="343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"/>
            <p:cNvGrpSpPr/>
            <p:nvPr/>
          </p:nvGrpSpPr>
          <p:grpSpPr>
            <a:xfrm>
              <a:off x="4250916" y="4003102"/>
              <a:ext cx="364226" cy="356827"/>
              <a:chOff x="9532079" y="767686"/>
              <a:chExt cx="561829" cy="55041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" name="Straight Connector 37"/>
            <p:cNvCxnSpPr>
              <a:stCxn id="10" idx="3"/>
              <a:endCxn id="14" idx="7"/>
            </p:cNvCxnSpPr>
            <p:nvPr/>
          </p:nvCxnSpPr>
          <p:spPr>
            <a:xfrm flipH="1">
              <a:off x="4037624" y="4307673"/>
              <a:ext cx="272948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5"/>
            <p:cNvGrpSpPr/>
            <p:nvPr/>
          </p:nvGrpSpPr>
          <p:grpSpPr>
            <a:xfrm>
              <a:off x="4725730" y="4610514"/>
              <a:ext cx="358541" cy="356827"/>
              <a:chOff x="9540848" y="767686"/>
              <a:chExt cx="553060" cy="55041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6"/>
            <p:cNvGrpSpPr/>
            <p:nvPr/>
          </p:nvGrpSpPr>
          <p:grpSpPr>
            <a:xfrm>
              <a:off x="4112815" y="5226869"/>
              <a:ext cx="395513" cy="356827"/>
              <a:chOff x="10026158" y="1667051"/>
              <a:chExt cx="610090" cy="550415"/>
            </a:xfrm>
          </p:grpSpPr>
          <p:sp>
            <p:nvSpPr>
              <p:cNvPr id="20" name="Oval 1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" name="Straight Connector 37"/>
            <p:cNvCxnSpPr>
              <a:stCxn id="14" idx="5"/>
              <a:endCxn id="20" idx="0"/>
            </p:cNvCxnSpPr>
            <p:nvPr/>
          </p:nvCxnSpPr>
          <p:spPr>
            <a:xfrm>
              <a:off x="4037621" y="4878653"/>
              <a:ext cx="165089" cy="37172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7"/>
            <p:cNvCxnSpPr>
              <a:stCxn id="10" idx="5"/>
              <a:endCxn id="17" idx="1"/>
            </p:cNvCxnSpPr>
            <p:nvPr/>
          </p:nvCxnSpPr>
          <p:spPr>
            <a:xfrm>
              <a:off x="4562886" y="4307673"/>
              <a:ext cx="216815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erbest Form 90"/>
            <p:cNvSpPr/>
            <p:nvPr/>
          </p:nvSpPr>
          <p:spPr>
            <a:xfrm rot="1197328">
              <a:off x="4218825" y="4479976"/>
              <a:ext cx="404668" cy="538062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158355" y="3968880"/>
            <a:ext cx="1876541" cy="1604167"/>
            <a:chOff x="7515985" y="3968880"/>
            <a:chExt cx="1876541" cy="1604167"/>
          </a:xfrm>
        </p:grpSpPr>
        <p:grpSp>
          <p:nvGrpSpPr>
            <p:cNvPr id="33" name="Group 5"/>
            <p:cNvGrpSpPr/>
            <p:nvPr/>
          </p:nvGrpSpPr>
          <p:grpSpPr>
            <a:xfrm>
              <a:off x="7515985" y="4563905"/>
              <a:ext cx="358541" cy="356827"/>
              <a:chOff x="9540848" y="767686"/>
              <a:chExt cx="553060" cy="55041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4" name="Group 16"/>
            <p:cNvGrpSpPr/>
            <p:nvPr/>
          </p:nvGrpSpPr>
          <p:grpSpPr>
            <a:xfrm>
              <a:off x="8352220" y="5216220"/>
              <a:ext cx="395513" cy="356827"/>
              <a:chOff x="10026158" y="1667051"/>
              <a:chExt cx="610090" cy="550415"/>
            </a:xfrm>
          </p:grpSpPr>
          <p:sp>
            <p:nvSpPr>
              <p:cNvPr id="49" name="Oval 4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5" name="Straight Connector 37"/>
            <p:cNvCxnSpPr>
              <a:stCxn id="45" idx="4"/>
              <a:endCxn id="49" idx="7"/>
            </p:cNvCxnSpPr>
            <p:nvPr/>
          </p:nvCxnSpPr>
          <p:spPr>
            <a:xfrm flipH="1">
              <a:off x="8577576" y="4878653"/>
              <a:ext cx="81386" cy="34385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5"/>
            <p:cNvGrpSpPr/>
            <p:nvPr/>
          </p:nvGrpSpPr>
          <p:grpSpPr>
            <a:xfrm>
              <a:off x="7998772" y="3968880"/>
              <a:ext cx="364226" cy="356827"/>
              <a:chOff x="9532079" y="767686"/>
              <a:chExt cx="561829" cy="55041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7" name="Straight Connector 37"/>
            <p:cNvCxnSpPr>
              <a:stCxn id="47" idx="3"/>
              <a:endCxn id="51" idx="7"/>
            </p:cNvCxnSpPr>
            <p:nvPr/>
          </p:nvCxnSpPr>
          <p:spPr>
            <a:xfrm flipH="1">
              <a:off x="7822270" y="4273451"/>
              <a:ext cx="236158" cy="34271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5"/>
            <p:cNvGrpSpPr/>
            <p:nvPr/>
          </p:nvGrpSpPr>
          <p:grpSpPr>
            <a:xfrm>
              <a:off x="8478833" y="4521826"/>
              <a:ext cx="358542" cy="356827"/>
              <a:chOff x="9540847" y="767686"/>
              <a:chExt cx="553061" cy="55041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540847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9" name="Group 16"/>
            <p:cNvGrpSpPr/>
            <p:nvPr/>
          </p:nvGrpSpPr>
          <p:grpSpPr>
            <a:xfrm>
              <a:off x="8997013" y="5123567"/>
              <a:ext cx="395513" cy="356827"/>
              <a:chOff x="10026158" y="1667051"/>
              <a:chExt cx="610090" cy="550415"/>
            </a:xfrm>
          </p:grpSpPr>
          <p:sp>
            <p:nvSpPr>
              <p:cNvPr id="43" name="Oval 4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0" name="Straight Connector 37"/>
            <p:cNvCxnSpPr>
              <a:stCxn id="45" idx="5"/>
              <a:endCxn id="43" idx="0"/>
            </p:cNvCxnSpPr>
            <p:nvPr/>
          </p:nvCxnSpPr>
          <p:spPr>
            <a:xfrm>
              <a:off x="8785119" y="4826397"/>
              <a:ext cx="301789" cy="32067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7"/>
            <p:cNvCxnSpPr>
              <a:stCxn id="47" idx="5"/>
              <a:endCxn id="45" idx="0"/>
            </p:cNvCxnSpPr>
            <p:nvPr/>
          </p:nvCxnSpPr>
          <p:spPr>
            <a:xfrm>
              <a:off x="8310742" y="4273451"/>
              <a:ext cx="348220" cy="2483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118"/>
          <p:cNvSpPr txBox="1"/>
          <p:nvPr/>
        </p:nvSpPr>
        <p:spPr>
          <a:xfrm>
            <a:off x="5506391" y="4383326"/>
            <a:ext cx="29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(sol) işlemi uygulanıyor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276720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Ağaç İşlemleri-</a:t>
            </a:r>
            <a:r>
              <a:rPr lang="tr-TR" sz="1600" b="1" dirty="0" err="1">
                <a:solidFill>
                  <a:srgbClr val="C00000"/>
                </a:solidFill>
              </a:rPr>
              <a:t>Zig</a:t>
            </a:r>
            <a:r>
              <a:rPr lang="tr-TR" sz="1600" b="1" dirty="0">
                <a:solidFill>
                  <a:srgbClr val="C00000"/>
                </a:solidFill>
              </a:rPr>
              <a:t>-</a:t>
            </a:r>
            <a:r>
              <a:rPr lang="tr-TR" sz="1600" b="1" dirty="0" err="1">
                <a:solidFill>
                  <a:srgbClr val="C00000"/>
                </a:solidFill>
              </a:rPr>
              <a:t>Zig</a:t>
            </a:r>
            <a:r>
              <a:rPr lang="tr-TR" sz="1600" b="1" dirty="0">
                <a:solidFill>
                  <a:srgbClr val="C00000"/>
                </a:solidFill>
              </a:rPr>
              <a:t> İşlemi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“</a:t>
            </a:r>
            <a:r>
              <a:rPr lang="tr-TR" sz="1600" dirty="0" err="1"/>
              <a:t>Zig-Zig</a:t>
            </a:r>
            <a:r>
              <a:rPr lang="tr-TR" sz="1600" dirty="0"/>
              <a:t>” işlemi aynı türde 2 tane dönme işlemi içerir.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Örneğin </a:t>
            </a:r>
            <a:r>
              <a:rPr lang="tr-TR" sz="1600" dirty="0"/>
              <a:t>erişilen elemanın 3 olduğu düşünülürse</a:t>
            </a:r>
            <a:r>
              <a:rPr lang="tr-TR" sz="1600" dirty="0" smtClean="0"/>
              <a:t>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“</a:t>
            </a:r>
            <a:r>
              <a:rPr lang="tr-TR" sz="1600" dirty="0" err="1"/>
              <a:t>zig-zig</a:t>
            </a:r>
            <a:r>
              <a:rPr lang="tr-TR" sz="1600" dirty="0"/>
              <a:t>” işlemi </a:t>
            </a:r>
            <a:r>
              <a:rPr lang="tr-TR" sz="1600" dirty="0" smtClean="0"/>
              <a:t>3’ü </a:t>
            </a:r>
            <a:r>
              <a:rPr lang="tr-TR" sz="1600" dirty="0"/>
              <a:t>köke </a:t>
            </a:r>
            <a:r>
              <a:rPr lang="tr-TR" sz="1600" dirty="0" smtClean="0"/>
              <a:t>taşır.</a:t>
            </a:r>
            <a:endParaRPr lang="tr-TR" sz="1600" dirty="0"/>
          </a:p>
          <a:p>
            <a:pPr lvl="4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Not</a:t>
            </a:r>
            <a:r>
              <a:rPr lang="tr-TR" sz="1600" dirty="0"/>
              <a:t>: Aile - ata arasındaki döndürme önce yapılıyor.</a:t>
            </a:r>
          </a:p>
        </p:txBody>
      </p:sp>
      <p:sp>
        <p:nvSpPr>
          <p:cNvPr id="60" name="TextBox 118"/>
          <p:cNvSpPr txBox="1"/>
          <p:nvPr/>
        </p:nvSpPr>
        <p:spPr>
          <a:xfrm>
            <a:off x="4081241" y="4391010"/>
            <a:ext cx="95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(sol)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606545" y="3746377"/>
            <a:ext cx="2012911" cy="2265694"/>
            <a:chOff x="3071360" y="4003102"/>
            <a:chExt cx="2012911" cy="2265694"/>
          </a:xfrm>
        </p:grpSpPr>
        <p:grpSp>
          <p:nvGrpSpPr>
            <p:cNvPr id="5" name="Group 5"/>
            <p:cNvGrpSpPr/>
            <p:nvPr/>
          </p:nvGrpSpPr>
          <p:grpSpPr>
            <a:xfrm>
              <a:off x="3731336" y="4574082"/>
              <a:ext cx="358541" cy="356827"/>
              <a:chOff x="9540848" y="767686"/>
              <a:chExt cx="553060" cy="55041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" name="Group 16"/>
            <p:cNvGrpSpPr/>
            <p:nvPr/>
          </p:nvGrpSpPr>
          <p:grpSpPr>
            <a:xfrm>
              <a:off x="3334128" y="5216221"/>
              <a:ext cx="395513" cy="356827"/>
              <a:chOff x="10026158" y="1667051"/>
              <a:chExt cx="610090" cy="550415"/>
            </a:xfrm>
          </p:grpSpPr>
          <p:sp>
            <p:nvSpPr>
              <p:cNvPr id="12" name="Oval 1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" name="Straight Connector 37"/>
            <p:cNvCxnSpPr>
              <a:stCxn id="14" idx="3"/>
              <a:endCxn id="12" idx="7"/>
            </p:cNvCxnSpPr>
            <p:nvPr/>
          </p:nvCxnSpPr>
          <p:spPr>
            <a:xfrm flipH="1">
              <a:off x="3559484" y="4878653"/>
              <a:ext cx="225823" cy="343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"/>
            <p:cNvGrpSpPr/>
            <p:nvPr/>
          </p:nvGrpSpPr>
          <p:grpSpPr>
            <a:xfrm>
              <a:off x="4250916" y="4003102"/>
              <a:ext cx="364226" cy="356827"/>
              <a:chOff x="9532079" y="767686"/>
              <a:chExt cx="561829" cy="55041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" name="Straight Connector 37"/>
            <p:cNvCxnSpPr>
              <a:stCxn id="10" idx="3"/>
              <a:endCxn id="14" idx="7"/>
            </p:cNvCxnSpPr>
            <p:nvPr/>
          </p:nvCxnSpPr>
          <p:spPr>
            <a:xfrm flipH="1">
              <a:off x="4037624" y="4307673"/>
              <a:ext cx="272948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5"/>
            <p:cNvGrpSpPr/>
            <p:nvPr/>
          </p:nvGrpSpPr>
          <p:grpSpPr>
            <a:xfrm>
              <a:off x="4725730" y="4610514"/>
              <a:ext cx="358541" cy="356827"/>
              <a:chOff x="9540848" y="767686"/>
              <a:chExt cx="553060" cy="55041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6"/>
            <p:cNvGrpSpPr/>
            <p:nvPr/>
          </p:nvGrpSpPr>
          <p:grpSpPr>
            <a:xfrm>
              <a:off x="4112815" y="5226869"/>
              <a:ext cx="395513" cy="356827"/>
              <a:chOff x="10026158" y="1667051"/>
              <a:chExt cx="610090" cy="550415"/>
            </a:xfrm>
          </p:grpSpPr>
          <p:sp>
            <p:nvSpPr>
              <p:cNvPr id="20" name="Oval 1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" name="Straight Connector 37"/>
            <p:cNvCxnSpPr>
              <a:stCxn id="14" idx="5"/>
              <a:endCxn id="20" idx="0"/>
            </p:cNvCxnSpPr>
            <p:nvPr/>
          </p:nvCxnSpPr>
          <p:spPr>
            <a:xfrm>
              <a:off x="4037621" y="4878653"/>
              <a:ext cx="165089" cy="37172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7"/>
            <p:cNvCxnSpPr>
              <a:stCxn id="10" idx="5"/>
              <a:endCxn id="17" idx="1"/>
            </p:cNvCxnSpPr>
            <p:nvPr/>
          </p:nvCxnSpPr>
          <p:spPr>
            <a:xfrm>
              <a:off x="4562886" y="4307673"/>
              <a:ext cx="216815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erbest Form 90"/>
            <p:cNvSpPr/>
            <p:nvPr/>
          </p:nvSpPr>
          <p:spPr>
            <a:xfrm rot="1197328">
              <a:off x="4218825" y="4479976"/>
              <a:ext cx="404668" cy="538062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53" name="Group 16"/>
            <p:cNvGrpSpPr/>
            <p:nvPr/>
          </p:nvGrpSpPr>
          <p:grpSpPr>
            <a:xfrm>
              <a:off x="3071360" y="5897492"/>
              <a:ext cx="395513" cy="356827"/>
              <a:chOff x="10026158" y="1667051"/>
              <a:chExt cx="610090" cy="550415"/>
            </a:xfrm>
          </p:grpSpPr>
          <p:sp>
            <p:nvSpPr>
              <p:cNvPr id="54" name="Oval 5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6" name="Straight Connector 37"/>
            <p:cNvCxnSpPr>
              <a:stCxn id="12" idx="3"/>
              <a:endCxn id="54" idx="7"/>
            </p:cNvCxnSpPr>
            <p:nvPr/>
          </p:nvCxnSpPr>
          <p:spPr>
            <a:xfrm flipH="1">
              <a:off x="3296716" y="5566761"/>
              <a:ext cx="168882" cy="33701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16"/>
            <p:cNvGrpSpPr/>
            <p:nvPr/>
          </p:nvGrpSpPr>
          <p:grpSpPr>
            <a:xfrm>
              <a:off x="3697959" y="5911969"/>
              <a:ext cx="395513" cy="356827"/>
              <a:chOff x="10026158" y="1667051"/>
              <a:chExt cx="610090" cy="550415"/>
            </a:xfrm>
          </p:grpSpPr>
          <p:sp>
            <p:nvSpPr>
              <p:cNvPr id="58" name="Oval 5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2" name="Straight Connector 37"/>
            <p:cNvCxnSpPr>
              <a:stCxn id="12" idx="4"/>
              <a:endCxn id="58" idx="0"/>
            </p:cNvCxnSpPr>
            <p:nvPr/>
          </p:nvCxnSpPr>
          <p:spPr>
            <a:xfrm>
              <a:off x="3601059" y="5549541"/>
              <a:ext cx="186795" cy="3859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118"/>
          <p:cNvSpPr txBox="1"/>
          <p:nvPr/>
        </p:nvSpPr>
        <p:spPr>
          <a:xfrm>
            <a:off x="7762345" y="4383326"/>
            <a:ext cx="94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(sol)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5115633" y="3758827"/>
            <a:ext cx="2188450" cy="1628636"/>
            <a:chOff x="5115633" y="3758827"/>
            <a:chExt cx="2188450" cy="1628636"/>
          </a:xfrm>
        </p:grpSpPr>
        <p:grpSp>
          <p:nvGrpSpPr>
            <p:cNvPr id="33" name="Group 5"/>
            <p:cNvGrpSpPr/>
            <p:nvPr/>
          </p:nvGrpSpPr>
          <p:grpSpPr>
            <a:xfrm>
              <a:off x="5424508" y="4353852"/>
              <a:ext cx="358541" cy="356827"/>
              <a:chOff x="9540848" y="767686"/>
              <a:chExt cx="553060" cy="55041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4" name="Group 16"/>
            <p:cNvGrpSpPr/>
            <p:nvPr/>
          </p:nvGrpSpPr>
          <p:grpSpPr>
            <a:xfrm>
              <a:off x="6260743" y="5006167"/>
              <a:ext cx="395513" cy="356827"/>
              <a:chOff x="10026158" y="1667051"/>
              <a:chExt cx="610090" cy="550415"/>
            </a:xfrm>
          </p:grpSpPr>
          <p:sp>
            <p:nvSpPr>
              <p:cNvPr id="49" name="Oval 4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5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5" name="Straight Connector 37"/>
            <p:cNvCxnSpPr>
              <a:stCxn id="45" idx="3"/>
              <a:endCxn id="49" idx="7"/>
            </p:cNvCxnSpPr>
            <p:nvPr/>
          </p:nvCxnSpPr>
          <p:spPr>
            <a:xfrm flipH="1">
              <a:off x="6486099" y="4595873"/>
              <a:ext cx="16629" cy="41658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5"/>
            <p:cNvGrpSpPr/>
            <p:nvPr/>
          </p:nvGrpSpPr>
          <p:grpSpPr>
            <a:xfrm>
              <a:off x="5907295" y="3758827"/>
              <a:ext cx="364226" cy="356827"/>
              <a:chOff x="9532079" y="767686"/>
              <a:chExt cx="561829" cy="55041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7" name="Straight Connector 37"/>
            <p:cNvCxnSpPr>
              <a:stCxn id="47" idx="3"/>
              <a:endCxn id="51" idx="7"/>
            </p:cNvCxnSpPr>
            <p:nvPr/>
          </p:nvCxnSpPr>
          <p:spPr>
            <a:xfrm flipH="1">
              <a:off x="5730793" y="4063398"/>
              <a:ext cx="236158" cy="34271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5"/>
            <p:cNvGrpSpPr/>
            <p:nvPr/>
          </p:nvGrpSpPr>
          <p:grpSpPr>
            <a:xfrm>
              <a:off x="6448756" y="4291302"/>
              <a:ext cx="358542" cy="356827"/>
              <a:chOff x="9540847" y="767686"/>
              <a:chExt cx="553061" cy="55041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540847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9" name="Group 16"/>
            <p:cNvGrpSpPr/>
            <p:nvPr/>
          </p:nvGrpSpPr>
          <p:grpSpPr>
            <a:xfrm>
              <a:off x="6908570" y="4984222"/>
              <a:ext cx="395513" cy="356827"/>
              <a:chOff x="10026158" y="1667051"/>
              <a:chExt cx="610090" cy="550415"/>
            </a:xfrm>
          </p:grpSpPr>
          <p:sp>
            <p:nvSpPr>
              <p:cNvPr id="43" name="Oval 4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4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0" name="Straight Connector 37"/>
            <p:cNvCxnSpPr>
              <a:stCxn id="45" idx="5"/>
              <a:endCxn id="43" idx="0"/>
            </p:cNvCxnSpPr>
            <p:nvPr/>
          </p:nvCxnSpPr>
          <p:spPr>
            <a:xfrm>
              <a:off x="6755042" y="4595873"/>
              <a:ext cx="243423" cy="41185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7"/>
            <p:cNvCxnSpPr>
              <a:stCxn id="47" idx="5"/>
              <a:endCxn id="45" idx="1"/>
            </p:cNvCxnSpPr>
            <p:nvPr/>
          </p:nvCxnSpPr>
          <p:spPr>
            <a:xfrm>
              <a:off x="6219265" y="4063398"/>
              <a:ext cx="283463" cy="2801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16"/>
            <p:cNvGrpSpPr/>
            <p:nvPr/>
          </p:nvGrpSpPr>
          <p:grpSpPr>
            <a:xfrm>
              <a:off x="5115633" y="5030636"/>
              <a:ext cx="395513" cy="356827"/>
              <a:chOff x="10026158" y="1667051"/>
              <a:chExt cx="610090" cy="550415"/>
            </a:xfrm>
          </p:grpSpPr>
          <p:sp>
            <p:nvSpPr>
              <p:cNvPr id="64" name="Oval 6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6" name="Straight Connector 37"/>
            <p:cNvCxnSpPr>
              <a:stCxn id="51" idx="3"/>
              <a:endCxn id="64" idx="7"/>
            </p:cNvCxnSpPr>
            <p:nvPr/>
          </p:nvCxnSpPr>
          <p:spPr>
            <a:xfrm flipH="1">
              <a:off x="5340989" y="4658423"/>
              <a:ext cx="137490" cy="37850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16"/>
            <p:cNvGrpSpPr/>
            <p:nvPr/>
          </p:nvGrpSpPr>
          <p:grpSpPr>
            <a:xfrm>
              <a:off x="5789157" y="5019988"/>
              <a:ext cx="395513" cy="356827"/>
              <a:chOff x="10026158" y="1667051"/>
              <a:chExt cx="610090" cy="550415"/>
            </a:xfrm>
          </p:grpSpPr>
          <p:sp>
            <p:nvSpPr>
              <p:cNvPr id="68" name="Oval 6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0" name="Straight Connector 37"/>
            <p:cNvCxnSpPr>
              <a:stCxn id="51" idx="5"/>
              <a:endCxn id="68" idx="0"/>
            </p:cNvCxnSpPr>
            <p:nvPr/>
          </p:nvCxnSpPr>
          <p:spPr>
            <a:xfrm>
              <a:off x="5730793" y="4658423"/>
              <a:ext cx="148259" cy="38507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Serbest Form 90"/>
            <p:cNvSpPr/>
            <p:nvPr/>
          </p:nvSpPr>
          <p:spPr>
            <a:xfrm rot="1197328">
              <a:off x="5872921" y="4237856"/>
              <a:ext cx="404668" cy="538062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803179" y="3758031"/>
            <a:ext cx="2338290" cy="2260198"/>
            <a:chOff x="8803179" y="3758031"/>
            <a:chExt cx="2338290" cy="2260198"/>
          </a:xfrm>
        </p:grpSpPr>
        <p:grpSp>
          <p:nvGrpSpPr>
            <p:cNvPr id="72" name="Group 5"/>
            <p:cNvGrpSpPr/>
            <p:nvPr/>
          </p:nvGrpSpPr>
          <p:grpSpPr>
            <a:xfrm>
              <a:off x="9244237" y="3758031"/>
              <a:ext cx="358541" cy="356827"/>
              <a:chOff x="9540848" y="767686"/>
              <a:chExt cx="553060" cy="550415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3" name="Group 16"/>
            <p:cNvGrpSpPr/>
            <p:nvPr/>
          </p:nvGrpSpPr>
          <p:grpSpPr>
            <a:xfrm>
              <a:off x="10101163" y="5661402"/>
              <a:ext cx="395513" cy="356827"/>
              <a:chOff x="10026158" y="1667051"/>
              <a:chExt cx="610090" cy="550415"/>
            </a:xfrm>
          </p:grpSpPr>
          <p:sp>
            <p:nvSpPr>
              <p:cNvPr id="95" name="Oval 9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4" name="Straight Connector 37"/>
            <p:cNvCxnSpPr>
              <a:stCxn id="91" idx="4"/>
              <a:endCxn id="95" idx="7"/>
            </p:cNvCxnSpPr>
            <p:nvPr/>
          </p:nvCxnSpPr>
          <p:spPr>
            <a:xfrm flipH="1">
              <a:off x="10326519" y="5323835"/>
              <a:ext cx="81386" cy="34385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5"/>
            <p:cNvGrpSpPr/>
            <p:nvPr/>
          </p:nvGrpSpPr>
          <p:grpSpPr>
            <a:xfrm>
              <a:off x="9805796" y="4350507"/>
              <a:ext cx="364226" cy="356827"/>
              <a:chOff x="9532079" y="767686"/>
              <a:chExt cx="561829" cy="550415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4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7" name="Group 5"/>
            <p:cNvGrpSpPr/>
            <p:nvPr/>
          </p:nvGrpSpPr>
          <p:grpSpPr>
            <a:xfrm>
              <a:off x="10227776" y="4967008"/>
              <a:ext cx="358542" cy="356827"/>
              <a:chOff x="9540847" y="767686"/>
              <a:chExt cx="553061" cy="550415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540847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8" name="Group 16"/>
            <p:cNvGrpSpPr/>
            <p:nvPr/>
          </p:nvGrpSpPr>
          <p:grpSpPr>
            <a:xfrm>
              <a:off x="10745956" y="5568749"/>
              <a:ext cx="395513" cy="356827"/>
              <a:chOff x="10026158" y="1667051"/>
              <a:chExt cx="610090" cy="550415"/>
            </a:xfrm>
          </p:grpSpPr>
          <p:sp>
            <p:nvSpPr>
              <p:cNvPr id="89" name="Oval 8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9" name="Straight Connector 37"/>
            <p:cNvCxnSpPr>
              <a:stCxn id="91" idx="5"/>
              <a:endCxn id="89" idx="0"/>
            </p:cNvCxnSpPr>
            <p:nvPr/>
          </p:nvCxnSpPr>
          <p:spPr>
            <a:xfrm>
              <a:off x="10534062" y="5271579"/>
              <a:ext cx="301789" cy="32067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37"/>
            <p:cNvCxnSpPr>
              <a:stCxn id="93" idx="5"/>
              <a:endCxn id="91" idx="0"/>
            </p:cNvCxnSpPr>
            <p:nvPr/>
          </p:nvCxnSpPr>
          <p:spPr>
            <a:xfrm>
              <a:off x="10117766" y="4655078"/>
              <a:ext cx="290139" cy="31193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16"/>
            <p:cNvGrpSpPr/>
            <p:nvPr/>
          </p:nvGrpSpPr>
          <p:grpSpPr>
            <a:xfrm>
              <a:off x="8803179" y="4452809"/>
              <a:ext cx="395513" cy="356827"/>
              <a:chOff x="10026158" y="1667051"/>
              <a:chExt cx="610090" cy="550415"/>
            </a:xfrm>
          </p:grpSpPr>
          <p:sp>
            <p:nvSpPr>
              <p:cNvPr id="87" name="Oval 8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2" name="Straight Connector 37"/>
            <p:cNvCxnSpPr>
              <a:stCxn id="97" idx="3"/>
              <a:endCxn id="87" idx="7"/>
            </p:cNvCxnSpPr>
            <p:nvPr/>
          </p:nvCxnSpPr>
          <p:spPr>
            <a:xfrm flipH="1">
              <a:off x="9028535" y="4062602"/>
              <a:ext cx="269673" cy="39649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16"/>
            <p:cNvGrpSpPr/>
            <p:nvPr/>
          </p:nvGrpSpPr>
          <p:grpSpPr>
            <a:xfrm>
              <a:off x="9519034" y="5070561"/>
              <a:ext cx="395513" cy="356827"/>
              <a:chOff x="10026158" y="1667051"/>
              <a:chExt cx="610090" cy="550415"/>
            </a:xfrm>
          </p:grpSpPr>
          <p:sp>
            <p:nvSpPr>
              <p:cNvPr id="85" name="Oval 8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8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4" name="Straight Connector 37"/>
            <p:cNvCxnSpPr>
              <a:stCxn id="93" idx="3"/>
              <a:endCxn id="85" idx="7"/>
            </p:cNvCxnSpPr>
            <p:nvPr/>
          </p:nvCxnSpPr>
          <p:spPr>
            <a:xfrm flipH="1">
              <a:off x="9744390" y="4655078"/>
              <a:ext cx="121062" cy="42177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37"/>
            <p:cNvCxnSpPr>
              <a:stCxn id="97" idx="5"/>
              <a:endCxn id="93" idx="1"/>
            </p:cNvCxnSpPr>
            <p:nvPr/>
          </p:nvCxnSpPr>
          <p:spPr>
            <a:xfrm>
              <a:off x="9550522" y="4062602"/>
              <a:ext cx="314930" cy="34016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9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276720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Ağaç </a:t>
            </a:r>
            <a:r>
              <a:rPr lang="tr-TR" sz="1600" b="1" dirty="0" smtClean="0">
                <a:solidFill>
                  <a:srgbClr val="C00000"/>
                </a:solidFill>
              </a:rPr>
              <a:t>İşlemleri-</a:t>
            </a:r>
            <a:r>
              <a:rPr lang="tr-TR" sz="1600" b="1" dirty="0" err="1" smtClean="0">
                <a:solidFill>
                  <a:srgbClr val="C00000"/>
                </a:solidFill>
              </a:rPr>
              <a:t>Zag</a:t>
            </a:r>
            <a:r>
              <a:rPr lang="tr-TR" sz="1600" b="1" dirty="0" smtClean="0">
                <a:solidFill>
                  <a:srgbClr val="C00000"/>
                </a:solidFill>
              </a:rPr>
              <a:t> </a:t>
            </a:r>
            <a:r>
              <a:rPr lang="tr-TR" sz="1600" b="1" dirty="0">
                <a:solidFill>
                  <a:srgbClr val="C00000"/>
                </a:solidFill>
              </a:rPr>
              <a:t>İşlemi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“</a:t>
            </a:r>
            <a:r>
              <a:rPr lang="tr-TR" sz="1600" dirty="0" err="1"/>
              <a:t>Zag</a:t>
            </a:r>
            <a:r>
              <a:rPr lang="tr-TR" sz="1600" dirty="0"/>
              <a:t>” işlemi AVL ağacındaki gibi tek döndürme işlemidir.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Örneğin </a:t>
            </a:r>
            <a:r>
              <a:rPr lang="tr-TR" sz="1600" dirty="0"/>
              <a:t>erişilen elemanın 15 olduğu düşünülürse.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“</a:t>
            </a:r>
            <a:r>
              <a:rPr lang="tr-TR" sz="1600" dirty="0" err="1" smtClean="0"/>
              <a:t>Zag</a:t>
            </a:r>
            <a:r>
              <a:rPr lang="tr-TR" sz="1600" dirty="0" smtClean="0"/>
              <a:t>-Sağ </a:t>
            </a:r>
            <a:r>
              <a:rPr lang="tr-TR" sz="1600" dirty="0"/>
              <a:t>işlemi 15’i köke taşır.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Bir </a:t>
            </a:r>
            <a:r>
              <a:rPr lang="tr-TR" sz="1600" dirty="0"/>
              <a:t>sonraki işlemde 15’e O(1) de erişilebilir.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AVL </a:t>
            </a:r>
            <a:r>
              <a:rPr lang="tr-TR" sz="1600" dirty="0"/>
              <a:t>ağacındaki sol dönme işlemi ile benzerdir.</a:t>
            </a:r>
          </a:p>
        </p:txBody>
      </p:sp>
      <p:sp>
        <p:nvSpPr>
          <p:cNvPr id="60" name="TextBox 118"/>
          <p:cNvSpPr txBox="1"/>
          <p:nvPr/>
        </p:nvSpPr>
        <p:spPr>
          <a:xfrm>
            <a:off x="5581567" y="4376737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(sağ)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84955" y="3879542"/>
            <a:ext cx="1754449" cy="1580594"/>
            <a:chOff x="2784955" y="3879542"/>
            <a:chExt cx="1754449" cy="1580594"/>
          </a:xfrm>
        </p:grpSpPr>
        <p:grpSp>
          <p:nvGrpSpPr>
            <p:cNvPr id="5" name="Group 5"/>
            <p:cNvGrpSpPr/>
            <p:nvPr/>
          </p:nvGrpSpPr>
          <p:grpSpPr>
            <a:xfrm flipH="1">
              <a:off x="3781796" y="4450522"/>
              <a:ext cx="359423" cy="356827"/>
              <a:chOff x="9540848" y="767686"/>
              <a:chExt cx="553060" cy="55041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" name="Group 16"/>
            <p:cNvGrpSpPr/>
            <p:nvPr/>
          </p:nvGrpSpPr>
          <p:grpSpPr>
            <a:xfrm flipH="1">
              <a:off x="4142918" y="5092661"/>
              <a:ext cx="396486" cy="356827"/>
              <a:chOff x="10026158" y="1667051"/>
              <a:chExt cx="610090" cy="550415"/>
            </a:xfrm>
          </p:grpSpPr>
          <p:sp>
            <p:nvSpPr>
              <p:cNvPr id="12" name="Oval 1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" name="Straight Connector 37"/>
            <p:cNvCxnSpPr>
              <a:stCxn id="14" idx="3"/>
              <a:endCxn id="12" idx="7"/>
            </p:cNvCxnSpPr>
            <p:nvPr/>
          </p:nvCxnSpPr>
          <p:spPr>
            <a:xfrm>
              <a:off x="4087115" y="4755093"/>
              <a:ext cx="226379" cy="343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"/>
            <p:cNvGrpSpPr/>
            <p:nvPr/>
          </p:nvGrpSpPr>
          <p:grpSpPr>
            <a:xfrm flipH="1">
              <a:off x="3255238" y="3879542"/>
              <a:ext cx="365122" cy="356827"/>
              <a:chOff x="9532079" y="767686"/>
              <a:chExt cx="561829" cy="55041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" name="Straight Connector 37"/>
            <p:cNvCxnSpPr>
              <a:stCxn id="10" idx="3"/>
              <a:endCxn id="14" idx="7"/>
            </p:cNvCxnSpPr>
            <p:nvPr/>
          </p:nvCxnSpPr>
          <p:spPr>
            <a:xfrm>
              <a:off x="3560558" y="4184113"/>
              <a:ext cx="273620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5"/>
            <p:cNvGrpSpPr/>
            <p:nvPr/>
          </p:nvGrpSpPr>
          <p:grpSpPr>
            <a:xfrm flipH="1">
              <a:off x="2784955" y="4486954"/>
              <a:ext cx="359423" cy="356827"/>
              <a:chOff x="9540848" y="767686"/>
              <a:chExt cx="553060" cy="55041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6"/>
            <p:cNvGrpSpPr/>
            <p:nvPr/>
          </p:nvGrpSpPr>
          <p:grpSpPr>
            <a:xfrm flipH="1">
              <a:off x="3362315" y="5103309"/>
              <a:ext cx="396486" cy="356827"/>
              <a:chOff x="10026158" y="1667051"/>
              <a:chExt cx="610090" cy="550415"/>
            </a:xfrm>
          </p:grpSpPr>
          <p:sp>
            <p:nvSpPr>
              <p:cNvPr id="20" name="Oval 1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" name="Straight Connector 37"/>
            <p:cNvCxnSpPr>
              <a:stCxn id="14" idx="5"/>
              <a:endCxn id="20" idx="0"/>
            </p:cNvCxnSpPr>
            <p:nvPr/>
          </p:nvCxnSpPr>
          <p:spPr>
            <a:xfrm flipH="1">
              <a:off x="3668685" y="4755093"/>
              <a:ext cx="165495" cy="37172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7"/>
            <p:cNvCxnSpPr>
              <a:stCxn id="10" idx="5"/>
              <a:endCxn id="17" idx="1"/>
            </p:cNvCxnSpPr>
            <p:nvPr/>
          </p:nvCxnSpPr>
          <p:spPr>
            <a:xfrm flipH="1">
              <a:off x="3090274" y="4184113"/>
              <a:ext cx="217348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erbest Form 90"/>
            <p:cNvSpPr/>
            <p:nvPr/>
          </p:nvSpPr>
          <p:spPr>
            <a:xfrm rot="20402672" flipH="1">
              <a:off x="3246867" y="4356416"/>
              <a:ext cx="405664" cy="538062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17391" y="3966777"/>
            <a:ext cx="1553039" cy="1681144"/>
            <a:chOff x="8125259" y="2814994"/>
            <a:chExt cx="1553039" cy="1681144"/>
          </a:xfrm>
        </p:grpSpPr>
        <p:grpSp>
          <p:nvGrpSpPr>
            <p:cNvPr id="102" name="Group 5"/>
            <p:cNvGrpSpPr/>
            <p:nvPr/>
          </p:nvGrpSpPr>
          <p:grpSpPr>
            <a:xfrm flipH="1">
              <a:off x="8920690" y="2814994"/>
              <a:ext cx="359423" cy="356827"/>
              <a:chOff x="9540848" y="767686"/>
              <a:chExt cx="553060" cy="550415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4" name="Group 16"/>
            <p:cNvGrpSpPr/>
            <p:nvPr/>
          </p:nvGrpSpPr>
          <p:grpSpPr>
            <a:xfrm flipH="1">
              <a:off x="9281812" y="3457133"/>
              <a:ext cx="396486" cy="356827"/>
              <a:chOff x="10026158" y="1667051"/>
              <a:chExt cx="610090" cy="550415"/>
            </a:xfrm>
          </p:grpSpPr>
          <p:sp>
            <p:nvSpPr>
              <p:cNvPr id="121" name="Oval 12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5" name="Straight Connector 37"/>
            <p:cNvCxnSpPr>
              <a:stCxn id="123" idx="3"/>
              <a:endCxn id="121" idx="7"/>
            </p:cNvCxnSpPr>
            <p:nvPr/>
          </p:nvCxnSpPr>
          <p:spPr>
            <a:xfrm>
              <a:off x="9226009" y="3119565"/>
              <a:ext cx="226379" cy="343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5"/>
            <p:cNvGrpSpPr/>
            <p:nvPr/>
          </p:nvGrpSpPr>
          <p:grpSpPr>
            <a:xfrm flipH="1">
              <a:off x="8595542" y="3476392"/>
              <a:ext cx="365122" cy="356827"/>
              <a:chOff x="9532079" y="767686"/>
              <a:chExt cx="561829" cy="550415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7" name="Straight Connector 37"/>
            <p:cNvCxnSpPr>
              <a:stCxn id="119" idx="3"/>
              <a:endCxn id="115" idx="7"/>
            </p:cNvCxnSpPr>
            <p:nvPr/>
          </p:nvCxnSpPr>
          <p:spPr>
            <a:xfrm>
              <a:off x="8900861" y="3780963"/>
              <a:ext cx="184714" cy="36448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5"/>
            <p:cNvGrpSpPr/>
            <p:nvPr/>
          </p:nvGrpSpPr>
          <p:grpSpPr>
            <a:xfrm flipH="1">
              <a:off x="8125259" y="4083804"/>
              <a:ext cx="359423" cy="356827"/>
              <a:chOff x="9540848" y="767686"/>
              <a:chExt cx="553060" cy="550415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0" name="Group 16"/>
            <p:cNvGrpSpPr/>
            <p:nvPr/>
          </p:nvGrpSpPr>
          <p:grpSpPr>
            <a:xfrm flipH="1">
              <a:off x="8915153" y="4139311"/>
              <a:ext cx="396486" cy="356827"/>
              <a:chOff x="10026158" y="1667051"/>
              <a:chExt cx="610090" cy="550415"/>
            </a:xfrm>
          </p:grpSpPr>
          <p:sp>
            <p:nvSpPr>
              <p:cNvPr id="115" name="Oval 11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2" name="Straight Connector 37"/>
            <p:cNvCxnSpPr>
              <a:stCxn id="123" idx="5"/>
              <a:endCxn id="119" idx="0"/>
            </p:cNvCxnSpPr>
            <p:nvPr/>
          </p:nvCxnSpPr>
          <p:spPr>
            <a:xfrm flipH="1">
              <a:off x="8774394" y="3119565"/>
              <a:ext cx="198680" cy="35682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37"/>
            <p:cNvCxnSpPr>
              <a:stCxn id="119" idx="5"/>
              <a:endCxn id="117" idx="1"/>
            </p:cNvCxnSpPr>
            <p:nvPr/>
          </p:nvCxnSpPr>
          <p:spPr>
            <a:xfrm flipH="1">
              <a:off x="8430578" y="3780963"/>
              <a:ext cx="217348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5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276720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Ağaç </a:t>
            </a:r>
            <a:r>
              <a:rPr lang="tr-TR" sz="1600" b="1" dirty="0" smtClean="0">
                <a:solidFill>
                  <a:srgbClr val="C00000"/>
                </a:solidFill>
              </a:rPr>
              <a:t>İşlemleri-</a:t>
            </a:r>
            <a:r>
              <a:rPr lang="tr-TR" sz="1600" b="1" dirty="0" err="1" smtClean="0">
                <a:solidFill>
                  <a:srgbClr val="C00000"/>
                </a:solidFill>
              </a:rPr>
              <a:t>Zag</a:t>
            </a:r>
            <a:r>
              <a:rPr lang="tr-TR" sz="1600" b="1" dirty="0" smtClean="0">
                <a:solidFill>
                  <a:srgbClr val="C00000"/>
                </a:solidFill>
              </a:rPr>
              <a:t>-</a:t>
            </a:r>
            <a:r>
              <a:rPr lang="tr-TR" sz="1600" b="1" dirty="0" err="1" smtClean="0">
                <a:solidFill>
                  <a:srgbClr val="C00000"/>
                </a:solidFill>
              </a:rPr>
              <a:t>Zag</a:t>
            </a:r>
            <a:r>
              <a:rPr lang="tr-TR" sz="1600" b="1" dirty="0" smtClean="0">
                <a:solidFill>
                  <a:srgbClr val="C00000"/>
                </a:solidFill>
              </a:rPr>
              <a:t> </a:t>
            </a:r>
            <a:r>
              <a:rPr lang="tr-TR" sz="1600" b="1" dirty="0">
                <a:solidFill>
                  <a:srgbClr val="C00000"/>
                </a:solidFill>
              </a:rPr>
              <a:t>İşlemi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“</a:t>
            </a:r>
            <a:r>
              <a:rPr lang="tr-TR" sz="1600" dirty="0" err="1"/>
              <a:t>Zag-Zag</a:t>
            </a:r>
            <a:r>
              <a:rPr lang="tr-TR" sz="1600" dirty="0"/>
              <a:t>” işlemi aynı türde 2 tane dönme işlemi içerir.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Örneğin </a:t>
            </a:r>
            <a:r>
              <a:rPr lang="tr-TR" sz="1600" dirty="0"/>
              <a:t>erişilen elemanın 30 olduğu düşünülürse.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“</a:t>
            </a:r>
            <a:r>
              <a:rPr lang="tr-TR" sz="1600" dirty="0" err="1"/>
              <a:t>zag-zag</a:t>
            </a:r>
            <a:r>
              <a:rPr lang="tr-TR" sz="1600" dirty="0"/>
              <a:t>” işlemi ile birlikte </a:t>
            </a:r>
            <a:r>
              <a:rPr lang="tr-TR" sz="1600" dirty="0" smtClean="0"/>
              <a:t>30’u </a:t>
            </a:r>
            <a:r>
              <a:rPr lang="tr-TR" sz="1600" dirty="0"/>
              <a:t>köke </a:t>
            </a:r>
            <a:r>
              <a:rPr lang="tr-TR" sz="1600" dirty="0" smtClean="0"/>
              <a:t>taşır.</a:t>
            </a: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Not</a:t>
            </a:r>
            <a:r>
              <a:rPr lang="tr-TR" sz="1600" dirty="0"/>
              <a:t>: Aile - ata arasındaki döndürme önce yapılıyor.</a:t>
            </a:r>
          </a:p>
        </p:txBody>
      </p:sp>
      <p:sp>
        <p:nvSpPr>
          <p:cNvPr id="60" name="TextBox 118"/>
          <p:cNvSpPr txBox="1"/>
          <p:nvPr/>
        </p:nvSpPr>
        <p:spPr>
          <a:xfrm>
            <a:off x="3791921" y="4337851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(sağ)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 flipH="1">
            <a:off x="2003720" y="3746377"/>
            <a:ext cx="1962111" cy="2265694"/>
            <a:chOff x="3071360" y="4003102"/>
            <a:chExt cx="2012911" cy="2265694"/>
          </a:xfrm>
        </p:grpSpPr>
        <p:grpSp>
          <p:nvGrpSpPr>
            <p:cNvPr id="47" name="Group 5"/>
            <p:cNvGrpSpPr/>
            <p:nvPr/>
          </p:nvGrpSpPr>
          <p:grpSpPr>
            <a:xfrm>
              <a:off x="3731336" y="4574082"/>
              <a:ext cx="358541" cy="356827"/>
              <a:chOff x="9540848" y="767686"/>
              <a:chExt cx="553060" cy="55041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8" name="Group 16"/>
            <p:cNvGrpSpPr/>
            <p:nvPr/>
          </p:nvGrpSpPr>
          <p:grpSpPr>
            <a:xfrm>
              <a:off x="3334128" y="5216221"/>
              <a:ext cx="395513" cy="356827"/>
              <a:chOff x="10026158" y="1667051"/>
              <a:chExt cx="610090" cy="550415"/>
            </a:xfrm>
          </p:grpSpPr>
          <p:sp>
            <p:nvSpPr>
              <p:cNvPr id="72" name="Oval 7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9" name="Straight Connector 37"/>
            <p:cNvCxnSpPr>
              <a:stCxn id="74" idx="3"/>
              <a:endCxn id="72" idx="7"/>
            </p:cNvCxnSpPr>
            <p:nvPr/>
          </p:nvCxnSpPr>
          <p:spPr>
            <a:xfrm flipH="1">
              <a:off x="3559484" y="4878653"/>
              <a:ext cx="225823" cy="343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5"/>
            <p:cNvGrpSpPr/>
            <p:nvPr/>
          </p:nvGrpSpPr>
          <p:grpSpPr>
            <a:xfrm>
              <a:off x="4250916" y="4003102"/>
              <a:ext cx="364226" cy="356827"/>
              <a:chOff x="9532079" y="767686"/>
              <a:chExt cx="561829" cy="550415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1" name="Straight Connector 37"/>
            <p:cNvCxnSpPr>
              <a:stCxn id="70" idx="3"/>
              <a:endCxn id="74" idx="7"/>
            </p:cNvCxnSpPr>
            <p:nvPr/>
          </p:nvCxnSpPr>
          <p:spPr>
            <a:xfrm flipH="1">
              <a:off x="4037624" y="4307673"/>
              <a:ext cx="272948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"/>
            <p:cNvGrpSpPr/>
            <p:nvPr/>
          </p:nvGrpSpPr>
          <p:grpSpPr>
            <a:xfrm>
              <a:off x="4725730" y="4610514"/>
              <a:ext cx="358541" cy="356827"/>
              <a:chOff x="9540848" y="767686"/>
              <a:chExt cx="553060" cy="55041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3" name="Group 16"/>
            <p:cNvGrpSpPr/>
            <p:nvPr/>
          </p:nvGrpSpPr>
          <p:grpSpPr>
            <a:xfrm>
              <a:off x="4112815" y="5226869"/>
              <a:ext cx="395513" cy="356827"/>
              <a:chOff x="10026158" y="1667051"/>
              <a:chExt cx="610090" cy="550415"/>
            </a:xfrm>
          </p:grpSpPr>
          <p:sp>
            <p:nvSpPr>
              <p:cNvPr id="66" name="Oval 6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4" name="Straight Connector 37"/>
            <p:cNvCxnSpPr>
              <a:stCxn id="74" idx="5"/>
              <a:endCxn id="66" idx="0"/>
            </p:cNvCxnSpPr>
            <p:nvPr/>
          </p:nvCxnSpPr>
          <p:spPr>
            <a:xfrm>
              <a:off x="4037621" y="4878653"/>
              <a:ext cx="165089" cy="37172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7"/>
            <p:cNvCxnSpPr>
              <a:stCxn id="70" idx="5"/>
              <a:endCxn id="68" idx="1"/>
            </p:cNvCxnSpPr>
            <p:nvPr/>
          </p:nvCxnSpPr>
          <p:spPr>
            <a:xfrm>
              <a:off x="4562886" y="4307673"/>
              <a:ext cx="216815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erbest Form 90"/>
            <p:cNvSpPr/>
            <p:nvPr/>
          </p:nvSpPr>
          <p:spPr>
            <a:xfrm rot="1197328">
              <a:off x="4218825" y="4479976"/>
              <a:ext cx="404668" cy="538062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57" name="Group 16"/>
            <p:cNvGrpSpPr/>
            <p:nvPr/>
          </p:nvGrpSpPr>
          <p:grpSpPr>
            <a:xfrm>
              <a:off x="3071360" y="5897492"/>
              <a:ext cx="395513" cy="356827"/>
              <a:chOff x="10026158" y="1667051"/>
              <a:chExt cx="610090" cy="550415"/>
            </a:xfrm>
          </p:grpSpPr>
          <p:sp>
            <p:nvSpPr>
              <p:cNvPr id="64" name="Oval 6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8" name="Straight Connector 37"/>
            <p:cNvCxnSpPr>
              <a:stCxn id="72" idx="3"/>
              <a:endCxn id="64" idx="7"/>
            </p:cNvCxnSpPr>
            <p:nvPr/>
          </p:nvCxnSpPr>
          <p:spPr>
            <a:xfrm flipH="1">
              <a:off x="3296716" y="5566761"/>
              <a:ext cx="168882" cy="33701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16"/>
            <p:cNvGrpSpPr/>
            <p:nvPr/>
          </p:nvGrpSpPr>
          <p:grpSpPr>
            <a:xfrm>
              <a:off x="3697959" y="5911969"/>
              <a:ext cx="395513" cy="356827"/>
              <a:chOff x="10026158" y="1667051"/>
              <a:chExt cx="610090" cy="550415"/>
            </a:xfrm>
          </p:grpSpPr>
          <p:sp>
            <p:nvSpPr>
              <p:cNvPr id="62" name="Oval 6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1" name="Straight Connector 37"/>
            <p:cNvCxnSpPr>
              <a:stCxn id="72" idx="4"/>
              <a:endCxn id="62" idx="0"/>
            </p:cNvCxnSpPr>
            <p:nvPr/>
          </p:nvCxnSpPr>
          <p:spPr>
            <a:xfrm>
              <a:off x="3601059" y="5549541"/>
              <a:ext cx="186795" cy="3859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130468" y="3747667"/>
            <a:ext cx="2407384" cy="1650955"/>
            <a:chOff x="5130468" y="3747667"/>
            <a:chExt cx="2407384" cy="1650955"/>
          </a:xfrm>
        </p:grpSpPr>
        <p:grpSp>
          <p:nvGrpSpPr>
            <p:cNvPr id="77" name="Group 5"/>
            <p:cNvGrpSpPr/>
            <p:nvPr/>
          </p:nvGrpSpPr>
          <p:grpSpPr>
            <a:xfrm flipH="1">
              <a:off x="6117193" y="3747667"/>
              <a:ext cx="349492" cy="356827"/>
              <a:chOff x="9540848" y="767686"/>
              <a:chExt cx="553060" cy="550415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8" name="Group 16"/>
            <p:cNvGrpSpPr/>
            <p:nvPr/>
          </p:nvGrpSpPr>
          <p:grpSpPr>
            <a:xfrm flipH="1">
              <a:off x="6725792" y="4336538"/>
              <a:ext cx="385531" cy="356827"/>
              <a:chOff x="10026158" y="1667051"/>
              <a:chExt cx="610090" cy="550415"/>
            </a:xfrm>
          </p:grpSpPr>
          <p:sp>
            <p:nvSpPr>
              <p:cNvPr id="101" name="Oval 10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9" name="Straight Connector 37"/>
            <p:cNvCxnSpPr>
              <a:stCxn id="108" idx="3"/>
              <a:endCxn id="101" idx="7"/>
            </p:cNvCxnSpPr>
            <p:nvPr/>
          </p:nvCxnSpPr>
          <p:spPr>
            <a:xfrm>
              <a:off x="6414076" y="4052238"/>
              <a:ext cx="479159" cy="29216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5"/>
            <p:cNvGrpSpPr/>
            <p:nvPr/>
          </p:nvGrpSpPr>
          <p:grpSpPr>
            <a:xfrm flipH="1">
              <a:off x="5587758" y="4377786"/>
              <a:ext cx="355034" cy="356827"/>
              <a:chOff x="9532079" y="767686"/>
              <a:chExt cx="561829" cy="550415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1" name="Straight Connector 37"/>
            <p:cNvCxnSpPr>
              <a:stCxn id="99" idx="3"/>
              <a:endCxn id="95" idx="7"/>
            </p:cNvCxnSpPr>
            <p:nvPr/>
          </p:nvCxnSpPr>
          <p:spPr>
            <a:xfrm>
              <a:off x="5884642" y="4682357"/>
              <a:ext cx="116421" cy="36730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5"/>
            <p:cNvGrpSpPr/>
            <p:nvPr/>
          </p:nvGrpSpPr>
          <p:grpSpPr>
            <a:xfrm flipH="1">
              <a:off x="5130468" y="4985198"/>
              <a:ext cx="349492" cy="356827"/>
              <a:chOff x="9540848" y="767686"/>
              <a:chExt cx="553060" cy="550415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3" name="Group 16"/>
            <p:cNvGrpSpPr/>
            <p:nvPr/>
          </p:nvGrpSpPr>
          <p:grpSpPr>
            <a:xfrm flipH="1">
              <a:off x="5833620" y="5041795"/>
              <a:ext cx="385531" cy="356827"/>
              <a:chOff x="10026158" y="1667051"/>
              <a:chExt cx="610090" cy="550415"/>
            </a:xfrm>
          </p:grpSpPr>
          <p:sp>
            <p:nvSpPr>
              <p:cNvPr id="95" name="Oval 9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6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4" name="Straight Connector 37"/>
            <p:cNvCxnSpPr>
              <a:stCxn id="108" idx="5"/>
              <a:endCxn id="99" idx="1"/>
            </p:cNvCxnSpPr>
            <p:nvPr/>
          </p:nvCxnSpPr>
          <p:spPr>
            <a:xfrm flipH="1">
              <a:off x="5884642" y="4052238"/>
              <a:ext cx="283488" cy="37780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37"/>
            <p:cNvCxnSpPr>
              <a:stCxn id="99" idx="5"/>
              <a:endCxn id="97" idx="1"/>
            </p:cNvCxnSpPr>
            <p:nvPr/>
          </p:nvCxnSpPr>
          <p:spPr>
            <a:xfrm flipH="1">
              <a:off x="5427352" y="4682357"/>
              <a:ext cx="211343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Serbest Form 90"/>
            <p:cNvSpPr/>
            <p:nvPr/>
          </p:nvSpPr>
          <p:spPr>
            <a:xfrm rot="20402672" flipH="1">
              <a:off x="6223466" y="4184747"/>
              <a:ext cx="394455" cy="538062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87" name="Group 16"/>
            <p:cNvGrpSpPr/>
            <p:nvPr/>
          </p:nvGrpSpPr>
          <p:grpSpPr>
            <a:xfrm flipH="1">
              <a:off x="7152321" y="4980274"/>
              <a:ext cx="385531" cy="356827"/>
              <a:chOff x="10026158" y="1667051"/>
              <a:chExt cx="610090" cy="550415"/>
            </a:xfrm>
          </p:grpSpPr>
          <p:sp>
            <p:nvSpPr>
              <p:cNvPr id="93" name="Oval 9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8" name="Straight Connector 37"/>
            <p:cNvCxnSpPr>
              <a:stCxn id="101" idx="2"/>
              <a:endCxn id="93" idx="7"/>
            </p:cNvCxnSpPr>
            <p:nvPr/>
          </p:nvCxnSpPr>
          <p:spPr>
            <a:xfrm>
              <a:off x="7088409" y="4601236"/>
              <a:ext cx="231355" cy="38690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16"/>
            <p:cNvGrpSpPr/>
            <p:nvPr/>
          </p:nvGrpSpPr>
          <p:grpSpPr>
            <a:xfrm flipH="1">
              <a:off x="6433319" y="5032921"/>
              <a:ext cx="385531" cy="356827"/>
              <a:chOff x="10026158" y="1667051"/>
              <a:chExt cx="610090" cy="550415"/>
            </a:xfrm>
          </p:grpSpPr>
          <p:sp>
            <p:nvSpPr>
              <p:cNvPr id="91" name="Oval 9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0" name="Straight Connector 37"/>
            <p:cNvCxnSpPr>
              <a:stCxn id="101" idx="4"/>
              <a:endCxn id="91" idx="0"/>
            </p:cNvCxnSpPr>
            <p:nvPr/>
          </p:nvCxnSpPr>
          <p:spPr>
            <a:xfrm flipH="1">
              <a:off x="6733458" y="4669858"/>
              <a:ext cx="115437" cy="38657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8"/>
          <p:cNvSpPr txBox="1"/>
          <p:nvPr/>
        </p:nvSpPr>
        <p:spPr>
          <a:xfrm>
            <a:off x="7611380" y="4335633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(sağ)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028819" y="3745019"/>
            <a:ext cx="2240879" cy="2194319"/>
            <a:chOff x="9080782" y="3061200"/>
            <a:chExt cx="2240879" cy="2194319"/>
          </a:xfrm>
        </p:grpSpPr>
        <p:grpSp>
          <p:nvGrpSpPr>
            <p:cNvPr id="126" name="Group 5"/>
            <p:cNvGrpSpPr/>
            <p:nvPr/>
          </p:nvGrpSpPr>
          <p:grpSpPr>
            <a:xfrm flipH="1">
              <a:off x="10067507" y="3604564"/>
              <a:ext cx="349492" cy="356827"/>
              <a:chOff x="9540848" y="767686"/>
              <a:chExt cx="553060" cy="550415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7" name="Group 16"/>
            <p:cNvGrpSpPr/>
            <p:nvPr/>
          </p:nvGrpSpPr>
          <p:grpSpPr>
            <a:xfrm flipH="1">
              <a:off x="10509601" y="3061200"/>
              <a:ext cx="385531" cy="356827"/>
              <a:chOff x="10026158" y="1667051"/>
              <a:chExt cx="610090" cy="550415"/>
            </a:xfrm>
          </p:grpSpPr>
          <p:sp>
            <p:nvSpPr>
              <p:cNvPr id="150" name="Oval 14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8" name="Straight Connector 37"/>
            <p:cNvCxnSpPr>
              <a:stCxn id="150" idx="4"/>
              <a:endCxn id="152" idx="1"/>
            </p:cNvCxnSpPr>
            <p:nvPr/>
          </p:nvCxnSpPr>
          <p:spPr>
            <a:xfrm flipH="1">
              <a:off x="10364390" y="3394520"/>
              <a:ext cx="268314" cy="26230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5"/>
            <p:cNvGrpSpPr/>
            <p:nvPr/>
          </p:nvGrpSpPr>
          <p:grpSpPr>
            <a:xfrm flipH="1">
              <a:off x="9538072" y="4234683"/>
              <a:ext cx="355034" cy="356827"/>
              <a:chOff x="9532079" y="767686"/>
              <a:chExt cx="561829" cy="55041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0" name="Straight Connector 37"/>
            <p:cNvCxnSpPr>
              <a:stCxn id="148" idx="3"/>
              <a:endCxn id="144" idx="7"/>
            </p:cNvCxnSpPr>
            <p:nvPr/>
          </p:nvCxnSpPr>
          <p:spPr>
            <a:xfrm>
              <a:off x="9834956" y="4539254"/>
              <a:ext cx="116421" cy="36730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5"/>
            <p:cNvGrpSpPr/>
            <p:nvPr/>
          </p:nvGrpSpPr>
          <p:grpSpPr>
            <a:xfrm flipH="1">
              <a:off x="9080782" y="4842095"/>
              <a:ext cx="349492" cy="356827"/>
              <a:chOff x="9540848" y="767686"/>
              <a:chExt cx="553060" cy="550415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2" name="Group 16"/>
            <p:cNvGrpSpPr/>
            <p:nvPr/>
          </p:nvGrpSpPr>
          <p:grpSpPr>
            <a:xfrm flipH="1">
              <a:off x="9783934" y="4898692"/>
              <a:ext cx="385531" cy="356827"/>
              <a:chOff x="10026158" y="1667051"/>
              <a:chExt cx="610090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3" name="Straight Connector 37"/>
            <p:cNvCxnSpPr>
              <a:stCxn id="152" idx="5"/>
              <a:endCxn id="148" idx="1"/>
            </p:cNvCxnSpPr>
            <p:nvPr/>
          </p:nvCxnSpPr>
          <p:spPr>
            <a:xfrm flipH="1">
              <a:off x="9834956" y="3909135"/>
              <a:ext cx="283488" cy="37780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37"/>
            <p:cNvCxnSpPr>
              <a:stCxn id="148" idx="5"/>
              <a:endCxn id="146" idx="1"/>
            </p:cNvCxnSpPr>
            <p:nvPr/>
          </p:nvCxnSpPr>
          <p:spPr>
            <a:xfrm flipH="1">
              <a:off x="9377666" y="4539254"/>
              <a:ext cx="211343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6"/>
            <p:cNvGrpSpPr/>
            <p:nvPr/>
          </p:nvGrpSpPr>
          <p:grpSpPr>
            <a:xfrm flipH="1">
              <a:off x="10936130" y="3704936"/>
              <a:ext cx="385531" cy="356827"/>
              <a:chOff x="10026158" y="1667051"/>
              <a:chExt cx="610090" cy="550415"/>
            </a:xfrm>
          </p:grpSpPr>
          <p:sp>
            <p:nvSpPr>
              <p:cNvPr id="142" name="Oval 1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7" name="Straight Connector 37"/>
            <p:cNvCxnSpPr>
              <a:stCxn id="150" idx="2"/>
              <a:endCxn id="142" idx="7"/>
            </p:cNvCxnSpPr>
            <p:nvPr/>
          </p:nvCxnSpPr>
          <p:spPr>
            <a:xfrm>
              <a:off x="10872218" y="3325898"/>
              <a:ext cx="231355" cy="38690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6"/>
            <p:cNvGrpSpPr/>
            <p:nvPr/>
          </p:nvGrpSpPr>
          <p:grpSpPr>
            <a:xfrm flipH="1">
              <a:off x="10415327" y="4291453"/>
              <a:ext cx="385531" cy="356827"/>
              <a:chOff x="10026158" y="1667051"/>
              <a:chExt cx="610090" cy="550415"/>
            </a:xfrm>
          </p:grpSpPr>
          <p:sp>
            <p:nvSpPr>
              <p:cNvPr id="140" name="Oval 13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9" name="Straight Connector 37"/>
            <p:cNvCxnSpPr>
              <a:stCxn id="152" idx="3"/>
              <a:endCxn id="140" idx="7"/>
            </p:cNvCxnSpPr>
            <p:nvPr/>
          </p:nvCxnSpPr>
          <p:spPr>
            <a:xfrm>
              <a:off x="10364390" y="3909135"/>
              <a:ext cx="218380" cy="3901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7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155631" cy="315979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SPLAY TREE: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>
                <a:solidFill>
                  <a:srgbClr val="C00000"/>
                </a:solidFill>
              </a:rPr>
              <a:t>Splay</a:t>
            </a:r>
            <a:r>
              <a:rPr lang="tr-TR" sz="1600" b="1" dirty="0">
                <a:solidFill>
                  <a:srgbClr val="C00000"/>
                </a:solidFill>
              </a:rPr>
              <a:t> Ağaç </a:t>
            </a:r>
            <a:r>
              <a:rPr lang="tr-TR" sz="1600" b="1" dirty="0" smtClean="0">
                <a:solidFill>
                  <a:srgbClr val="C00000"/>
                </a:solidFill>
              </a:rPr>
              <a:t>İşlemleri-</a:t>
            </a:r>
            <a:r>
              <a:rPr lang="tr-TR" sz="1600" b="1" dirty="0" err="1" smtClean="0">
                <a:solidFill>
                  <a:srgbClr val="C00000"/>
                </a:solidFill>
              </a:rPr>
              <a:t>Zig</a:t>
            </a:r>
            <a:r>
              <a:rPr lang="tr-TR" sz="1600" b="1" dirty="0" smtClean="0">
                <a:solidFill>
                  <a:srgbClr val="C00000"/>
                </a:solidFill>
              </a:rPr>
              <a:t>-</a:t>
            </a:r>
            <a:r>
              <a:rPr lang="tr-TR" sz="1600" b="1" dirty="0" err="1" smtClean="0">
                <a:solidFill>
                  <a:srgbClr val="C00000"/>
                </a:solidFill>
              </a:rPr>
              <a:t>Zag</a:t>
            </a:r>
            <a:r>
              <a:rPr lang="tr-TR" sz="1600" b="1" dirty="0" smtClean="0">
                <a:solidFill>
                  <a:srgbClr val="C00000"/>
                </a:solidFill>
              </a:rPr>
              <a:t> </a:t>
            </a:r>
            <a:r>
              <a:rPr lang="tr-TR" sz="1600" b="1" dirty="0">
                <a:solidFill>
                  <a:srgbClr val="C00000"/>
                </a:solidFill>
              </a:rPr>
              <a:t>İşlemi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/>
              <a:t>Zig-zag</a:t>
            </a:r>
            <a:r>
              <a:rPr lang="tr-TR" sz="1600" dirty="0"/>
              <a:t> durumunda X, P </a:t>
            </a:r>
            <a:r>
              <a:rPr lang="tr-TR" sz="1600" dirty="0" err="1"/>
              <a:t>nin</a:t>
            </a:r>
            <a:r>
              <a:rPr lang="tr-TR" sz="1600" dirty="0"/>
              <a:t> sağ çocuğu ve G'de atası olduğu durumdur.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“</a:t>
            </a:r>
            <a:r>
              <a:rPr lang="tr-TR" sz="1600" dirty="0" err="1"/>
              <a:t>Zig-Zag</a:t>
            </a:r>
            <a:r>
              <a:rPr lang="tr-TR" sz="1600" dirty="0"/>
              <a:t>” durumu farklı türde 2 tane dönme işlemi içerir.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Örneğin </a:t>
            </a:r>
            <a:r>
              <a:rPr lang="tr-TR" sz="1600" dirty="0"/>
              <a:t>erişilen elemanın 12 olduğu düşünülürse.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“</a:t>
            </a:r>
            <a:r>
              <a:rPr lang="tr-TR" sz="1600" dirty="0" err="1"/>
              <a:t>zig-zag</a:t>
            </a:r>
            <a:r>
              <a:rPr lang="tr-TR" sz="1600" dirty="0"/>
              <a:t>” işlemi ile birlikte 12 </a:t>
            </a:r>
            <a:r>
              <a:rPr lang="tr-TR" sz="1600" dirty="0" smtClean="0"/>
              <a:t>köke taşınır.</a:t>
            </a: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AVL </a:t>
            </a:r>
            <a:r>
              <a:rPr lang="tr-TR" sz="1600" dirty="0"/>
              <a:t>ağacındaki LR dengesizliğini düzeltmek için kullanılan işlemler ile aynıdır.(önce </a:t>
            </a:r>
            <a:r>
              <a:rPr lang="tr-TR" sz="1600" dirty="0" smtClean="0"/>
              <a:t>sağ </a:t>
            </a:r>
            <a:r>
              <a:rPr lang="tr-TR" sz="1600" dirty="0"/>
              <a:t>dönme, daha sonra </a:t>
            </a:r>
            <a:r>
              <a:rPr lang="tr-TR" sz="1600" dirty="0" smtClean="0"/>
              <a:t>sol </a:t>
            </a:r>
            <a:r>
              <a:rPr lang="tr-TR" sz="1600" dirty="0"/>
              <a:t>dönme)</a:t>
            </a:r>
          </a:p>
        </p:txBody>
      </p:sp>
      <p:sp>
        <p:nvSpPr>
          <p:cNvPr id="60" name="TextBox 118"/>
          <p:cNvSpPr txBox="1"/>
          <p:nvPr/>
        </p:nvSpPr>
        <p:spPr>
          <a:xfrm>
            <a:off x="4472542" y="4471871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(sağ)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3317" y="4138961"/>
            <a:ext cx="1787448" cy="2293191"/>
            <a:chOff x="2367301" y="4138961"/>
            <a:chExt cx="1787448" cy="2293191"/>
          </a:xfrm>
        </p:grpSpPr>
        <p:grpSp>
          <p:nvGrpSpPr>
            <p:cNvPr id="47" name="Group 5"/>
            <p:cNvGrpSpPr/>
            <p:nvPr/>
          </p:nvGrpSpPr>
          <p:grpSpPr>
            <a:xfrm>
              <a:off x="2772976" y="4709941"/>
              <a:ext cx="366183" cy="356827"/>
              <a:chOff x="9540848" y="767686"/>
              <a:chExt cx="553060" cy="55041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8" name="Group 16"/>
            <p:cNvGrpSpPr/>
            <p:nvPr/>
          </p:nvGrpSpPr>
          <p:grpSpPr>
            <a:xfrm>
              <a:off x="2367301" y="5352080"/>
              <a:ext cx="403944" cy="356827"/>
              <a:chOff x="10026158" y="1667051"/>
              <a:chExt cx="610090" cy="550415"/>
            </a:xfrm>
          </p:grpSpPr>
          <p:sp>
            <p:nvSpPr>
              <p:cNvPr id="72" name="Oval 7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9" name="Straight Connector 37"/>
            <p:cNvCxnSpPr>
              <a:stCxn id="74" idx="3"/>
              <a:endCxn id="72" idx="7"/>
            </p:cNvCxnSpPr>
            <p:nvPr/>
          </p:nvCxnSpPr>
          <p:spPr>
            <a:xfrm flipH="1">
              <a:off x="2597461" y="5014512"/>
              <a:ext cx="230637" cy="343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5"/>
            <p:cNvGrpSpPr/>
            <p:nvPr/>
          </p:nvGrpSpPr>
          <p:grpSpPr>
            <a:xfrm>
              <a:off x="3303631" y="4138961"/>
              <a:ext cx="371990" cy="356827"/>
              <a:chOff x="9532079" y="767686"/>
              <a:chExt cx="561829" cy="550415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7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1" name="Straight Connector 37"/>
            <p:cNvCxnSpPr>
              <a:stCxn id="70" idx="3"/>
              <a:endCxn id="74" idx="7"/>
            </p:cNvCxnSpPr>
            <p:nvPr/>
          </p:nvCxnSpPr>
          <p:spPr>
            <a:xfrm flipH="1">
              <a:off x="3085792" y="4443532"/>
              <a:ext cx="278766" cy="3186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"/>
            <p:cNvGrpSpPr/>
            <p:nvPr/>
          </p:nvGrpSpPr>
          <p:grpSpPr>
            <a:xfrm>
              <a:off x="3788566" y="4746373"/>
              <a:ext cx="366183" cy="356827"/>
              <a:chOff x="9540848" y="767686"/>
              <a:chExt cx="553060" cy="55041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3" name="Group 16"/>
            <p:cNvGrpSpPr/>
            <p:nvPr/>
          </p:nvGrpSpPr>
          <p:grpSpPr>
            <a:xfrm>
              <a:off x="3162586" y="5362728"/>
              <a:ext cx="403944" cy="356827"/>
              <a:chOff x="10026158" y="1667051"/>
              <a:chExt cx="610090" cy="550415"/>
            </a:xfrm>
          </p:grpSpPr>
          <p:sp>
            <p:nvSpPr>
              <p:cNvPr id="66" name="Oval 6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4" name="Straight Connector 37"/>
            <p:cNvCxnSpPr>
              <a:stCxn id="74" idx="5"/>
              <a:endCxn id="66" idx="0"/>
            </p:cNvCxnSpPr>
            <p:nvPr/>
          </p:nvCxnSpPr>
          <p:spPr>
            <a:xfrm>
              <a:off x="3085789" y="5014512"/>
              <a:ext cx="168608" cy="37172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7"/>
            <p:cNvCxnSpPr>
              <a:stCxn id="70" idx="5"/>
              <a:endCxn id="68" idx="1"/>
            </p:cNvCxnSpPr>
            <p:nvPr/>
          </p:nvCxnSpPr>
          <p:spPr>
            <a:xfrm>
              <a:off x="3622250" y="4443532"/>
              <a:ext cx="221436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erbest Form 90"/>
            <p:cNvSpPr/>
            <p:nvPr/>
          </p:nvSpPr>
          <p:spPr>
            <a:xfrm rot="1197328" flipH="1">
              <a:off x="2726955" y="5248752"/>
              <a:ext cx="415836" cy="538062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57" name="Group 16"/>
            <p:cNvGrpSpPr/>
            <p:nvPr/>
          </p:nvGrpSpPr>
          <p:grpSpPr>
            <a:xfrm>
              <a:off x="2883817" y="6058563"/>
              <a:ext cx="403944" cy="356827"/>
              <a:chOff x="10026158" y="1667051"/>
              <a:chExt cx="610090" cy="550415"/>
            </a:xfrm>
          </p:grpSpPr>
          <p:sp>
            <p:nvSpPr>
              <p:cNvPr id="64" name="Oval 6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8" name="Straight Connector 37"/>
            <p:cNvCxnSpPr>
              <a:stCxn id="66" idx="3"/>
              <a:endCxn id="64" idx="7"/>
            </p:cNvCxnSpPr>
            <p:nvPr/>
          </p:nvCxnSpPr>
          <p:spPr>
            <a:xfrm flipH="1">
              <a:off x="3115311" y="5714603"/>
              <a:ext cx="180213" cy="3489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16"/>
            <p:cNvGrpSpPr/>
            <p:nvPr/>
          </p:nvGrpSpPr>
          <p:grpSpPr>
            <a:xfrm>
              <a:off x="3561589" y="6075325"/>
              <a:ext cx="403944" cy="356827"/>
              <a:chOff x="10026158" y="1667051"/>
              <a:chExt cx="610090" cy="550415"/>
            </a:xfrm>
          </p:grpSpPr>
          <p:sp>
            <p:nvSpPr>
              <p:cNvPr id="62" name="Oval 6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6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1" name="Straight Connector 37"/>
            <p:cNvCxnSpPr>
              <a:stCxn id="66" idx="4"/>
              <a:endCxn id="62" idx="0"/>
            </p:cNvCxnSpPr>
            <p:nvPr/>
          </p:nvCxnSpPr>
          <p:spPr>
            <a:xfrm>
              <a:off x="3433320" y="5696048"/>
              <a:ext cx="221967" cy="4027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8"/>
          <p:cNvSpPr txBox="1"/>
          <p:nvPr/>
        </p:nvSpPr>
        <p:spPr>
          <a:xfrm>
            <a:off x="7843622" y="4524536"/>
            <a:ext cx="12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(sol)</a:t>
            </a:r>
            <a:endParaRPr lang="tr-T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356670" y="4198684"/>
            <a:ext cx="2278192" cy="1775315"/>
            <a:chOff x="9356670" y="4198684"/>
            <a:chExt cx="2278192" cy="1775315"/>
          </a:xfrm>
        </p:grpSpPr>
        <p:grpSp>
          <p:nvGrpSpPr>
            <p:cNvPr id="163" name="Group 5"/>
            <p:cNvGrpSpPr/>
            <p:nvPr/>
          </p:nvGrpSpPr>
          <p:grpSpPr>
            <a:xfrm>
              <a:off x="9717276" y="4886575"/>
              <a:ext cx="366183" cy="356827"/>
              <a:chOff x="9540848" y="767686"/>
              <a:chExt cx="553060" cy="550415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4" name="Group 16"/>
            <p:cNvGrpSpPr/>
            <p:nvPr/>
          </p:nvGrpSpPr>
          <p:grpSpPr>
            <a:xfrm>
              <a:off x="9356670" y="5556440"/>
              <a:ext cx="403944" cy="356827"/>
              <a:chOff x="10026158" y="1667051"/>
              <a:chExt cx="610090" cy="550415"/>
            </a:xfrm>
          </p:grpSpPr>
          <p:sp>
            <p:nvSpPr>
              <p:cNvPr id="187" name="Oval 18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5" name="Straight Connector 37"/>
            <p:cNvCxnSpPr>
              <a:stCxn id="189" idx="3"/>
              <a:endCxn id="187" idx="7"/>
            </p:cNvCxnSpPr>
            <p:nvPr/>
          </p:nvCxnSpPr>
          <p:spPr>
            <a:xfrm flipH="1">
              <a:off x="9588164" y="5191146"/>
              <a:ext cx="184234" cy="37024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5"/>
            <p:cNvGrpSpPr/>
            <p:nvPr/>
          </p:nvGrpSpPr>
          <p:grpSpPr>
            <a:xfrm>
              <a:off x="10727646" y="4904511"/>
              <a:ext cx="371990" cy="356827"/>
              <a:chOff x="9532079" y="767686"/>
              <a:chExt cx="561829" cy="550415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6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7" name="Straight Connector 37"/>
            <p:cNvCxnSpPr>
              <a:stCxn id="185" idx="4"/>
              <a:endCxn id="177" idx="7"/>
            </p:cNvCxnSpPr>
            <p:nvPr/>
          </p:nvCxnSpPr>
          <p:spPr>
            <a:xfrm flipH="1">
              <a:off x="10858372" y="5261338"/>
              <a:ext cx="59048" cy="36078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5"/>
            <p:cNvGrpSpPr/>
            <p:nvPr/>
          </p:nvGrpSpPr>
          <p:grpSpPr>
            <a:xfrm>
              <a:off x="11268679" y="5593401"/>
              <a:ext cx="366183" cy="356827"/>
              <a:chOff x="9540848" y="767686"/>
              <a:chExt cx="553060" cy="550415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9" name="Group 16"/>
            <p:cNvGrpSpPr/>
            <p:nvPr/>
          </p:nvGrpSpPr>
          <p:grpSpPr>
            <a:xfrm>
              <a:off x="10163438" y="4198684"/>
              <a:ext cx="403944" cy="356827"/>
              <a:chOff x="10026158" y="1667051"/>
              <a:chExt cx="610090" cy="550415"/>
            </a:xfrm>
          </p:grpSpPr>
          <p:sp>
            <p:nvSpPr>
              <p:cNvPr id="181" name="Oval 18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0" name="Straight Connector 37"/>
            <p:cNvCxnSpPr>
              <a:stCxn id="189" idx="5"/>
              <a:endCxn id="179" idx="0"/>
            </p:cNvCxnSpPr>
            <p:nvPr/>
          </p:nvCxnSpPr>
          <p:spPr>
            <a:xfrm>
              <a:off x="10030089" y="5191146"/>
              <a:ext cx="171838" cy="4315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37"/>
            <p:cNvCxnSpPr>
              <a:stCxn id="185" idx="5"/>
              <a:endCxn id="183" idx="1"/>
            </p:cNvCxnSpPr>
            <p:nvPr/>
          </p:nvCxnSpPr>
          <p:spPr>
            <a:xfrm>
              <a:off x="11046266" y="5209082"/>
              <a:ext cx="277535" cy="4365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6"/>
            <p:cNvGrpSpPr/>
            <p:nvPr/>
          </p:nvGrpSpPr>
          <p:grpSpPr>
            <a:xfrm>
              <a:off x="10108229" y="5599223"/>
              <a:ext cx="403944" cy="356827"/>
              <a:chOff x="10026158" y="1667051"/>
              <a:chExt cx="610090" cy="550415"/>
            </a:xfrm>
          </p:grpSpPr>
          <p:sp>
            <p:nvSpPr>
              <p:cNvPr id="179" name="Oval 17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0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4" name="Straight Connector 37"/>
            <p:cNvCxnSpPr>
              <a:stCxn id="181" idx="3"/>
              <a:endCxn id="189" idx="7"/>
            </p:cNvCxnSpPr>
            <p:nvPr/>
          </p:nvCxnSpPr>
          <p:spPr>
            <a:xfrm flipH="1">
              <a:off x="10030089" y="4550559"/>
              <a:ext cx="266287" cy="38827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6"/>
            <p:cNvGrpSpPr/>
            <p:nvPr/>
          </p:nvGrpSpPr>
          <p:grpSpPr>
            <a:xfrm>
              <a:off x="10626878" y="5617172"/>
              <a:ext cx="403944" cy="356827"/>
              <a:chOff x="10026158" y="1667051"/>
              <a:chExt cx="610090" cy="550415"/>
            </a:xfrm>
          </p:grpSpPr>
          <p:sp>
            <p:nvSpPr>
              <p:cNvPr id="177" name="Oval 17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6" name="Straight Connector 37"/>
            <p:cNvCxnSpPr>
              <a:stCxn id="181" idx="4"/>
              <a:endCxn id="185" idx="1"/>
            </p:cNvCxnSpPr>
            <p:nvPr/>
          </p:nvCxnSpPr>
          <p:spPr>
            <a:xfrm>
              <a:off x="10434172" y="4532004"/>
              <a:ext cx="354402" cy="42476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5183536" y="4012896"/>
            <a:ext cx="2216391" cy="2341727"/>
            <a:chOff x="5051288" y="3877211"/>
            <a:chExt cx="2216391" cy="2341727"/>
          </a:xfrm>
        </p:grpSpPr>
        <p:grpSp>
          <p:nvGrpSpPr>
            <p:cNvPr id="192" name="Group 5"/>
            <p:cNvGrpSpPr/>
            <p:nvPr/>
          </p:nvGrpSpPr>
          <p:grpSpPr>
            <a:xfrm>
              <a:off x="5456963" y="5176636"/>
              <a:ext cx="366183" cy="356827"/>
              <a:chOff x="9540848" y="767686"/>
              <a:chExt cx="553060" cy="55041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3" name="Group 16"/>
            <p:cNvGrpSpPr/>
            <p:nvPr/>
          </p:nvGrpSpPr>
          <p:grpSpPr>
            <a:xfrm>
              <a:off x="5051288" y="5818775"/>
              <a:ext cx="403944" cy="356827"/>
              <a:chOff x="10026158" y="1667051"/>
              <a:chExt cx="610090" cy="550415"/>
            </a:xfrm>
          </p:grpSpPr>
          <p:sp>
            <p:nvSpPr>
              <p:cNvPr id="216" name="Oval 2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4" name="Straight Connector 37"/>
            <p:cNvCxnSpPr>
              <a:stCxn id="218" idx="3"/>
              <a:endCxn id="216" idx="7"/>
            </p:cNvCxnSpPr>
            <p:nvPr/>
          </p:nvCxnSpPr>
          <p:spPr>
            <a:xfrm flipH="1">
              <a:off x="5281448" y="5481207"/>
              <a:ext cx="230637" cy="343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5"/>
            <p:cNvGrpSpPr/>
            <p:nvPr/>
          </p:nvGrpSpPr>
          <p:grpSpPr>
            <a:xfrm>
              <a:off x="6416561" y="3877211"/>
              <a:ext cx="371990" cy="356827"/>
              <a:chOff x="9532079" y="767686"/>
              <a:chExt cx="561829" cy="550415"/>
            </a:xfrm>
          </p:grpSpPr>
          <p:sp>
            <p:nvSpPr>
              <p:cNvPr id="214" name="Oval 21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6" name="Straight Connector 37"/>
            <p:cNvCxnSpPr>
              <a:stCxn id="214" idx="3"/>
              <a:endCxn id="210" idx="6"/>
            </p:cNvCxnSpPr>
            <p:nvPr/>
          </p:nvCxnSpPr>
          <p:spPr>
            <a:xfrm flipH="1">
              <a:off x="6198480" y="4181782"/>
              <a:ext cx="279009" cy="36724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5"/>
            <p:cNvGrpSpPr/>
            <p:nvPr/>
          </p:nvGrpSpPr>
          <p:grpSpPr>
            <a:xfrm>
              <a:off x="6901496" y="4484623"/>
              <a:ext cx="366183" cy="356827"/>
              <a:chOff x="9540848" y="767686"/>
              <a:chExt cx="553060" cy="550415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9540848" y="848292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8" name="Group 16"/>
            <p:cNvGrpSpPr/>
            <p:nvPr/>
          </p:nvGrpSpPr>
          <p:grpSpPr>
            <a:xfrm>
              <a:off x="5858056" y="4461019"/>
              <a:ext cx="403944" cy="356827"/>
              <a:chOff x="10026158" y="1667051"/>
              <a:chExt cx="610090" cy="550415"/>
            </a:xfrm>
          </p:grpSpPr>
          <p:sp>
            <p:nvSpPr>
              <p:cNvPr id="210" name="Oval 20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9" name="Straight Connector 37"/>
            <p:cNvCxnSpPr>
              <a:stCxn id="218" idx="5"/>
              <a:endCxn id="208" idx="0"/>
            </p:cNvCxnSpPr>
            <p:nvPr/>
          </p:nvCxnSpPr>
          <p:spPr>
            <a:xfrm>
              <a:off x="5769776" y="5481207"/>
              <a:ext cx="164166" cy="4044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37"/>
            <p:cNvCxnSpPr>
              <a:stCxn id="214" idx="5"/>
              <a:endCxn id="212" idx="1"/>
            </p:cNvCxnSpPr>
            <p:nvPr/>
          </p:nvCxnSpPr>
          <p:spPr>
            <a:xfrm>
              <a:off x="6735180" y="4181782"/>
              <a:ext cx="221436" cy="35509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Serbest Form 90"/>
            <p:cNvSpPr/>
            <p:nvPr/>
          </p:nvSpPr>
          <p:spPr>
            <a:xfrm rot="1197328">
              <a:off x="6347926" y="4329882"/>
              <a:ext cx="369513" cy="538062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202" name="Group 16"/>
            <p:cNvGrpSpPr/>
            <p:nvPr/>
          </p:nvGrpSpPr>
          <p:grpSpPr>
            <a:xfrm>
              <a:off x="5840244" y="5862111"/>
              <a:ext cx="403944" cy="356827"/>
              <a:chOff x="10026158" y="1667051"/>
              <a:chExt cx="610090" cy="550415"/>
            </a:xfrm>
          </p:grpSpPr>
          <p:sp>
            <p:nvSpPr>
              <p:cNvPr id="208" name="Oval 20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9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3" name="Straight Connector 37"/>
            <p:cNvCxnSpPr>
              <a:stCxn id="210" idx="3"/>
              <a:endCxn id="218" idx="7"/>
            </p:cNvCxnSpPr>
            <p:nvPr/>
          </p:nvCxnSpPr>
          <p:spPr>
            <a:xfrm flipH="1">
              <a:off x="5769776" y="4812894"/>
              <a:ext cx="221218" cy="41599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16"/>
            <p:cNvGrpSpPr/>
            <p:nvPr/>
          </p:nvGrpSpPr>
          <p:grpSpPr>
            <a:xfrm>
              <a:off x="6257059" y="5173616"/>
              <a:ext cx="403944" cy="356827"/>
              <a:chOff x="10026158" y="1667051"/>
              <a:chExt cx="610090" cy="550415"/>
            </a:xfrm>
          </p:grpSpPr>
          <p:sp>
            <p:nvSpPr>
              <p:cNvPr id="206" name="Oval 20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5" name="Straight Connector 37"/>
            <p:cNvCxnSpPr>
              <a:stCxn id="210" idx="4"/>
              <a:endCxn id="206" idx="0"/>
            </p:cNvCxnSpPr>
            <p:nvPr/>
          </p:nvCxnSpPr>
          <p:spPr>
            <a:xfrm>
              <a:off x="6128790" y="4794339"/>
              <a:ext cx="221967" cy="4027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6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5292</TotalTime>
  <Words>1798</Words>
  <Application>Microsoft Office PowerPoint</Application>
  <PresentationFormat>Özel</PresentationFormat>
  <Paragraphs>667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Parallax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Max - Min Heap Tree (Min-Max Yığıt Ağacı)</vt:lpstr>
      <vt:lpstr>Max - Min Heap Tree (Min-Max Yığıt Ağacı)</vt:lpstr>
      <vt:lpstr>Max - Min Heap Tree (Min-Max Yığıt Ağacı)</vt:lpstr>
      <vt:lpstr>Max - Min Heap Tree (Min-Max Yığıt Ağacı)</vt:lpstr>
      <vt:lpstr>Max - Min Heap Tree (Min-Max Yığıt Ağacı)</vt:lpstr>
      <vt:lpstr>Max - Min Heap Tree (Min-Max Yığıt Ağacı)</vt:lpstr>
      <vt:lpstr>Max - Min Heap Tree (Min-Max Yığıt Ağacı)</vt:lpstr>
      <vt:lpstr>Max - Min Heap Tree (Min-Max Yığıt Ağacı)</vt:lpstr>
      <vt:lpstr>Max - Min Heap Tree (Min-Max Yığıt Ağacı)</vt:lpstr>
      <vt:lpstr>Max - Min Heap Tree (Min-Max Yığıt Ağacı)</vt:lpstr>
      <vt:lpstr>Max - Min Heap Tree (Min-Max Yığıt Ağacı)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</dc:title>
  <dc:creator>Hacer</dc:creator>
  <cp:lastModifiedBy>Hacer</cp:lastModifiedBy>
  <cp:revision>1186</cp:revision>
  <dcterms:created xsi:type="dcterms:W3CDTF">2013-12-23T10:26:31Z</dcterms:created>
  <dcterms:modified xsi:type="dcterms:W3CDTF">2014-05-06T10:43:59Z</dcterms:modified>
</cp:coreProperties>
</file>