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07" r:id="rId2"/>
  </p:sldMasterIdLst>
  <p:notesMasterIdLst>
    <p:notesMasterId r:id="rId28"/>
  </p:notesMasterIdLst>
  <p:sldIdLst>
    <p:sldId id="256"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94660"/>
  </p:normalViewPr>
  <p:slideViewPr>
    <p:cSldViewPr>
      <p:cViewPr varScale="1">
        <p:scale>
          <a:sx n="106" d="100"/>
          <a:sy n="106" d="100"/>
        </p:scale>
        <p:origin x="166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3/5/2022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949699677"/>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3697329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7CE7DE-1935-421F-85D6-CE5BCD42BA2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xmlns="" id="{9CA2CBD8-DFC5-4B0E-BB25-46933EB7675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xmlns="" id="{703B2A6F-6383-4087-808E-EA1AE1825A8D}"/>
              </a:ext>
            </a:extLst>
          </p:cNvPr>
          <p:cNvSpPr>
            <a:spLocks noGrp="1"/>
          </p:cNvSpPr>
          <p:nvPr>
            <p:ph type="dt" sz="half" idx="10"/>
          </p:nvPr>
        </p:nvSpPr>
        <p:spPr/>
        <p:txBody>
          <a:bodyPr/>
          <a:lstStyle/>
          <a:p>
            <a:pPr algn="ctr"/>
            <a:r>
              <a:rPr lang="en-US"/>
              <a:t>‹#›</a:t>
            </a:r>
            <a:endParaRPr lang="en-US" sz="2000" dirty="0">
              <a:solidFill>
                <a:srgbClr val="FFFFFF"/>
              </a:solidFill>
            </a:endParaRPr>
          </a:p>
        </p:txBody>
      </p:sp>
      <p:sp>
        <p:nvSpPr>
          <p:cNvPr id="5" name="Footer Placeholder 4">
            <a:extLst>
              <a:ext uri="{FF2B5EF4-FFF2-40B4-BE49-F238E27FC236}">
                <a16:creationId xmlns:a16="http://schemas.microsoft.com/office/drawing/2014/main" xmlns="" id="{CC607DFB-87FE-4F6B-A3A7-1D523960482C}"/>
              </a:ext>
            </a:extLst>
          </p:cNvPr>
          <p:cNvSpPr>
            <a:spLocks noGrp="1"/>
          </p:cNvSpPr>
          <p:nvPr>
            <p:ph type="ftr" sz="quarter" idx="11"/>
          </p:nvPr>
        </p:nvSpPr>
        <p:spPr/>
        <p:txBody>
          <a:bodyPr/>
          <a:lstStyle/>
          <a:p>
            <a:pPr algn="r"/>
            <a:endParaRPr lang="en-US" dirty="0">
              <a:solidFill>
                <a:schemeClr val="tx2"/>
              </a:solidFill>
            </a:endParaRPr>
          </a:p>
        </p:txBody>
      </p:sp>
      <p:sp>
        <p:nvSpPr>
          <p:cNvPr id="6" name="Slide Number Placeholder 5">
            <a:extLst>
              <a:ext uri="{FF2B5EF4-FFF2-40B4-BE49-F238E27FC236}">
                <a16:creationId xmlns:a16="http://schemas.microsoft.com/office/drawing/2014/main" xmlns="" id="{DDAD6A4B-B095-4795-8789-6EAABC374504}"/>
              </a:ext>
            </a:extLst>
          </p:cNvPr>
          <p:cNvSpPr>
            <a:spLocks noGrp="1"/>
          </p:cNvSpPr>
          <p:nvPr>
            <p:ph type="sldNum" sz="quarter" idx="12"/>
          </p:nvPr>
        </p:nvSpPr>
        <p:spPr/>
        <p:txBody>
          <a:bodyPr/>
          <a:lstStyle/>
          <a:p>
            <a:fld id="{72AC53DF-4216-466D-99A7-94400E6C2A25}" type="slidenum">
              <a:rPr lang="en-US" smtClean="0"/>
              <a:pPr/>
              <a:t>‹#›</a:t>
            </a:fld>
            <a:endParaRPr lang="en-US" dirty="0">
              <a:solidFill>
                <a:schemeClr val="tx2"/>
              </a:solidFill>
            </a:endParaRPr>
          </a:p>
        </p:txBody>
      </p:sp>
    </p:spTree>
    <p:extLst>
      <p:ext uri="{BB962C8B-B14F-4D97-AF65-F5344CB8AC3E}">
        <p14:creationId xmlns:p14="http://schemas.microsoft.com/office/powerpoint/2010/main" val="328744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590FCC-48EB-4FF4-BAB5-902DB08166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02959845-983D-46DA-AC51-3A6044998B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9EAB9A8-AC46-4E87-B38D-54C142DFD265}"/>
              </a:ext>
            </a:extLst>
          </p:cNvPr>
          <p:cNvSpPr>
            <a:spLocks noGrp="1"/>
          </p:cNvSpPr>
          <p:nvPr>
            <p:ph type="dt" sz="half" idx="10"/>
          </p:nvPr>
        </p:nvSpPr>
        <p:spPr/>
        <p:txBody>
          <a:bodyPr/>
          <a:lstStyle/>
          <a:p>
            <a:r>
              <a:rPr lang="en-US">
                <a:solidFill>
                  <a:schemeClr val="tx2"/>
                </a:solidFill>
              </a:rPr>
              <a:t>‹#›</a:t>
            </a:r>
            <a:endParaRPr lang="en-US"/>
          </a:p>
        </p:txBody>
      </p:sp>
      <p:sp>
        <p:nvSpPr>
          <p:cNvPr id="5" name="Footer Placeholder 4">
            <a:extLst>
              <a:ext uri="{FF2B5EF4-FFF2-40B4-BE49-F238E27FC236}">
                <a16:creationId xmlns:a16="http://schemas.microsoft.com/office/drawing/2014/main" xmlns="" id="{AA6FEB1F-3D0C-43EF-AFB7-18A9E807FD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293CE62-8F51-43ED-9CE6-F49A24BDC3D3}"/>
              </a:ext>
            </a:extLst>
          </p:cNvPr>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extLst>
      <p:ext uri="{BB962C8B-B14F-4D97-AF65-F5344CB8AC3E}">
        <p14:creationId xmlns:p14="http://schemas.microsoft.com/office/powerpoint/2010/main" val="8601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25C63E2-34B0-423A-A8E9-540C63BB2EE4}"/>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31E7EAAE-6597-4505-BEED-54B80937ED0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13DB1A6-FB7E-4B81-B51D-62DD945460CC}"/>
              </a:ext>
            </a:extLst>
          </p:cNvPr>
          <p:cNvSpPr>
            <a:spLocks noGrp="1"/>
          </p:cNvSpPr>
          <p:nvPr>
            <p:ph type="dt" sz="half" idx="10"/>
          </p:nvPr>
        </p:nvSpPr>
        <p:spPr/>
        <p:txBody>
          <a:bodyPr/>
          <a:lstStyle/>
          <a:p>
            <a:r>
              <a:rPr lang="en-US">
                <a:solidFill>
                  <a:schemeClr val="tx2"/>
                </a:solidFill>
              </a:rPr>
              <a:t>‹#›</a:t>
            </a:r>
            <a:endParaRPr lang="en-US" dirty="0"/>
          </a:p>
        </p:txBody>
      </p:sp>
      <p:sp>
        <p:nvSpPr>
          <p:cNvPr id="5" name="Footer Placeholder 4">
            <a:extLst>
              <a:ext uri="{FF2B5EF4-FFF2-40B4-BE49-F238E27FC236}">
                <a16:creationId xmlns:a16="http://schemas.microsoft.com/office/drawing/2014/main" xmlns="" id="{D0D67624-3F6A-47E1-A99A-4B8498C6A60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B6C941EE-33B5-414C-B453-CE42416C988C}"/>
              </a:ext>
            </a:extLst>
          </p:cNvPr>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dirty="0"/>
          </a:p>
        </p:txBody>
      </p:sp>
    </p:spTree>
    <p:extLst>
      <p:ext uri="{BB962C8B-B14F-4D97-AF65-F5344CB8AC3E}">
        <p14:creationId xmlns:p14="http://schemas.microsoft.com/office/powerpoint/2010/main" val="679448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4C0F99-5C86-48ED-BF5F-89918B29ED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B5D111F-1E50-447C-851A-EFF5F4DA83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8E957A2-B9A7-47BD-8D28-FDBB6D7D5A01}"/>
              </a:ext>
            </a:extLst>
          </p:cNvPr>
          <p:cNvSpPr>
            <a:spLocks noGrp="1"/>
          </p:cNvSpPr>
          <p:nvPr>
            <p:ph type="dt" sz="half" idx="10"/>
          </p:nvPr>
        </p:nvSpPr>
        <p:spPr/>
        <p:txBody>
          <a:bodyPr/>
          <a:lstStyle/>
          <a:p>
            <a:r>
              <a:rPr lang="en-US"/>
              <a:t>‹#›</a:t>
            </a:r>
            <a:endParaRPr lang="en-US" dirty="0"/>
          </a:p>
        </p:txBody>
      </p:sp>
      <p:sp>
        <p:nvSpPr>
          <p:cNvPr id="5" name="Footer Placeholder 4">
            <a:extLst>
              <a:ext uri="{FF2B5EF4-FFF2-40B4-BE49-F238E27FC236}">
                <a16:creationId xmlns:a16="http://schemas.microsoft.com/office/drawing/2014/main" xmlns="" id="{3A5F7375-EE53-419F-886E-A512755D70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8816E6C-5BA1-4B4D-810A-462FE0B469E5}"/>
              </a:ext>
            </a:extLst>
          </p:cNvPr>
          <p:cNvSpPr>
            <a:spLocks noGrp="1"/>
          </p:cNvSpPr>
          <p:nvPr>
            <p:ph type="sldNum" sz="quarter" idx="12"/>
          </p:nvPr>
        </p:nvSpPr>
        <p:spPr/>
        <p:txBody>
          <a:bodyPr/>
          <a:lstStyle/>
          <a:p>
            <a:fld id="{1AD93096-5B34-4342-9326-69289CEAE4C2}" type="slidenum">
              <a:rPr lang="en-US" smtClean="0"/>
              <a:pPr/>
              <a:t>‹#›</a:t>
            </a:fld>
            <a:endParaRPr lang="en-US" dirty="0">
              <a:solidFill>
                <a:srgbClr val="FFFFFF"/>
              </a:solidFill>
            </a:endParaRPr>
          </a:p>
        </p:txBody>
      </p:sp>
    </p:spTree>
    <p:extLst>
      <p:ext uri="{BB962C8B-B14F-4D97-AF65-F5344CB8AC3E}">
        <p14:creationId xmlns:p14="http://schemas.microsoft.com/office/powerpoint/2010/main" val="1685130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C2AF68-7EAA-4E58-858B-90B0E34E6DC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xmlns="" id="{3C69E2E5-23C0-403F-BA00-BEF3DC61E1B2}"/>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865A482-FA88-42A2-BBEA-78430C3A6E20}"/>
              </a:ext>
            </a:extLst>
          </p:cNvPr>
          <p:cNvSpPr>
            <a:spLocks noGrp="1"/>
          </p:cNvSpPr>
          <p:nvPr>
            <p:ph type="dt" sz="half" idx="10"/>
          </p:nvPr>
        </p:nvSpPr>
        <p:spPr/>
        <p:txBody>
          <a:bodyPr/>
          <a:lstStyle/>
          <a:p>
            <a:r>
              <a:rPr lang="en-US"/>
              <a:t>‹#›</a:t>
            </a:r>
          </a:p>
        </p:txBody>
      </p:sp>
      <p:sp>
        <p:nvSpPr>
          <p:cNvPr id="5" name="Footer Placeholder 4">
            <a:extLst>
              <a:ext uri="{FF2B5EF4-FFF2-40B4-BE49-F238E27FC236}">
                <a16:creationId xmlns:a16="http://schemas.microsoft.com/office/drawing/2014/main" xmlns="" id="{FD00ECD6-D966-4579-A729-1C534C934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ACD4549-B026-40CB-B2A6-62C673276D27}"/>
              </a:ext>
            </a:extLst>
          </p:cNvPr>
          <p:cNvSpPr>
            <a:spLocks noGrp="1"/>
          </p:cNvSpPr>
          <p:nvPr>
            <p:ph type="sldNum" sz="quarter" idx="12"/>
          </p:nvPr>
        </p:nvSpPr>
        <p:spPr/>
        <p:txBody>
          <a:bodyPr/>
          <a:lstStyle/>
          <a:p>
            <a:pPr algn="ctr"/>
            <a:fld id="{1AD93096-5B34-4342-9326-69289CEAE4C2}" type="slidenum">
              <a:rPr lang="en-US" smtClean="0"/>
              <a:pPr algn="ctr"/>
              <a:t>‹#›</a:t>
            </a:fld>
            <a:endParaRPr lang="en-US" sz="2400" dirty="0">
              <a:solidFill>
                <a:srgbClr val="FFFFFF"/>
              </a:solidFill>
            </a:endParaRPr>
          </a:p>
        </p:txBody>
      </p:sp>
    </p:spTree>
    <p:extLst>
      <p:ext uri="{BB962C8B-B14F-4D97-AF65-F5344CB8AC3E}">
        <p14:creationId xmlns:p14="http://schemas.microsoft.com/office/powerpoint/2010/main" val="337974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C9EF0C-1F25-40C9-AC2A-67E6767A28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9CF86C1-840E-4D72-A7B2-0D16916F0CB8}"/>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B87925E-ABF0-4E69-A062-E9454FEF3CCD}"/>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667460A-9FB5-4059-94A4-FA2564F488B6}"/>
              </a:ext>
            </a:extLst>
          </p:cNvPr>
          <p:cNvSpPr>
            <a:spLocks noGrp="1"/>
          </p:cNvSpPr>
          <p:nvPr>
            <p:ph type="dt" sz="half" idx="10"/>
          </p:nvPr>
        </p:nvSpPr>
        <p:spPr/>
        <p:txBody>
          <a:bodyPr/>
          <a:lstStyle/>
          <a:p>
            <a:r>
              <a:rPr lang="en-US"/>
              <a:t>‹#›</a:t>
            </a:r>
          </a:p>
        </p:txBody>
      </p:sp>
      <p:sp>
        <p:nvSpPr>
          <p:cNvPr id="6" name="Footer Placeholder 5">
            <a:extLst>
              <a:ext uri="{FF2B5EF4-FFF2-40B4-BE49-F238E27FC236}">
                <a16:creationId xmlns:a16="http://schemas.microsoft.com/office/drawing/2014/main" xmlns="" id="{0D5AF5E4-F5CE-4A61-BDB4-374923C110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5BD5D96-6B5B-4E11-AF80-7430CD90F26E}"/>
              </a:ext>
            </a:extLst>
          </p:cNvPr>
          <p:cNvSpPr>
            <a:spLocks noGrp="1"/>
          </p:cNvSpPr>
          <p:nvPr>
            <p:ph type="sldNum" sz="quarter" idx="12"/>
          </p:nvPr>
        </p:nvSpPr>
        <p:spPr/>
        <p:txBody>
          <a:bodyPr/>
          <a:lstStyle/>
          <a:p>
            <a:pPr algn="ctr"/>
            <a:fld id="{1AD93096-5B34-4342-9326-69289CEAE4C2}" type="slidenum">
              <a:rPr lang="en-US" smtClean="0"/>
              <a:pPr algn="ctr"/>
              <a:t>‹#›</a:t>
            </a:fld>
            <a:endParaRPr lang="en-US"/>
          </a:p>
        </p:txBody>
      </p:sp>
    </p:spTree>
    <p:extLst>
      <p:ext uri="{BB962C8B-B14F-4D97-AF65-F5344CB8AC3E}">
        <p14:creationId xmlns:p14="http://schemas.microsoft.com/office/powerpoint/2010/main" val="2517247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770892-42AD-4D68-B7E5-9A1933E3FDC3}"/>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CDC9F1CE-7557-4BDD-A794-5FA61BC39ED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747045F-9D7F-4798-83C1-6BE43385EB10}"/>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3CECF6ED-E30E-4A1A-A067-8C41495E437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F5FBC52-DD2D-463D-9B58-E5C27457DAD2}"/>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4161B2F7-CE4F-450A-B6F3-3C482C07248A}"/>
              </a:ext>
            </a:extLst>
          </p:cNvPr>
          <p:cNvSpPr>
            <a:spLocks noGrp="1"/>
          </p:cNvSpPr>
          <p:nvPr>
            <p:ph type="dt" sz="half" idx="10"/>
          </p:nvPr>
        </p:nvSpPr>
        <p:spPr/>
        <p:txBody>
          <a:bodyPr/>
          <a:lstStyle/>
          <a:p>
            <a:r>
              <a:rPr lang="en-US"/>
              <a:t>‹#›</a:t>
            </a:r>
          </a:p>
        </p:txBody>
      </p:sp>
      <p:sp>
        <p:nvSpPr>
          <p:cNvPr id="8" name="Footer Placeholder 7">
            <a:extLst>
              <a:ext uri="{FF2B5EF4-FFF2-40B4-BE49-F238E27FC236}">
                <a16:creationId xmlns:a16="http://schemas.microsoft.com/office/drawing/2014/main" xmlns="" id="{1258C66E-1369-4E2C-9067-235809F543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F84E4853-EF58-4FA9-84DC-EBC364B5EE7A}"/>
              </a:ext>
            </a:extLst>
          </p:cNvPr>
          <p:cNvSpPr>
            <a:spLocks noGrp="1"/>
          </p:cNvSpPr>
          <p:nvPr>
            <p:ph type="sldNum" sz="quarter" idx="12"/>
          </p:nvPr>
        </p:nvSpPr>
        <p:spPr/>
        <p:txBody>
          <a:bodyPr/>
          <a:lstStyle/>
          <a:p>
            <a:pPr algn="ctr"/>
            <a:fld id="{1AD93096-5B34-4342-9326-69289CEAE4C2}" type="slidenum">
              <a:rPr lang="en-US" smtClean="0"/>
              <a:pPr algn="ctr"/>
              <a:t>‹#›</a:t>
            </a:fld>
            <a:endParaRPr lang="en-US"/>
          </a:p>
        </p:txBody>
      </p:sp>
    </p:spTree>
    <p:extLst>
      <p:ext uri="{BB962C8B-B14F-4D97-AF65-F5344CB8AC3E}">
        <p14:creationId xmlns:p14="http://schemas.microsoft.com/office/powerpoint/2010/main" val="2817790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1CDFDC-F157-4C2D-BC0E-4679366C4C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D2A5FA8B-96E1-45CB-B0E1-3C4C6115AB52}"/>
              </a:ext>
            </a:extLst>
          </p:cNvPr>
          <p:cNvSpPr>
            <a:spLocks noGrp="1"/>
          </p:cNvSpPr>
          <p:nvPr>
            <p:ph type="dt" sz="half" idx="10"/>
          </p:nvPr>
        </p:nvSpPr>
        <p:spPr/>
        <p:txBody>
          <a:bodyPr/>
          <a:lstStyle/>
          <a:p>
            <a:r>
              <a:rPr lang="en-US"/>
              <a:t>‹#›</a:t>
            </a:r>
          </a:p>
        </p:txBody>
      </p:sp>
      <p:sp>
        <p:nvSpPr>
          <p:cNvPr id="4" name="Footer Placeholder 3">
            <a:extLst>
              <a:ext uri="{FF2B5EF4-FFF2-40B4-BE49-F238E27FC236}">
                <a16:creationId xmlns:a16="http://schemas.microsoft.com/office/drawing/2014/main" xmlns="" id="{59751B8D-5553-49E1-9AC7-05016CE036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60E831A-78D3-47FE-9F3C-BD929CA66E21}"/>
              </a:ext>
            </a:extLst>
          </p:cNvPr>
          <p:cNvSpPr>
            <a:spLocks noGrp="1"/>
          </p:cNvSpPr>
          <p:nvPr>
            <p:ph type="sldNum" sz="quarter" idx="12"/>
          </p:nvPr>
        </p:nvSpPr>
        <p:spPr/>
        <p:txBody>
          <a:bodyPr/>
          <a:lstStyle/>
          <a:p>
            <a:fld id="{1AD93096-5B34-4342-9326-69289CEAE4C2}" type="slidenum">
              <a:rPr lang="en-US" smtClean="0"/>
              <a:pPr/>
              <a:t>‹#›</a:t>
            </a:fld>
            <a:endParaRPr lang="en-US" dirty="0">
              <a:solidFill>
                <a:srgbClr val="FFFFFF"/>
              </a:solidFill>
            </a:endParaRPr>
          </a:p>
        </p:txBody>
      </p:sp>
    </p:spTree>
    <p:extLst>
      <p:ext uri="{BB962C8B-B14F-4D97-AF65-F5344CB8AC3E}">
        <p14:creationId xmlns:p14="http://schemas.microsoft.com/office/powerpoint/2010/main" val="2933780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34617A7-52BC-41CA-9C4F-702671213979}"/>
              </a:ext>
            </a:extLst>
          </p:cNvPr>
          <p:cNvSpPr>
            <a:spLocks noGrp="1"/>
          </p:cNvSpPr>
          <p:nvPr>
            <p:ph type="dt" sz="half" idx="10"/>
          </p:nvPr>
        </p:nvSpPr>
        <p:spPr/>
        <p:txBody>
          <a:bodyPr/>
          <a:lstStyle/>
          <a:p>
            <a:r>
              <a:rPr lang="en-US"/>
              <a:t>‹#›</a:t>
            </a:r>
          </a:p>
        </p:txBody>
      </p:sp>
      <p:sp>
        <p:nvSpPr>
          <p:cNvPr id="3" name="Footer Placeholder 2">
            <a:extLst>
              <a:ext uri="{FF2B5EF4-FFF2-40B4-BE49-F238E27FC236}">
                <a16:creationId xmlns:a16="http://schemas.microsoft.com/office/drawing/2014/main" xmlns="" id="{217A6019-4023-4186-8BA1-5121635EAF8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8F7D0360-1D7B-4B4A-8451-C95BAF2C8659}"/>
              </a:ext>
            </a:extLst>
          </p:cNvPr>
          <p:cNvSpPr>
            <a:spLocks noGrp="1"/>
          </p:cNvSpPr>
          <p:nvPr>
            <p:ph type="sldNum" sz="quarter" idx="12"/>
          </p:nvPr>
        </p:nvSpPr>
        <p:spPr/>
        <p:txBody>
          <a:bodyPr/>
          <a:lstStyle/>
          <a:p>
            <a:fld id="{1AD93096-5B34-4342-9326-69289CEAE4C2}" type="slidenum">
              <a:rPr lang="en-US" smtClean="0"/>
              <a:pPr/>
              <a:t>‹#›</a:t>
            </a:fld>
            <a:endParaRPr lang="en-US" dirty="0">
              <a:solidFill>
                <a:schemeClr val="tx2"/>
              </a:solidFill>
            </a:endParaRPr>
          </a:p>
        </p:txBody>
      </p:sp>
    </p:spTree>
    <p:extLst>
      <p:ext uri="{BB962C8B-B14F-4D97-AF65-F5344CB8AC3E}">
        <p14:creationId xmlns:p14="http://schemas.microsoft.com/office/powerpoint/2010/main" val="1513113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B64E45-B822-414E-971A-81CDBEE0E30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xmlns="" id="{FA292B78-0382-4DD1-A371-34F00A93C59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8866C434-A0B6-42A4-8F96-F3D12FD4C7F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5529563B-E227-44C6-B481-0223CAD44D24}"/>
              </a:ext>
            </a:extLst>
          </p:cNvPr>
          <p:cNvSpPr>
            <a:spLocks noGrp="1"/>
          </p:cNvSpPr>
          <p:nvPr>
            <p:ph type="dt" sz="half" idx="10"/>
          </p:nvPr>
        </p:nvSpPr>
        <p:spPr/>
        <p:txBody>
          <a:bodyPr/>
          <a:lstStyle/>
          <a:p>
            <a:r>
              <a:rPr lang="en-US">
                <a:solidFill>
                  <a:schemeClr val="tx2"/>
                </a:solidFill>
              </a:rPr>
              <a:t>‹#›</a:t>
            </a:r>
            <a:endParaRPr lang="en-US" sz="1400" dirty="0">
              <a:solidFill>
                <a:schemeClr val="tx2"/>
              </a:solidFill>
            </a:endParaRPr>
          </a:p>
        </p:txBody>
      </p:sp>
      <p:sp>
        <p:nvSpPr>
          <p:cNvPr id="6" name="Footer Placeholder 5">
            <a:extLst>
              <a:ext uri="{FF2B5EF4-FFF2-40B4-BE49-F238E27FC236}">
                <a16:creationId xmlns:a16="http://schemas.microsoft.com/office/drawing/2014/main" xmlns="" id="{6A13CFDB-C8C5-405A-943E-6718F8801301}"/>
              </a:ext>
            </a:extLst>
          </p:cNvPr>
          <p:cNvSpPr>
            <a:spLocks noGrp="1"/>
          </p:cNvSpPr>
          <p:nvPr>
            <p:ph type="ftr" sz="quarter" idx="11"/>
          </p:nvPr>
        </p:nvSpPr>
        <p:spPr/>
        <p:txBody>
          <a:bodyPr/>
          <a:lstStyle/>
          <a:p>
            <a:pPr algn="r"/>
            <a:endParaRPr lang="en-US" sz="1400" dirty="0">
              <a:solidFill>
                <a:schemeClr val="tx2"/>
              </a:solidFill>
            </a:endParaRPr>
          </a:p>
        </p:txBody>
      </p:sp>
      <p:sp>
        <p:nvSpPr>
          <p:cNvPr id="7" name="Slide Number Placeholder 6">
            <a:extLst>
              <a:ext uri="{FF2B5EF4-FFF2-40B4-BE49-F238E27FC236}">
                <a16:creationId xmlns:a16="http://schemas.microsoft.com/office/drawing/2014/main" xmlns="" id="{567D3C7A-A014-40A2-9479-DD7FBCA2847F}"/>
              </a:ext>
            </a:extLst>
          </p:cNvPr>
          <p:cNvSpPr>
            <a:spLocks noGrp="1"/>
          </p:cNvSpPr>
          <p:nvPr>
            <p:ph type="sldNum" sz="quarter" idx="12"/>
          </p:nvPr>
        </p:nvSpPr>
        <p:spPr/>
        <p:txBody>
          <a:body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extLst>
      <p:ext uri="{BB962C8B-B14F-4D97-AF65-F5344CB8AC3E}">
        <p14:creationId xmlns:p14="http://schemas.microsoft.com/office/powerpoint/2010/main" val="215505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71FEEA-5834-4643-8472-4841A219FA6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xmlns="" id="{4E7A9EB8-53C7-4204-A54A-51FCFF79376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xmlns="" id="{9A95AB00-E667-4CA1-9A4F-3DE665C7B89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5328BE5C-3369-4D1B-A104-A169E018E941}"/>
              </a:ext>
            </a:extLst>
          </p:cNvPr>
          <p:cNvSpPr>
            <a:spLocks noGrp="1"/>
          </p:cNvSpPr>
          <p:nvPr>
            <p:ph type="dt" sz="half" idx="10"/>
          </p:nvPr>
        </p:nvSpPr>
        <p:spPr/>
        <p:txBody>
          <a:bodyPr/>
          <a:lstStyle/>
          <a:p>
            <a:r>
              <a:rPr lang="en-US"/>
              <a:t>‹#›</a:t>
            </a:r>
          </a:p>
        </p:txBody>
      </p:sp>
      <p:sp>
        <p:nvSpPr>
          <p:cNvPr id="6" name="Footer Placeholder 5">
            <a:extLst>
              <a:ext uri="{FF2B5EF4-FFF2-40B4-BE49-F238E27FC236}">
                <a16:creationId xmlns:a16="http://schemas.microsoft.com/office/drawing/2014/main" xmlns="" id="{F77E70B0-88F9-4DEF-ABB5-CFE5B57FF57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15C580C2-C7F7-40E9-B7D2-49BE1E64D819}"/>
              </a:ext>
            </a:extLst>
          </p:cNvPr>
          <p:cNvSpPr>
            <a:spLocks noGrp="1"/>
          </p:cNvSpPr>
          <p:nvPr>
            <p:ph type="sldNum" sz="quarter" idx="12"/>
          </p:nvPr>
        </p:nvSpPr>
        <p:spPr/>
        <p:txBody>
          <a:bodyPr/>
          <a:lstStyle/>
          <a:p>
            <a:pPr algn="ctr"/>
            <a:fld id="{1AD93096-5B34-4342-9326-69289CEAE4C2}" type="slidenum">
              <a:rPr lang="en-US" smtClean="0"/>
              <a:pPr algn="ctr"/>
              <a:t>‹#›</a:t>
            </a:fld>
            <a:endParaRPr lang="en-US" sz="2800" dirty="0"/>
          </a:p>
        </p:txBody>
      </p:sp>
    </p:spTree>
    <p:extLst>
      <p:ext uri="{BB962C8B-B14F-4D97-AF65-F5344CB8AC3E}">
        <p14:creationId xmlns:p14="http://schemas.microsoft.com/office/powerpoint/2010/main" val="3600659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22A40BB-AD8D-4E10-AF0E-8B226BED3AD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581C41F-DD55-4DF0-8089-8AEA9EFE746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462B2FF-127A-44AD-B424-34132DD2B2F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solidFill>
                  <a:schemeClr val="tx2"/>
                </a:solidFill>
              </a:rPr>
              <a:t>‹#›</a:t>
            </a:r>
            <a:endParaRPr lang="en-US" sz="1400" dirty="0">
              <a:solidFill>
                <a:schemeClr val="tx2"/>
              </a:solidFill>
            </a:endParaRPr>
          </a:p>
        </p:txBody>
      </p:sp>
      <p:sp>
        <p:nvSpPr>
          <p:cNvPr id="5" name="Footer Placeholder 4">
            <a:extLst>
              <a:ext uri="{FF2B5EF4-FFF2-40B4-BE49-F238E27FC236}">
                <a16:creationId xmlns:a16="http://schemas.microsoft.com/office/drawing/2014/main" xmlns="" id="{7DEFEB55-E5F3-476D-BA6B-B4C479FC7AC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lgn="r"/>
            <a:endParaRPr lang="en-US" sz="1400" dirty="0">
              <a:solidFill>
                <a:schemeClr val="tx2"/>
              </a:solidFill>
            </a:endParaRPr>
          </a:p>
        </p:txBody>
      </p:sp>
      <p:sp>
        <p:nvSpPr>
          <p:cNvPr id="6" name="Slide Number Placeholder 5">
            <a:extLst>
              <a:ext uri="{FF2B5EF4-FFF2-40B4-BE49-F238E27FC236}">
                <a16:creationId xmlns:a16="http://schemas.microsoft.com/office/drawing/2014/main" xmlns="" id="{B3FE0092-B39A-49B5-8389-3BDDE023D0F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extLst>
      <p:ext uri="{BB962C8B-B14F-4D97-AF65-F5344CB8AC3E}">
        <p14:creationId xmlns:p14="http://schemas.microsoft.com/office/powerpoint/2010/main" val="3866724390"/>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600200" y="4343400"/>
            <a:ext cx="7162800" cy="1447800"/>
          </a:xfrm>
        </p:spPr>
        <p:txBody>
          <a:bodyPr>
            <a:normAutofit/>
          </a:bodyPr>
          <a:lstStyle/>
          <a:p>
            <a:pPr algn="r"/>
            <a:r>
              <a:rPr lang="en-US" dirty="0">
                <a:solidFill>
                  <a:schemeClr val="accent1">
                    <a:lumMod val="75000"/>
                  </a:schemeClr>
                </a:solidFill>
              </a:rPr>
              <a:t>Quality Assurance Basics</a:t>
            </a:r>
            <a:r>
              <a:rPr lang="en-US" sz="3600" dirty="0">
                <a:solidFill>
                  <a:schemeClr val="accent1">
                    <a:lumMod val="75000"/>
                  </a:schemeClr>
                </a:solidFill>
              </a:rPr>
              <a:t/>
            </a:r>
            <a:br>
              <a:rPr lang="en-US" sz="3600" dirty="0">
                <a:solidFill>
                  <a:schemeClr val="accent1">
                    <a:lumMod val="75000"/>
                  </a:schemeClr>
                </a:solidFill>
              </a:rPr>
            </a:br>
            <a:r>
              <a:rPr lang="en-US" sz="3600" dirty="0">
                <a:solidFill>
                  <a:schemeClr val="accent1">
                    <a:lumMod val="75000"/>
                  </a:schemeClr>
                </a:solidFill>
              </a:rPr>
              <a:t>Chapter 1</a:t>
            </a:r>
            <a:endParaRPr lang="en-US" dirty="0">
              <a:solidFill>
                <a:schemeClr val="accent1">
                  <a:lumMod val="75000"/>
                </a:schemeClr>
              </a:solidFill>
            </a:endParaRPr>
          </a:p>
        </p:txBody>
      </p:sp>
      <p:sp>
        <p:nvSpPr>
          <p:cNvPr id="3" name="Rectangle 2"/>
          <p:cNvSpPr>
            <a:spLocks noGrp="1"/>
          </p:cNvSpPr>
          <p:nvPr>
            <p:ph type="subTitle" idx="1"/>
          </p:nvPr>
        </p:nvSpPr>
        <p:spPr>
          <a:xfrm>
            <a:off x="1524000" y="6096000"/>
            <a:ext cx="7162800" cy="685800"/>
          </a:xfrm>
        </p:spPr>
        <p:txBody>
          <a:bodyPr>
            <a:normAutofit/>
          </a:bodyPr>
          <a:lstStyle/>
          <a:p>
            <a:pPr algn="r"/>
            <a:r>
              <a:rPr lang="en-US" dirty="0"/>
              <a:t>Dr. </a:t>
            </a:r>
            <a:r>
              <a:rPr lang="en-US" dirty="0" err="1" smtClean="0"/>
              <a:t>Ahsanullah</a:t>
            </a:r>
            <a:r>
              <a:rPr lang="en-US" dirty="0" smtClean="0"/>
              <a:t> Abro, </a:t>
            </a:r>
            <a:r>
              <a:rPr lang="en-US" dirty="0"/>
              <a:t>Department of </a:t>
            </a:r>
            <a:r>
              <a:rPr lang="en-US" dirty="0" smtClean="0"/>
              <a:t>Computer Science, Sukkur IBA University, Pakistan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BCC678-B269-4536-9121-E4C091BE5EBE}"/>
              </a:ext>
            </a:extLst>
          </p:cNvPr>
          <p:cNvSpPr>
            <a:spLocks noGrp="1"/>
          </p:cNvSpPr>
          <p:nvPr>
            <p:ph type="title"/>
          </p:nvPr>
        </p:nvSpPr>
        <p:spPr/>
        <p:txBody>
          <a:bodyPr/>
          <a:lstStyle/>
          <a:p>
            <a:r>
              <a:rPr lang="en-US" dirty="0"/>
              <a:t>William Edwards Deming – Quality Guru</a:t>
            </a:r>
          </a:p>
        </p:txBody>
      </p:sp>
      <p:sp>
        <p:nvSpPr>
          <p:cNvPr id="3" name="Content Placeholder 2">
            <a:extLst>
              <a:ext uri="{FF2B5EF4-FFF2-40B4-BE49-F238E27FC236}">
                <a16:creationId xmlns:a16="http://schemas.microsoft.com/office/drawing/2014/main" xmlns="" id="{D3DB824A-BCD4-4C32-93F4-DC9765CCB7A2}"/>
              </a:ext>
            </a:extLst>
          </p:cNvPr>
          <p:cNvSpPr>
            <a:spLocks noGrp="1"/>
          </p:cNvSpPr>
          <p:nvPr>
            <p:ph idx="1"/>
          </p:nvPr>
        </p:nvSpPr>
        <p:spPr/>
        <p:txBody>
          <a:bodyPr/>
          <a:lstStyle/>
          <a:p>
            <a:pPr>
              <a:buFont typeface="Wingdings" panose="05000000000000000000" pitchFamily="2" charset="2"/>
              <a:buChar char="q"/>
            </a:pPr>
            <a:r>
              <a:rPr lang="en-US" dirty="0"/>
              <a:t>Consultant to Japan in 1950s</a:t>
            </a:r>
          </a:p>
          <a:p>
            <a:pPr>
              <a:buFont typeface="Wingdings" panose="05000000000000000000" pitchFamily="2" charset="2"/>
              <a:buChar char="q"/>
            </a:pPr>
            <a:r>
              <a:rPr lang="en-US" dirty="0"/>
              <a:t>Helped Japanese companies attain worldwide success</a:t>
            </a:r>
          </a:p>
          <a:p>
            <a:pPr>
              <a:buFont typeface="Wingdings" panose="05000000000000000000" pitchFamily="2" charset="2"/>
              <a:buChar char="q"/>
            </a:pPr>
            <a:r>
              <a:rPr lang="en-US" dirty="0"/>
              <a:t>When organizations concentrate on quality, quality tends to rise over a period of time, and costs tend to fall</a:t>
            </a:r>
          </a:p>
          <a:p>
            <a:pPr>
              <a:buFont typeface="Wingdings" panose="05000000000000000000" pitchFamily="2" charset="2"/>
              <a:buChar char="q"/>
            </a:pPr>
            <a:r>
              <a:rPr lang="en-US" dirty="0"/>
              <a:t>If organizations focused on costs, costs would rise and quality would decline over a period of time</a:t>
            </a:r>
          </a:p>
          <a:p>
            <a:pPr>
              <a:buFont typeface="Wingdings" panose="05000000000000000000" pitchFamily="2" charset="2"/>
              <a:buChar char="q"/>
            </a:pPr>
            <a:r>
              <a:rPr lang="en-US" dirty="0"/>
              <a:t>Joined Ford Motor in 1981 (company loss: $3 billion)</a:t>
            </a:r>
          </a:p>
          <a:p>
            <a:pPr>
              <a:buFont typeface="Wingdings" panose="05000000000000000000" pitchFamily="2" charset="2"/>
              <a:buChar char="q"/>
            </a:pPr>
            <a:r>
              <a:rPr lang="en-US" dirty="0"/>
              <a:t>Ford became the most profitable of the American automobile manufacturers in 1986</a:t>
            </a:r>
          </a:p>
          <a:p>
            <a:pPr>
              <a:buFont typeface="Wingdings" panose="05000000000000000000" pitchFamily="2" charset="2"/>
              <a:buChar char="q"/>
            </a:pPr>
            <a:endParaRPr lang="en-US" dirty="0"/>
          </a:p>
        </p:txBody>
      </p:sp>
      <p:sp>
        <p:nvSpPr>
          <p:cNvPr id="4" name="Slide Number Placeholder 3">
            <a:extLst>
              <a:ext uri="{FF2B5EF4-FFF2-40B4-BE49-F238E27FC236}">
                <a16:creationId xmlns:a16="http://schemas.microsoft.com/office/drawing/2014/main" xmlns="" id="{8B5AE042-DFD0-43CC-9260-C056CBBCC9B7}"/>
              </a:ext>
            </a:extLst>
          </p:cNvPr>
          <p:cNvSpPr>
            <a:spLocks noGrp="1"/>
          </p:cNvSpPr>
          <p:nvPr>
            <p:ph type="sldNum" sz="quarter" idx="12"/>
          </p:nvPr>
        </p:nvSpPr>
        <p:spPr/>
        <p:txBody>
          <a:bodyPr/>
          <a:lstStyle/>
          <a:p>
            <a:fld id="{1AD93096-5B34-4342-9326-69289CEAE4C2}" type="slidenum">
              <a:rPr lang="en-US" smtClean="0"/>
              <a:pPr/>
              <a:t>10</a:t>
            </a:fld>
            <a:endParaRPr lang="en-US" dirty="0">
              <a:solidFill>
                <a:srgbClr val="FFFFFF"/>
              </a:solidFill>
            </a:endParaRPr>
          </a:p>
        </p:txBody>
      </p:sp>
    </p:spTree>
    <p:extLst>
      <p:ext uri="{BB962C8B-B14F-4D97-AF65-F5344CB8AC3E}">
        <p14:creationId xmlns:p14="http://schemas.microsoft.com/office/powerpoint/2010/main" val="1161595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6ACFEC-CF4A-4B4F-8D9F-A73E3EED67B8}"/>
              </a:ext>
            </a:extLst>
          </p:cNvPr>
          <p:cNvSpPr>
            <a:spLocks noGrp="1"/>
          </p:cNvSpPr>
          <p:nvPr>
            <p:ph type="title"/>
          </p:nvPr>
        </p:nvSpPr>
        <p:spPr/>
        <p:txBody>
          <a:bodyPr/>
          <a:lstStyle/>
          <a:p>
            <a:r>
              <a:rPr lang="en-US" dirty="0"/>
              <a:t>Deming’s 14 Points [1/3] </a:t>
            </a:r>
          </a:p>
        </p:txBody>
      </p:sp>
      <p:sp>
        <p:nvSpPr>
          <p:cNvPr id="3" name="Content Placeholder 2">
            <a:extLst>
              <a:ext uri="{FF2B5EF4-FFF2-40B4-BE49-F238E27FC236}">
                <a16:creationId xmlns:a16="http://schemas.microsoft.com/office/drawing/2014/main" xmlns="" id="{2A6242BF-540C-4336-9A33-4ADBF65769AC}"/>
              </a:ext>
            </a:extLst>
          </p:cNvPr>
          <p:cNvSpPr>
            <a:spLocks noGrp="1"/>
          </p:cNvSpPr>
          <p:nvPr>
            <p:ph idx="1"/>
          </p:nvPr>
        </p:nvSpPr>
        <p:spPr/>
        <p:txBody>
          <a:bodyPr>
            <a:normAutofit/>
          </a:bodyPr>
          <a:lstStyle/>
          <a:p>
            <a:pPr algn="just">
              <a:buFont typeface="Wingdings" panose="05000000000000000000" pitchFamily="2" charset="2"/>
              <a:buChar char="q"/>
            </a:pPr>
            <a:r>
              <a:rPr lang="en-US" b="1" dirty="0"/>
              <a:t>Constancy of purpose </a:t>
            </a:r>
            <a:r>
              <a:rPr lang="en-US" dirty="0"/>
              <a:t>– Create constancy of purpose toward improvement of product and service. The purpose is important, and it needs to be constant over a period of time.</a:t>
            </a:r>
          </a:p>
          <a:p>
            <a:pPr algn="just">
              <a:buFont typeface="Wingdings" panose="05000000000000000000" pitchFamily="2" charset="2"/>
              <a:buChar char="q"/>
            </a:pPr>
            <a:r>
              <a:rPr lang="en-US" b="1" dirty="0"/>
              <a:t>Adopt the new philosophy </a:t>
            </a:r>
            <a:r>
              <a:rPr lang="en-US" dirty="0"/>
              <a:t>– Conditions change, and the philosophy ought to be aligned with the current conditions.</a:t>
            </a:r>
          </a:p>
          <a:p>
            <a:pPr algn="just">
              <a:buFont typeface="Wingdings" panose="05000000000000000000" pitchFamily="2" charset="2"/>
              <a:buChar char="q"/>
            </a:pPr>
            <a:r>
              <a:rPr lang="en-US" b="1" dirty="0"/>
              <a:t>Statistical inferencing </a:t>
            </a:r>
            <a:r>
              <a:rPr lang="en-US" dirty="0"/>
              <a:t>– Deming advocated the use of statistical techniques for quality control in place of 100% inspection of mass-produced components.</a:t>
            </a:r>
          </a:p>
          <a:p>
            <a:pPr algn="just">
              <a:buFont typeface="Wingdings" panose="05000000000000000000" pitchFamily="2" charset="2"/>
              <a:buChar char="q"/>
            </a:pPr>
            <a:r>
              <a:rPr lang="en-US" b="1" dirty="0"/>
              <a:t>Price </a:t>
            </a:r>
            <a:r>
              <a:rPr lang="en-US" dirty="0"/>
              <a:t>– When making buying decisions, Deming suggested doing away with the practice of awarding contracts on the basis of lowest price. This rationale gave rise to the present-day two-bid (technical bid and financial bid) system for selecting vendors.</a:t>
            </a:r>
          </a:p>
          <a:p>
            <a:pPr algn="just">
              <a:buFont typeface="Wingdings" panose="05000000000000000000" pitchFamily="2" charset="2"/>
              <a:buChar char="q"/>
            </a:pPr>
            <a:r>
              <a:rPr lang="en-US" b="1" dirty="0"/>
              <a:t>Improve continuously </a:t>
            </a:r>
            <a:r>
              <a:rPr lang="en-US" dirty="0"/>
              <a:t>– Find problems and solve them.</a:t>
            </a:r>
          </a:p>
        </p:txBody>
      </p:sp>
      <p:sp>
        <p:nvSpPr>
          <p:cNvPr id="4" name="Slide Number Placeholder 3">
            <a:extLst>
              <a:ext uri="{FF2B5EF4-FFF2-40B4-BE49-F238E27FC236}">
                <a16:creationId xmlns:a16="http://schemas.microsoft.com/office/drawing/2014/main" xmlns="" id="{158A5A2E-2597-4DA3-B0FB-0304CC01654E}"/>
              </a:ext>
            </a:extLst>
          </p:cNvPr>
          <p:cNvSpPr>
            <a:spLocks noGrp="1"/>
          </p:cNvSpPr>
          <p:nvPr>
            <p:ph type="sldNum" sz="quarter" idx="12"/>
          </p:nvPr>
        </p:nvSpPr>
        <p:spPr/>
        <p:txBody>
          <a:bodyPr/>
          <a:lstStyle/>
          <a:p>
            <a:fld id="{1AD93096-5B34-4342-9326-69289CEAE4C2}" type="slidenum">
              <a:rPr lang="en-US" smtClean="0"/>
              <a:pPr/>
              <a:t>11</a:t>
            </a:fld>
            <a:endParaRPr lang="en-US" dirty="0">
              <a:solidFill>
                <a:srgbClr val="FFFFFF"/>
              </a:solidFill>
            </a:endParaRPr>
          </a:p>
        </p:txBody>
      </p:sp>
    </p:spTree>
    <p:extLst>
      <p:ext uri="{BB962C8B-B14F-4D97-AF65-F5344CB8AC3E}">
        <p14:creationId xmlns:p14="http://schemas.microsoft.com/office/powerpoint/2010/main" val="2084158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6ACFEC-CF4A-4B4F-8D9F-A73E3EED67B8}"/>
              </a:ext>
            </a:extLst>
          </p:cNvPr>
          <p:cNvSpPr>
            <a:spLocks noGrp="1"/>
          </p:cNvSpPr>
          <p:nvPr>
            <p:ph type="title"/>
          </p:nvPr>
        </p:nvSpPr>
        <p:spPr/>
        <p:txBody>
          <a:bodyPr/>
          <a:lstStyle/>
          <a:p>
            <a:r>
              <a:rPr lang="en-US" dirty="0"/>
              <a:t>Deming’s 14 Points [2/3] </a:t>
            </a:r>
          </a:p>
        </p:txBody>
      </p:sp>
      <p:sp>
        <p:nvSpPr>
          <p:cNvPr id="3" name="Content Placeholder 2">
            <a:extLst>
              <a:ext uri="{FF2B5EF4-FFF2-40B4-BE49-F238E27FC236}">
                <a16:creationId xmlns:a16="http://schemas.microsoft.com/office/drawing/2014/main" xmlns="" id="{2A6242BF-540C-4336-9A33-4ADBF65769AC}"/>
              </a:ext>
            </a:extLst>
          </p:cNvPr>
          <p:cNvSpPr>
            <a:spLocks noGrp="1"/>
          </p:cNvSpPr>
          <p:nvPr>
            <p:ph idx="1"/>
          </p:nvPr>
        </p:nvSpPr>
        <p:spPr/>
        <p:txBody>
          <a:bodyPr>
            <a:normAutofit/>
          </a:bodyPr>
          <a:lstStyle/>
          <a:p>
            <a:pPr algn="just">
              <a:buFont typeface="Wingdings" panose="05000000000000000000" pitchFamily="2" charset="2"/>
              <a:buChar char="q"/>
            </a:pPr>
            <a:r>
              <a:rPr lang="en-US" b="1" dirty="0"/>
              <a:t>On-the-job training </a:t>
            </a:r>
            <a:r>
              <a:rPr lang="en-US" dirty="0"/>
              <a:t>– Deming advocated that organizations provide learning opportunities on the job, as well as guided learning.</a:t>
            </a:r>
          </a:p>
          <a:p>
            <a:pPr algn="just">
              <a:buFont typeface="Wingdings" panose="05000000000000000000" pitchFamily="2" charset="2"/>
              <a:buChar char="q"/>
            </a:pPr>
            <a:r>
              <a:rPr lang="en-US" b="1" dirty="0"/>
              <a:t>Supervision </a:t>
            </a:r>
            <a:r>
              <a:rPr lang="en-US" dirty="0"/>
              <a:t>– Deming advocated leadership in place of supervision in organizations.</a:t>
            </a:r>
          </a:p>
          <a:p>
            <a:pPr algn="just">
              <a:buFont typeface="Wingdings" panose="05000000000000000000" pitchFamily="2" charset="2"/>
              <a:buChar char="q"/>
            </a:pPr>
            <a:r>
              <a:rPr lang="en-US" b="1" dirty="0"/>
              <a:t>Fear </a:t>
            </a:r>
            <a:r>
              <a:rPr lang="en-US" dirty="0"/>
              <a:t>– Deming strongly felt that fear should not be used as a motivator in organizations. He suggested driving fear out of organizations so that everyone can work effectively.</a:t>
            </a:r>
          </a:p>
          <a:p>
            <a:pPr algn="just">
              <a:buFont typeface="Wingdings" panose="05000000000000000000" pitchFamily="2" charset="2"/>
              <a:buChar char="q"/>
            </a:pPr>
            <a:r>
              <a:rPr lang="en-US" b="1" dirty="0"/>
              <a:t>Barriers </a:t>
            </a:r>
            <a:r>
              <a:rPr lang="en-US" dirty="0"/>
              <a:t>– Deming scorned watertight walls between departments in organizations. He recommended that people work together so that they can learn from each other.</a:t>
            </a:r>
          </a:p>
          <a:p>
            <a:pPr algn="just">
              <a:buFont typeface="Wingdings" panose="05000000000000000000" pitchFamily="2" charset="2"/>
              <a:buChar char="q"/>
            </a:pPr>
            <a:r>
              <a:rPr lang="en-US" b="1" dirty="0"/>
              <a:t>Methods </a:t>
            </a:r>
            <a:r>
              <a:rPr lang="en-US" dirty="0"/>
              <a:t>– Deming recommended development and provision of right methods of working to obtain results.</a:t>
            </a:r>
          </a:p>
        </p:txBody>
      </p:sp>
      <p:sp>
        <p:nvSpPr>
          <p:cNvPr id="4" name="Slide Number Placeholder 3">
            <a:extLst>
              <a:ext uri="{FF2B5EF4-FFF2-40B4-BE49-F238E27FC236}">
                <a16:creationId xmlns:a16="http://schemas.microsoft.com/office/drawing/2014/main" xmlns="" id="{158A5A2E-2597-4DA3-B0FB-0304CC01654E}"/>
              </a:ext>
            </a:extLst>
          </p:cNvPr>
          <p:cNvSpPr>
            <a:spLocks noGrp="1"/>
          </p:cNvSpPr>
          <p:nvPr>
            <p:ph type="sldNum" sz="quarter" idx="12"/>
          </p:nvPr>
        </p:nvSpPr>
        <p:spPr/>
        <p:txBody>
          <a:bodyPr/>
          <a:lstStyle/>
          <a:p>
            <a:fld id="{1AD93096-5B34-4342-9326-69289CEAE4C2}" type="slidenum">
              <a:rPr lang="en-US" smtClean="0"/>
              <a:pPr/>
              <a:t>12</a:t>
            </a:fld>
            <a:endParaRPr lang="en-US" dirty="0">
              <a:solidFill>
                <a:srgbClr val="FFFFFF"/>
              </a:solidFill>
            </a:endParaRPr>
          </a:p>
        </p:txBody>
      </p:sp>
    </p:spTree>
    <p:extLst>
      <p:ext uri="{BB962C8B-B14F-4D97-AF65-F5344CB8AC3E}">
        <p14:creationId xmlns:p14="http://schemas.microsoft.com/office/powerpoint/2010/main" val="1865543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6ACFEC-CF4A-4B4F-8D9F-A73E3EED67B8}"/>
              </a:ext>
            </a:extLst>
          </p:cNvPr>
          <p:cNvSpPr>
            <a:spLocks noGrp="1"/>
          </p:cNvSpPr>
          <p:nvPr>
            <p:ph type="title"/>
          </p:nvPr>
        </p:nvSpPr>
        <p:spPr/>
        <p:txBody>
          <a:bodyPr/>
          <a:lstStyle/>
          <a:p>
            <a:r>
              <a:rPr lang="en-US" dirty="0"/>
              <a:t>Deming’s 14 Points [3/3] </a:t>
            </a:r>
          </a:p>
        </p:txBody>
      </p:sp>
      <p:sp>
        <p:nvSpPr>
          <p:cNvPr id="3" name="Content Placeholder 2">
            <a:extLst>
              <a:ext uri="{FF2B5EF4-FFF2-40B4-BE49-F238E27FC236}">
                <a16:creationId xmlns:a16="http://schemas.microsoft.com/office/drawing/2014/main" xmlns="" id="{2A6242BF-540C-4336-9A33-4ADBF65769AC}"/>
              </a:ext>
            </a:extLst>
          </p:cNvPr>
          <p:cNvSpPr>
            <a:spLocks noGrp="1"/>
          </p:cNvSpPr>
          <p:nvPr>
            <p:ph idx="1"/>
          </p:nvPr>
        </p:nvSpPr>
        <p:spPr/>
        <p:txBody>
          <a:bodyPr>
            <a:normAutofit lnSpcReduction="10000"/>
          </a:bodyPr>
          <a:lstStyle/>
          <a:p>
            <a:pPr algn="just">
              <a:buFont typeface="Wingdings" panose="05000000000000000000" pitchFamily="2" charset="2"/>
              <a:buChar char="q"/>
            </a:pPr>
            <a:r>
              <a:rPr lang="en-US" b="1" dirty="0"/>
              <a:t>Eliminate quotas </a:t>
            </a:r>
            <a:r>
              <a:rPr lang="en-US" dirty="0"/>
              <a:t>– Perhaps Deming recognized the unlimited potential of human beings to improve productivity. He therefore argued that numerical quotas should be eliminated.</a:t>
            </a:r>
          </a:p>
          <a:p>
            <a:pPr algn="just">
              <a:buFont typeface="Wingdings" panose="05000000000000000000" pitchFamily="2" charset="2"/>
              <a:buChar char="q"/>
            </a:pPr>
            <a:r>
              <a:rPr lang="en-US" b="1" dirty="0"/>
              <a:t>Pride </a:t>
            </a:r>
            <a:r>
              <a:rPr lang="en-US" dirty="0"/>
              <a:t>– Deming argued that workers feel proud of their work-related achievements, and they should not be robbed of this pride by annual performance appraisals. He suggested the removal of any barriers that could stand between workers and their pride in their workmanship.</a:t>
            </a:r>
          </a:p>
          <a:p>
            <a:pPr algn="just">
              <a:buFont typeface="Wingdings" panose="05000000000000000000" pitchFamily="2" charset="2"/>
              <a:buChar char="q"/>
            </a:pPr>
            <a:r>
              <a:rPr lang="en-US" b="1" dirty="0"/>
              <a:t>Retraining and education </a:t>
            </a:r>
            <a:r>
              <a:rPr lang="en-US" dirty="0"/>
              <a:t>– Deming strongly advocated educating employees as a means of increasing their awareness and improving their sense of responsibility and ownership.</a:t>
            </a:r>
          </a:p>
          <a:p>
            <a:pPr algn="just">
              <a:buFont typeface="Wingdings" panose="05000000000000000000" pitchFamily="2" charset="2"/>
              <a:buChar char="q"/>
            </a:pPr>
            <a:r>
              <a:rPr lang="en-US" b="1" dirty="0"/>
              <a:t>Management </a:t>
            </a:r>
            <a:r>
              <a:rPr lang="en-US" dirty="0"/>
              <a:t>– Deming suggested a structured management to drive the above 13 points in the organization, to achieve the desired transformation in the organization.</a:t>
            </a:r>
          </a:p>
        </p:txBody>
      </p:sp>
      <p:sp>
        <p:nvSpPr>
          <p:cNvPr id="4" name="Slide Number Placeholder 3">
            <a:extLst>
              <a:ext uri="{FF2B5EF4-FFF2-40B4-BE49-F238E27FC236}">
                <a16:creationId xmlns:a16="http://schemas.microsoft.com/office/drawing/2014/main" xmlns="" id="{158A5A2E-2597-4DA3-B0FB-0304CC01654E}"/>
              </a:ext>
            </a:extLst>
          </p:cNvPr>
          <p:cNvSpPr>
            <a:spLocks noGrp="1"/>
          </p:cNvSpPr>
          <p:nvPr>
            <p:ph type="sldNum" sz="quarter" idx="12"/>
          </p:nvPr>
        </p:nvSpPr>
        <p:spPr/>
        <p:txBody>
          <a:bodyPr/>
          <a:lstStyle/>
          <a:p>
            <a:fld id="{1AD93096-5B34-4342-9326-69289CEAE4C2}" type="slidenum">
              <a:rPr lang="en-US" smtClean="0"/>
              <a:pPr/>
              <a:t>13</a:t>
            </a:fld>
            <a:endParaRPr lang="en-US" dirty="0">
              <a:solidFill>
                <a:srgbClr val="FFFFFF"/>
              </a:solidFill>
            </a:endParaRPr>
          </a:p>
        </p:txBody>
      </p:sp>
    </p:spTree>
    <p:extLst>
      <p:ext uri="{BB962C8B-B14F-4D97-AF65-F5344CB8AC3E}">
        <p14:creationId xmlns:p14="http://schemas.microsoft.com/office/powerpoint/2010/main" val="1091148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E0F69F-D06B-4A69-92C4-EE4E001355BD}"/>
              </a:ext>
            </a:extLst>
          </p:cNvPr>
          <p:cNvSpPr>
            <a:spLocks noGrp="1"/>
          </p:cNvSpPr>
          <p:nvPr>
            <p:ph type="title"/>
          </p:nvPr>
        </p:nvSpPr>
        <p:spPr/>
        <p:txBody>
          <a:bodyPr/>
          <a:lstStyle/>
          <a:p>
            <a:r>
              <a:rPr lang="en-US" dirty="0"/>
              <a:t>Deming’s Major Barriers to Business Success</a:t>
            </a:r>
          </a:p>
        </p:txBody>
      </p:sp>
      <p:sp>
        <p:nvSpPr>
          <p:cNvPr id="3" name="Content Placeholder 2">
            <a:extLst>
              <a:ext uri="{FF2B5EF4-FFF2-40B4-BE49-F238E27FC236}">
                <a16:creationId xmlns:a16="http://schemas.microsoft.com/office/drawing/2014/main" xmlns="" id="{24ADD6EA-D0F7-4AE8-BB7B-9A74E3EDA60D}"/>
              </a:ext>
            </a:extLst>
          </p:cNvPr>
          <p:cNvSpPr>
            <a:spLocks noGrp="1"/>
          </p:cNvSpPr>
          <p:nvPr>
            <p:ph idx="1"/>
          </p:nvPr>
        </p:nvSpPr>
        <p:spPr/>
        <p:txBody>
          <a:bodyPr/>
          <a:lstStyle/>
          <a:p>
            <a:pPr>
              <a:buFont typeface="Wingdings" panose="05000000000000000000" pitchFamily="2" charset="2"/>
              <a:buChar char="q"/>
            </a:pPr>
            <a:r>
              <a:rPr lang="en-US" dirty="0"/>
              <a:t>Neglecting long-range planning</a:t>
            </a:r>
          </a:p>
          <a:p>
            <a:pPr>
              <a:buFont typeface="Wingdings" panose="05000000000000000000" pitchFamily="2" charset="2"/>
              <a:buChar char="q"/>
            </a:pPr>
            <a:r>
              <a:rPr lang="en-US" dirty="0"/>
              <a:t>Relying on technology to solve problems</a:t>
            </a:r>
          </a:p>
          <a:p>
            <a:pPr>
              <a:buFont typeface="Wingdings" panose="05000000000000000000" pitchFamily="2" charset="2"/>
              <a:buChar char="q"/>
            </a:pPr>
            <a:r>
              <a:rPr lang="en-US" dirty="0"/>
              <a:t>Seeking proven methods rather than developing new solutions</a:t>
            </a:r>
          </a:p>
          <a:p>
            <a:pPr>
              <a:buFont typeface="Wingdings" panose="05000000000000000000" pitchFamily="2" charset="2"/>
              <a:buChar char="q"/>
            </a:pPr>
            <a:r>
              <a:rPr lang="en-US" dirty="0"/>
              <a:t>Hiding behind the excuse “our problems are different”</a:t>
            </a:r>
          </a:p>
        </p:txBody>
      </p:sp>
      <p:sp>
        <p:nvSpPr>
          <p:cNvPr id="4" name="Slide Number Placeholder 3">
            <a:extLst>
              <a:ext uri="{FF2B5EF4-FFF2-40B4-BE49-F238E27FC236}">
                <a16:creationId xmlns:a16="http://schemas.microsoft.com/office/drawing/2014/main" xmlns="" id="{8F052E2A-5E8A-4C5B-AE00-BE3FCF909D60}"/>
              </a:ext>
            </a:extLst>
          </p:cNvPr>
          <p:cNvSpPr>
            <a:spLocks noGrp="1"/>
          </p:cNvSpPr>
          <p:nvPr>
            <p:ph type="sldNum" sz="quarter" idx="12"/>
          </p:nvPr>
        </p:nvSpPr>
        <p:spPr/>
        <p:txBody>
          <a:bodyPr/>
          <a:lstStyle/>
          <a:p>
            <a:fld id="{1AD93096-5B34-4342-9326-69289CEAE4C2}" type="slidenum">
              <a:rPr lang="en-US" smtClean="0"/>
              <a:pPr/>
              <a:t>14</a:t>
            </a:fld>
            <a:endParaRPr lang="en-US" dirty="0">
              <a:solidFill>
                <a:srgbClr val="FFFFFF"/>
              </a:solidFill>
            </a:endParaRPr>
          </a:p>
        </p:txBody>
      </p:sp>
    </p:spTree>
    <p:extLst>
      <p:ext uri="{BB962C8B-B14F-4D97-AF65-F5344CB8AC3E}">
        <p14:creationId xmlns:p14="http://schemas.microsoft.com/office/powerpoint/2010/main" val="4162663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E0F69F-D06B-4A69-92C4-EE4E001355BD}"/>
              </a:ext>
            </a:extLst>
          </p:cNvPr>
          <p:cNvSpPr>
            <a:spLocks noGrp="1"/>
          </p:cNvSpPr>
          <p:nvPr>
            <p:ph type="title"/>
          </p:nvPr>
        </p:nvSpPr>
        <p:spPr/>
        <p:txBody>
          <a:bodyPr/>
          <a:lstStyle/>
          <a:p>
            <a:r>
              <a:rPr lang="en-US" dirty="0"/>
              <a:t>Deming’s Cycle for Business Success</a:t>
            </a:r>
          </a:p>
        </p:txBody>
      </p:sp>
      <p:sp>
        <p:nvSpPr>
          <p:cNvPr id="3" name="Content Placeholder 2">
            <a:extLst>
              <a:ext uri="{FF2B5EF4-FFF2-40B4-BE49-F238E27FC236}">
                <a16:creationId xmlns:a16="http://schemas.microsoft.com/office/drawing/2014/main" xmlns="" id="{24ADD6EA-D0F7-4AE8-BB7B-9A74E3EDA60D}"/>
              </a:ext>
            </a:extLst>
          </p:cNvPr>
          <p:cNvSpPr>
            <a:spLocks noGrp="1"/>
          </p:cNvSpPr>
          <p:nvPr>
            <p:ph idx="1"/>
          </p:nvPr>
        </p:nvSpPr>
        <p:spPr/>
        <p:txBody>
          <a:bodyPr/>
          <a:lstStyle/>
          <a:p>
            <a:pPr>
              <a:buFont typeface="Wingdings" panose="05000000000000000000" pitchFamily="2" charset="2"/>
              <a:buChar char="q"/>
            </a:pPr>
            <a:r>
              <a:rPr lang="en-US" b="1" dirty="0"/>
              <a:t>Plan</a:t>
            </a:r>
            <a:r>
              <a:rPr lang="en-US" dirty="0"/>
              <a:t> – Plan for the action.</a:t>
            </a:r>
          </a:p>
          <a:p>
            <a:pPr>
              <a:buFont typeface="Wingdings" panose="05000000000000000000" pitchFamily="2" charset="2"/>
              <a:buChar char="q"/>
            </a:pPr>
            <a:r>
              <a:rPr lang="en-US" b="1" dirty="0"/>
              <a:t>Do</a:t>
            </a:r>
            <a:r>
              <a:rPr lang="en-US" dirty="0"/>
              <a:t> – Carry out and implement the plan.</a:t>
            </a:r>
          </a:p>
          <a:p>
            <a:pPr>
              <a:buFont typeface="Wingdings" panose="05000000000000000000" pitchFamily="2" charset="2"/>
              <a:buChar char="q"/>
            </a:pPr>
            <a:r>
              <a:rPr lang="en-US" b="1" dirty="0"/>
              <a:t>Check</a:t>
            </a:r>
            <a:r>
              <a:rPr lang="en-US" dirty="0"/>
              <a:t> – Check the results of the action and draw inferences.</a:t>
            </a:r>
          </a:p>
          <a:p>
            <a:pPr>
              <a:buFont typeface="Wingdings" panose="05000000000000000000" pitchFamily="2" charset="2"/>
              <a:buChar char="q"/>
            </a:pPr>
            <a:r>
              <a:rPr lang="en-US" b="1" dirty="0"/>
              <a:t>Act</a:t>
            </a:r>
            <a:r>
              <a:rPr lang="en-US" dirty="0"/>
              <a:t> – Modify the plan as necessary</a:t>
            </a:r>
          </a:p>
        </p:txBody>
      </p:sp>
      <p:sp>
        <p:nvSpPr>
          <p:cNvPr id="4" name="Slide Number Placeholder 3">
            <a:extLst>
              <a:ext uri="{FF2B5EF4-FFF2-40B4-BE49-F238E27FC236}">
                <a16:creationId xmlns:a16="http://schemas.microsoft.com/office/drawing/2014/main" xmlns="" id="{8F052E2A-5E8A-4C5B-AE00-BE3FCF909D60}"/>
              </a:ext>
            </a:extLst>
          </p:cNvPr>
          <p:cNvSpPr>
            <a:spLocks noGrp="1"/>
          </p:cNvSpPr>
          <p:nvPr>
            <p:ph type="sldNum" sz="quarter" idx="12"/>
          </p:nvPr>
        </p:nvSpPr>
        <p:spPr/>
        <p:txBody>
          <a:bodyPr/>
          <a:lstStyle/>
          <a:p>
            <a:fld id="{1AD93096-5B34-4342-9326-69289CEAE4C2}" type="slidenum">
              <a:rPr lang="en-US" smtClean="0"/>
              <a:pPr/>
              <a:t>15</a:t>
            </a:fld>
            <a:endParaRPr lang="en-US" dirty="0">
              <a:solidFill>
                <a:srgbClr val="FFFFFF"/>
              </a:solidFill>
            </a:endParaRPr>
          </a:p>
        </p:txBody>
      </p:sp>
    </p:spTree>
    <p:extLst>
      <p:ext uri="{BB962C8B-B14F-4D97-AF65-F5344CB8AC3E}">
        <p14:creationId xmlns:p14="http://schemas.microsoft.com/office/powerpoint/2010/main" val="2660362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D84FDD-49D3-43EE-A750-A91235F341AE}"/>
              </a:ext>
            </a:extLst>
          </p:cNvPr>
          <p:cNvSpPr>
            <a:spLocks noGrp="1"/>
          </p:cNvSpPr>
          <p:nvPr>
            <p:ph type="title"/>
          </p:nvPr>
        </p:nvSpPr>
        <p:spPr/>
        <p:txBody>
          <a:bodyPr/>
          <a:lstStyle/>
          <a:p>
            <a:r>
              <a:rPr lang="en-US" dirty="0"/>
              <a:t>Joseph Moses </a:t>
            </a:r>
            <a:r>
              <a:rPr lang="en-US" dirty="0" err="1"/>
              <a:t>Juran</a:t>
            </a:r>
            <a:r>
              <a:rPr lang="en-US" dirty="0"/>
              <a:t> – Quality Guru</a:t>
            </a:r>
          </a:p>
        </p:txBody>
      </p:sp>
      <p:sp>
        <p:nvSpPr>
          <p:cNvPr id="3" name="Content Placeholder 2">
            <a:extLst>
              <a:ext uri="{FF2B5EF4-FFF2-40B4-BE49-F238E27FC236}">
                <a16:creationId xmlns:a16="http://schemas.microsoft.com/office/drawing/2014/main" xmlns="" id="{3F6DB46D-5DF0-4D9B-B3CC-C8E135535932}"/>
              </a:ext>
            </a:extLst>
          </p:cNvPr>
          <p:cNvSpPr>
            <a:spLocks noGrp="1"/>
          </p:cNvSpPr>
          <p:nvPr>
            <p:ph idx="1"/>
          </p:nvPr>
        </p:nvSpPr>
        <p:spPr/>
        <p:txBody>
          <a:bodyPr>
            <a:normAutofit/>
          </a:bodyPr>
          <a:lstStyle/>
          <a:p>
            <a:pPr>
              <a:buFont typeface="Wingdings" panose="05000000000000000000" pitchFamily="2" charset="2"/>
              <a:buChar char="q"/>
            </a:pPr>
            <a:r>
              <a:rPr lang="en-US" dirty="0"/>
              <a:t>Wrote “Quality Control Handbook” in 1951</a:t>
            </a:r>
          </a:p>
          <a:p>
            <a:pPr algn="just">
              <a:buFont typeface="Wingdings" panose="05000000000000000000" pitchFamily="2" charset="2"/>
              <a:buChar char="q"/>
            </a:pPr>
            <a:r>
              <a:rPr lang="en-US" b="1" dirty="0"/>
              <a:t>Quality planning </a:t>
            </a:r>
            <a:r>
              <a:rPr lang="en-US" dirty="0"/>
              <a:t>– Begin by identifying customers and their needs, and then develop a product that meets those needs. Optimize the product so as to meet the organization’s needs as well as the customers’ needs. That is, quality starts with specifications and design.</a:t>
            </a:r>
          </a:p>
          <a:p>
            <a:pPr algn="just">
              <a:buFont typeface="Wingdings" panose="05000000000000000000" pitchFamily="2" charset="2"/>
              <a:buChar char="q"/>
            </a:pPr>
            <a:r>
              <a:rPr lang="en-US" b="1" dirty="0"/>
              <a:t>Quality improvement </a:t>
            </a:r>
            <a:r>
              <a:rPr lang="en-US" dirty="0"/>
              <a:t>– Define a process that can produce the product, and then optimize the process. That is, quality depends on the process.</a:t>
            </a:r>
          </a:p>
          <a:p>
            <a:pPr algn="just">
              <a:buFont typeface="Wingdings" panose="05000000000000000000" pitchFamily="2" charset="2"/>
              <a:buChar char="q"/>
            </a:pPr>
            <a:r>
              <a:rPr lang="en-US" b="1" dirty="0"/>
              <a:t>Quality control </a:t>
            </a:r>
            <a:r>
              <a:rPr lang="en-US" dirty="0"/>
              <a:t>– Test and prove that the process can successfully produce the product, and then implement the proven process in operations.</a:t>
            </a:r>
          </a:p>
        </p:txBody>
      </p:sp>
      <p:sp>
        <p:nvSpPr>
          <p:cNvPr id="4" name="Slide Number Placeholder 3">
            <a:extLst>
              <a:ext uri="{FF2B5EF4-FFF2-40B4-BE49-F238E27FC236}">
                <a16:creationId xmlns:a16="http://schemas.microsoft.com/office/drawing/2014/main" xmlns="" id="{F9658EF1-086A-454B-9B27-5E4A398B61AC}"/>
              </a:ext>
            </a:extLst>
          </p:cNvPr>
          <p:cNvSpPr>
            <a:spLocks noGrp="1"/>
          </p:cNvSpPr>
          <p:nvPr>
            <p:ph type="sldNum" sz="quarter" idx="12"/>
          </p:nvPr>
        </p:nvSpPr>
        <p:spPr/>
        <p:txBody>
          <a:bodyPr/>
          <a:lstStyle/>
          <a:p>
            <a:fld id="{1AD93096-5B34-4342-9326-69289CEAE4C2}" type="slidenum">
              <a:rPr lang="en-US" smtClean="0"/>
              <a:pPr/>
              <a:t>16</a:t>
            </a:fld>
            <a:endParaRPr lang="en-US" dirty="0">
              <a:solidFill>
                <a:srgbClr val="FFFFFF"/>
              </a:solidFill>
            </a:endParaRPr>
          </a:p>
        </p:txBody>
      </p:sp>
    </p:spTree>
    <p:extLst>
      <p:ext uri="{BB962C8B-B14F-4D97-AF65-F5344CB8AC3E}">
        <p14:creationId xmlns:p14="http://schemas.microsoft.com/office/powerpoint/2010/main" val="3155869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64A64A-7ED5-4A63-8BBC-FA5EF79CFF51}"/>
              </a:ext>
            </a:extLst>
          </p:cNvPr>
          <p:cNvSpPr>
            <a:spLocks noGrp="1"/>
          </p:cNvSpPr>
          <p:nvPr>
            <p:ph type="title"/>
          </p:nvPr>
        </p:nvSpPr>
        <p:spPr/>
        <p:txBody>
          <a:bodyPr/>
          <a:lstStyle/>
          <a:p>
            <a:r>
              <a:rPr lang="en-US" dirty="0"/>
              <a:t>Philip Bayard Crosby – Quality Guru </a:t>
            </a:r>
          </a:p>
        </p:txBody>
      </p:sp>
      <p:sp>
        <p:nvSpPr>
          <p:cNvPr id="3" name="Content Placeholder 2">
            <a:extLst>
              <a:ext uri="{FF2B5EF4-FFF2-40B4-BE49-F238E27FC236}">
                <a16:creationId xmlns:a16="http://schemas.microsoft.com/office/drawing/2014/main" xmlns="" id="{FE855615-E87E-4AE9-88AC-92649689479E}"/>
              </a:ext>
            </a:extLst>
          </p:cNvPr>
          <p:cNvSpPr>
            <a:spLocks noGrp="1"/>
          </p:cNvSpPr>
          <p:nvPr>
            <p:ph idx="1"/>
          </p:nvPr>
        </p:nvSpPr>
        <p:spPr/>
        <p:txBody>
          <a:bodyPr>
            <a:normAutofit/>
          </a:bodyPr>
          <a:lstStyle/>
          <a:p>
            <a:pPr>
              <a:buFont typeface="Wingdings" panose="05000000000000000000" pitchFamily="2" charset="2"/>
              <a:buChar char="q"/>
            </a:pPr>
            <a:r>
              <a:rPr lang="en-US" dirty="0"/>
              <a:t>“Do it right the first time” and “zero defects”</a:t>
            </a:r>
          </a:p>
          <a:p>
            <a:pPr>
              <a:buFont typeface="Wingdings" panose="05000000000000000000" pitchFamily="2" charset="2"/>
              <a:buChar char="q"/>
            </a:pPr>
            <a:r>
              <a:rPr lang="en-US" dirty="0"/>
              <a:t>Four principles of quality</a:t>
            </a:r>
          </a:p>
          <a:p>
            <a:pPr lvl="1">
              <a:buFont typeface="Wingdings" panose="05000000000000000000" pitchFamily="2" charset="2"/>
              <a:buChar char="q"/>
            </a:pPr>
            <a:r>
              <a:rPr lang="en-US" dirty="0"/>
              <a:t>The definition of quality is conformance to requirements, not to the concepts of goodness or elegance.</a:t>
            </a:r>
          </a:p>
          <a:p>
            <a:pPr lvl="1">
              <a:buFont typeface="Wingdings" panose="05000000000000000000" pitchFamily="2" charset="2"/>
              <a:buChar char="q"/>
            </a:pPr>
            <a:r>
              <a:rPr lang="en-US" dirty="0"/>
              <a:t>The system of quality is prevention, which is preferable to quality inspections.</a:t>
            </a:r>
          </a:p>
          <a:p>
            <a:pPr lvl="1">
              <a:buFont typeface="Wingdings" panose="05000000000000000000" pitchFamily="2" charset="2"/>
              <a:buChar char="q"/>
            </a:pPr>
            <a:r>
              <a:rPr lang="en-US" dirty="0"/>
              <a:t>The performance standard for quality is zero defects, not “that’s close enough”.</a:t>
            </a:r>
          </a:p>
          <a:p>
            <a:pPr lvl="1">
              <a:buFont typeface="Wingdings" panose="05000000000000000000" pitchFamily="2" charset="2"/>
              <a:buChar char="q"/>
            </a:pPr>
            <a:r>
              <a:rPr lang="en-US" dirty="0"/>
              <a:t>The measurement of quality is the price of nonconformance (poor quality), not indices. This is the precursor to the concept of the cost of poor quality.</a:t>
            </a:r>
          </a:p>
          <a:p>
            <a:pPr>
              <a:buFont typeface="Wingdings" panose="05000000000000000000" pitchFamily="2" charset="2"/>
              <a:buChar char="q"/>
            </a:pPr>
            <a:r>
              <a:rPr lang="en-US" dirty="0"/>
              <a:t>14-step process for management to improve quality</a:t>
            </a:r>
          </a:p>
        </p:txBody>
      </p:sp>
      <p:sp>
        <p:nvSpPr>
          <p:cNvPr id="4" name="Slide Number Placeholder 3">
            <a:extLst>
              <a:ext uri="{FF2B5EF4-FFF2-40B4-BE49-F238E27FC236}">
                <a16:creationId xmlns:a16="http://schemas.microsoft.com/office/drawing/2014/main" xmlns="" id="{89F553D9-55B8-441F-BEEB-16322F0D22AF}"/>
              </a:ext>
            </a:extLst>
          </p:cNvPr>
          <p:cNvSpPr>
            <a:spLocks noGrp="1"/>
          </p:cNvSpPr>
          <p:nvPr>
            <p:ph type="sldNum" sz="quarter" idx="12"/>
          </p:nvPr>
        </p:nvSpPr>
        <p:spPr/>
        <p:txBody>
          <a:bodyPr/>
          <a:lstStyle/>
          <a:p>
            <a:fld id="{1AD93096-5B34-4342-9326-69289CEAE4C2}" type="slidenum">
              <a:rPr lang="en-US" smtClean="0"/>
              <a:pPr/>
              <a:t>17</a:t>
            </a:fld>
            <a:endParaRPr lang="en-US" dirty="0">
              <a:solidFill>
                <a:srgbClr val="FFFFFF"/>
              </a:solidFill>
            </a:endParaRPr>
          </a:p>
        </p:txBody>
      </p:sp>
    </p:spTree>
    <p:extLst>
      <p:ext uri="{BB962C8B-B14F-4D97-AF65-F5344CB8AC3E}">
        <p14:creationId xmlns:p14="http://schemas.microsoft.com/office/powerpoint/2010/main" val="2150289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ECD87C-1EC9-4BAA-AF69-DFD5EAB89E96}"/>
              </a:ext>
            </a:extLst>
          </p:cNvPr>
          <p:cNvSpPr>
            <a:spLocks noGrp="1"/>
          </p:cNvSpPr>
          <p:nvPr>
            <p:ph type="title"/>
          </p:nvPr>
        </p:nvSpPr>
        <p:spPr/>
        <p:txBody>
          <a:bodyPr/>
          <a:lstStyle/>
          <a:p>
            <a:r>
              <a:rPr lang="en-US" dirty="0"/>
              <a:t>Crosby – Characteristics of Successful Organizations</a:t>
            </a:r>
          </a:p>
        </p:txBody>
      </p:sp>
      <p:sp>
        <p:nvSpPr>
          <p:cNvPr id="3" name="Content Placeholder 2">
            <a:extLst>
              <a:ext uri="{FF2B5EF4-FFF2-40B4-BE49-F238E27FC236}">
                <a16:creationId xmlns:a16="http://schemas.microsoft.com/office/drawing/2014/main" xmlns="" id="{1F870C5A-80D5-41D7-A723-14B8C95A3C4E}"/>
              </a:ext>
            </a:extLst>
          </p:cNvPr>
          <p:cNvSpPr>
            <a:spLocks noGrp="1"/>
          </p:cNvSpPr>
          <p:nvPr>
            <p:ph idx="1"/>
          </p:nvPr>
        </p:nvSpPr>
        <p:spPr/>
        <p:txBody>
          <a:bodyPr/>
          <a:lstStyle/>
          <a:p>
            <a:pPr>
              <a:buFont typeface="Wingdings" panose="05000000000000000000" pitchFamily="2" charset="2"/>
              <a:buChar char="q"/>
            </a:pPr>
            <a:r>
              <a:rPr lang="en-US" dirty="0"/>
              <a:t>People routinely do things “right the first time.”</a:t>
            </a:r>
          </a:p>
          <a:p>
            <a:pPr>
              <a:buFont typeface="Wingdings" panose="05000000000000000000" pitchFamily="2" charset="2"/>
              <a:buChar char="q"/>
            </a:pPr>
            <a:r>
              <a:rPr lang="en-US" dirty="0"/>
              <a:t>Change is anticipated and is used to the organization’s advantage.</a:t>
            </a:r>
          </a:p>
          <a:p>
            <a:pPr>
              <a:buFont typeface="Wingdings" panose="05000000000000000000" pitchFamily="2" charset="2"/>
              <a:buChar char="q"/>
            </a:pPr>
            <a:r>
              <a:rPr lang="en-US" dirty="0"/>
              <a:t>Growth is consistent and profitable.</a:t>
            </a:r>
          </a:p>
          <a:p>
            <a:pPr>
              <a:buFont typeface="Wingdings" panose="05000000000000000000" pitchFamily="2" charset="2"/>
              <a:buChar char="q"/>
            </a:pPr>
            <a:r>
              <a:rPr lang="en-US" dirty="0"/>
              <a:t>New products and services are developed when necessary.</a:t>
            </a:r>
          </a:p>
          <a:p>
            <a:pPr>
              <a:buFont typeface="Wingdings" panose="05000000000000000000" pitchFamily="2" charset="2"/>
              <a:buChar char="q"/>
            </a:pPr>
            <a:r>
              <a:rPr lang="en-US" dirty="0"/>
              <a:t>Everyone is happy to work in the organization.</a:t>
            </a:r>
          </a:p>
        </p:txBody>
      </p:sp>
      <p:sp>
        <p:nvSpPr>
          <p:cNvPr id="4" name="Slide Number Placeholder 3">
            <a:extLst>
              <a:ext uri="{FF2B5EF4-FFF2-40B4-BE49-F238E27FC236}">
                <a16:creationId xmlns:a16="http://schemas.microsoft.com/office/drawing/2014/main" xmlns="" id="{C1585876-5AE6-4C45-B6CB-6432E481DB52}"/>
              </a:ext>
            </a:extLst>
          </p:cNvPr>
          <p:cNvSpPr>
            <a:spLocks noGrp="1"/>
          </p:cNvSpPr>
          <p:nvPr>
            <p:ph type="sldNum" sz="quarter" idx="12"/>
          </p:nvPr>
        </p:nvSpPr>
        <p:spPr/>
        <p:txBody>
          <a:bodyPr/>
          <a:lstStyle/>
          <a:p>
            <a:fld id="{1AD93096-5B34-4342-9326-69289CEAE4C2}" type="slidenum">
              <a:rPr lang="en-US" smtClean="0"/>
              <a:pPr/>
              <a:t>18</a:t>
            </a:fld>
            <a:endParaRPr lang="en-US" dirty="0">
              <a:solidFill>
                <a:srgbClr val="FFFFFF"/>
              </a:solidFill>
            </a:endParaRPr>
          </a:p>
        </p:txBody>
      </p:sp>
    </p:spTree>
    <p:extLst>
      <p:ext uri="{BB962C8B-B14F-4D97-AF65-F5344CB8AC3E}">
        <p14:creationId xmlns:p14="http://schemas.microsoft.com/office/powerpoint/2010/main" val="3849081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A0CE4D-D8D1-42D6-85D3-E845A2384532}"/>
              </a:ext>
            </a:extLst>
          </p:cNvPr>
          <p:cNvSpPr>
            <a:spLocks noGrp="1"/>
          </p:cNvSpPr>
          <p:nvPr>
            <p:ph type="title"/>
          </p:nvPr>
        </p:nvSpPr>
        <p:spPr/>
        <p:txBody>
          <a:bodyPr/>
          <a:lstStyle/>
          <a:p>
            <a:r>
              <a:rPr lang="en-US" dirty="0"/>
              <a:t>Total Quality Management</a:t>
            </a:r>
          </a:p>
        </p:txBody>
      </p:sp>
      <p:sp>
        <p:nvSpPr>
          <p:cNvPr id="3" name="Content Placeholder 2">
            <a:extLst>
              <a:ext uri="{FF2B5EF4-FFF2-40B4-BE49-F238E27FC236}">
                <a16:creationId xmlns:a16="http://schemas.microsoft.com/office/drawing/2014/main" xmlns="" id="{43368189-7B02-4944-B68A-18324E5AE8C9}"/>
              </a:ext>
            </a:extLst>
          </p:cNvPr>
          <p:cNvSpPr>
            <a:spLocks noGrp="1"/>
          </p:cNvSpPr>
          <p:nvPr>
            <p:ph idx="1"/>
          </p:nvPr>
        </p:nvSpPr>
        <p:spPr/>
        <p:txBody>
          <a:bodyPr>
            <a:normAutofit/>
          </a:bodyPr>
          <a:lstStyle/>
          <a:p>
            <a:pPr>
              <a:buFont typeface="Wingdings" panose="05000000000000000000" pitchFamily="2" charset="2"/>
              <a:buChar char="q"/>
            </a:pPr>
            <a:r>
              <a:rPr lang="en-US" dirty="0"/>
              <a:t>“a management approach for an organization, centered on quality, based on the participation of all its members, and aiming at long-term success through customer satisfaction and benefits to all members of the organization and to society.”</a:t>
            </a:r>
          </a:p>
          <a:p>
            <a:pPr>
              <a:buFont typeface="Wingdings" panose="05000000000000000000" pitchFamily="2" charset="2"/>
              <a:buChar char="q"/>
            </a:pPr>
            <a:r>
              <a:rPr lang="en-US" dirty="0"/>
              <a:t>Organization-wide quality initiative</a:t>
            </a:r>
          </a:p>
          <a:p>
            <a:pPr>
              <a:buFont typeface="Wingdings" panose="05000000000000000000" pitchFamily="2" charset="2"/>
              <a:buChar char="q"/>
            </a:pPr>
            <a:r>
              <a:rPr lang="en-US" dirty="0"/>
              <a:t>Focus on continuous process improvement, to make every process in the organization visible, repeatable, and measurable</a:t>
            </a:r>
          </a:p>
          <a:p>
            <a:pPr>
              <a:buFont typeface="Wingdings" panose="05000000000000000000" pitchFamily="2" charset="2"/>
              <a:buChar char="q"/>
            </a:pPr>
            <a:r>
              <a:rPr lang="en-US" dirty="0"/>
              <a:t>Belief that products will function as they are designed to function</a:t>
            </a:r>
          </a:p>
          <a:p>
            <a:pPr>
              <a:buFont typeface="Wingdings" panose="05000000000000000000" pitchFamily="2" charset="2"/>
              <a:buChar char="q"/>
            </a:pPr>
            <a:r>
              <a:rPr lang="en-US" dirty="0"/>
              <a:t>Study the way a user uses the product, to facilitate improvement of the product</a:t>
            </a:r>
          </a:p>
          <a:p>
            <a:pPr>
              <a:buFont typeface="Wingdings" panose="05000000000000000000" pitchFamily="2" charset="2"/>
              <a:buChar char="q"/>
            </a:pPr>
            <a:r>
              <a:rPr lang="en-US" dirty="0"/>
              <a:t>Belief that products should have aesthetic value along with usability</a:t>
            </a:r>
          </a:p>
          <a:p>
            <a:pPr>
              <a:buFont typeface="Wingdings" panose="05000000000000000000" pitchFamily="2" charset="2"/>
              <a:buChar char="q"/>
            </a:pPr>
            <a:r>
              <a:rPr lang="en-US" dirty="0"/>
              <a:t>Certifications by ISO, CMMI etc.</a:t>
            </a:r>
          </a:p>
        </p:txBody>
      </p:sp>
      <p:sp>
        <p:nvSpPr>
          <p:cNvPr id="4" name="Slide Number Placeholder 3">
            <a:extLst>
              <a:ext uri="{FF2B5EF4-FFF2-40B4-BE49-F238E27FC236}">
                <a16:creationId xmlns:a16="http://schemas.microsoft.com/office/drawing/2014/main" xmlns="" id="{E0462D84-93D5-4497-A453-F7E6E948D8BF}"/>
              </a:ext>
            </a:extLst>
          </p:cNvPr>
          <p:cNvSpPr>
            <a:spLocks noGrp="1"/>
          </p:cNvSpPr>
          <p:nvPr>
            <p:ph type="sldNum" sz="quarter" idx="12"/>
          </p:nvPr>
        </p:nvSpPr>
        <p:spPr/>
        <p:txBody>
          <a:bodyPr/>
          <a:lstStyle/>
          <a:p>
            <a:fld id="{1AD93096-5B34-4342-9326-69289CEAE4C2}" type="slidenum">
              <a:rPr lang="en-US" smtClean="0"/>
              <a:pPr/>
              <a:t>19</a:t>
            </a:fld>
            <a:endParaRPr lang="en-US" dirty="0">
              <a:solidFill>
                <a:srgbClr val="FFFFFF"/>
              </a:solidFill>
            </a:endParaRPr>
          </a:p>
        </p:txBody>
      </p:sp>
    </p:spTree>
    <p:extLst>
      <p:ext uri="{BB962C8B-B14F-4D97-AF65-F5344CB8AC3E}">
        <p14:creationId xmlns:p14="http://schemas.microsoft.com/office/powerpoint/2010/main" val="1612430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DB8314-E67F-4177-BDC5-24F2326C46B6}"/>
              </a:ext>
            </a:extLst>
          </p:cNvPr>
          <p:cNvSpPr>
            <a:spLocks noGrp="1"/>
          </p:cNvSpPr>
          <p:nvPr>
            <p:ph type="title"/>
          </p:nvPr>
        </p:nvSpPr>
        <p:spPr/>
        <p:txBody>
          <a:bodyPr/>
          <a:lstStyle/>
          <a:p>
            <a:r>
              <a:rPr lang="en-US" dirty="0"/>
              <a:t>Connotations of the Word Quality [1/2]</a:t>
            </a:r>
          </a:p>
        </p:txBody>
      </p:sp>
      <p:sp>
        <p:nvSpPr>
          <p:cNvPr id="3" name="Content Placeholder 2">
            <a:extLst>
              <a:ext uri="{FF2B5EF4-FFF2-40B4-BE49-F238E27FC236}">
                <a16:creationId xmlns:a16="http://schemas.microsoft.com/office/drawing/2014/main" xmlns="" id="{D5D88781-6922-40C8-BEC5-909FB25A8EC4}"/>
              </a:ext>
            </a:extLst>
          </p:cNvPr>
          <p:cNvSpPr>
            <a:spLocks noGrp="1"/>
          </p:cNvSpPr>
          <p:nvPr>
            <p:ph idx="1"/>
          </p:nvPr>
        </p:nvSpPr>
        <p:spPr/>
        <p:txBody>
          <a:bodyPr>
            <a:normAutofit/>
          </a:bodyPr>
          <a:lstStyle/>
          <a:p>
            <a:pPr>
              <a:buFont typeface="Wingdings" panose="05000000000000000000" pitchFamily="2" charset="2"/>
              <a:buChar char="q"/>
            </a:pPr>
            <a:r>
              <a:rPr lang="en-US" dirty="0"/>
              <a:t>Quality is used as a stand-alone term</a:t>
            </a:r>
          </a:p>
          <a:p>
            <a:pPr>
              <a:buFont typeface="Wingdings" panose="05000000000000000000" pitchFamily="2" charset="2"/>
              <a:buChar char="q"/>
            </a:pPr>
            <a:r>
              <a:rPr lang="en-US" dirty="0"/>
              <a:t>Quality product implies good quality product</a:t>
            </a:r>
          </a:p>
          <a:p>
            <a:pPr>
              <a:buFont typeface="Wingdings" panose="05000000000000000000" pitchFamily="2" charset="2"/>
              <a:buChar char="q"/>
            </a:pPr>
            <a:r>
              <a:rPr lang="en-US" dirty="0"/>
              <a:t>Bad quality is explicitly used to express dissatisfaction</a:t>
            </a:r>
          </a:p>
          <a:p>
            <a:pPr>
              <a:buFont typeface="Wingdings" panose="05000000000000000000" pitchFamily="2" charset="2"/>
              <a:buChar char="q"/>
            </a:pPr>
            <a:r>
              <a:rPr lang="en-US" dirty="0"/>
              <a:t>Customer / end user’s perspective</a:t>
            </a:r>
          </a:p>
          <a:p>
            <a:pPr lvl="1">
              <a:buFont typeface="Wingdings" panose="05000000000000000000" pitchFamily="2" charset="2"/>
              <a:buChar char="q"/>
            </a:pPr>
            <a:r>
              <a:rPr lang="en-US" dirty="0"/>
              <a:t>Product quality: defect-free functioning, reliability, ease of use, acceptable levels of fault tolerance, and safety</a:t>
            </a:r>
          </a:p>
          <a:p>
            <a:pPr lvl="1">
              <a:buFont typeface="Wingdings" panose="05000000000000000000" pitchFamily="2" charset="2"/>
              <a:buChar char="q"/>
            </a:pPr>
            <a:r>
              <a:rPr lang="en-US" dirty="0"/>
              <a:t>Service quality: reliable performance, ease of obtaining service, expert service, pleasant service, and safety</a:t>
            </a:r>
          </a:p>
          <a:p>
            <a:pPr lvl="1">
              <a:buFont typeface="Wingdings" panose="05000000000000000000" pitchFamily="2" charset="2"/>
              <a:buChar char="q"/>
            </a:pPr>
            <a:endParaRPr lang="en-US" dirty="0"/>
          </a:p>
        </p:txBody>
      </p:sp>
      <p:sp>
        <p:nvSpPr>
          <p:cNvPr id="4" name="Slide Number Placeholder 3">
            <a:extLst>
              <a:ext uri="{FF2B5EF4-FFF2-40B4-BE49-F238E27FC236}">
                <a16:creationId xmlns:a16="http://schemas.microsoft.com/office/drawing/2014/main" xmlns="" id="{A3D06A5E-FDB5-429A-9B34-5875BD29516A}"/>
              </a:ext>
            </a:extLst>
          </p:cNvPr>
          <p:cNvSpPr>
            <a:spLocks noGrp="1"/>
          </p:cNvSpPr>
          <p:nvPr>
            <p:ph type="sldNum" sz="quarter" idx="12"/>
          </p:nvPr>
        </p:nvSpPr>
        <p:spPr/>
        <p:txBody>
          <a:bodyPr/>
          <a:lstStyle/>
          <a:p>
            <a:fld id="{1AD93096-5B34-4342-9326-69289CEAE4C2}" type="slidenum">
              <a:rPr lang="en-US" smtClean="0"/>
              <a:pPr/>
              <a:t>2</a:t>
            </a:fld>
            <a:endParaRPr lang="en-US" dirty="0">
              <a:solidFill>
                <a:srgbClr val="FFFFFF"/>
              </a:solidFill>
            </a:endParaRPr>
          </a:p>
        </p:txBody>
      </p:sp>
    </p:spTree>
    <p:extLst>
      <p:ext uri="{BB962C8B-B14F-4D97-AF65-F5344CB8AC3E}">
        <p14:creationId xmlns:p14="http://schemas.microsoft.com/office/powerpoint/2010/main" val="1792592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725AF-E030-49B7-94A5-21D60A8E6239}"/>
              </a:ext>
            </a:extLst>
          </p:cNvPr>
          <p:cNvSpPr>
            <a:spLocks noGrp="1"/>
          </p:cNvSpPr>
          <p:nvPr>
            <p:ph type="title"/>
          </p:nvPr>
        </p:nvSpPr>
        <p:spPr/>
        <p:txBody>
          <a:bodyPr>
            <a:normAutofit/>
          </a:bodyPr>
          <a:lstStyle/>
          <a:p>
            <a:r>
              <a:rPr lang="en-US" dirty="0"/>
              <a:t>Are We giving Adequate Importance to Quality in Organizations?</a:t>
            </a:r>
          </a:p>
        </p:txBody>
      </p:sp>
      <p:sp>
        <p:nvSpPr>
          <p:cNvPr id="3" name="Content Placeholder 2">
            <a:extLst>
              <a:ext uri="{FF2B5EF4-FFF2-40B4-BE49-F238E27FC236}">
                <a16:creationId xmlns:a16="http://schemas.microsoft.com/office/drawing/2014/main" xmlns="" id="{32269713-C068-4483-9C2B-724640F27EA0}"/>
              </a:ext>
            </a:extLst>
          </p:cNvPr>
          <p:cNvSpPr>
            <a:spLocks noGrp="1"/>
          </p:cNvSpPr>
          <p:nvPr>
            <p:ph idx="1"/>
          </p:nvPr>
        </p:nvSpPr>
        <p:spPr/>
        <p:txBody>
          <a:bodyPr/>
          <a:lstStyle/>
          <a:p>
            <a:pPr>
              <a:buFont typeface="Wingdings" panose="05000000000000000000" pitchFamily="2" charset="2"/>
              <a:buChar char="q"/>
            </a:pPr>
            <a:r>
              <a:rPr lang="en-US" dirty="0"/>
              <a:t>Poor quality means decline in business</a:t>
            </a:r>
          </a:p>
          <a:p>
            <a:pPr>
              <a:buFont typeface="Wingdings" panose="05000000000000000000" pitchFamily="2" charset="2"/>
              <a:buChar char="q"/>
            </a:pPr>
            <a:r>
              <a:rPr lang="en-US" dirty="0"/>
              <a:t>Quality function is like audit function in the finance department</a:t>
            </a:r>
          </a:p>
          <a:p>
            <a:pPr>
              <a:buFont typeface="Wingdings" panose="05000000000000000000" pitchFamily="2" charset="2"/>
              <a:buChar char="q"/>
            </a:pPr>
            <a:r>
              <a:rPr lang="en-US" dirty="0"/>
              <a:t>External audit is compulsory in many countries</a:t>
            </a:r>
          </a:p>
          <a:p>
            <a:pPr>
              <a:buFont typeface="Wingdings" panose="05000000000000000000" pitchFamily="2" charset="2"/>
              <a:buChar char="q"/>
            </a:pPr>
            <a:r>
              <a:rPr lang="en-US" dirty="0"/>
              <a:t>Quality departments with no or low authority in organizations</a:t>
            </a:r>
          </a:p>
          <a:p>
            <a:pPr>
              <a:buFont typeface="Wingdings" panose="05000000000000000000" pitchFamily="2" charset="2"/>
              <a:buChar char="q"/>
            </a:pPr>
            <a:r>
              <a:rPr lang="en-US" dirty="0"/>
              <a:t>Shareholders’ money VS consumers’ interests</a:t>
            </a:r>
          </a:p>
          <a:p>
            <a:pPr>
              <a:buFont typeface="Wingdings" panose="05000000000000000000" pitchFamily="2" charset="2"/>
              <a:buChar char="q"/>
            </a:pPr>
            <a:r>
              <a:rPr lang="en-US" dirty="0"/>
              <a:t>CMMI and ISO do not mandate a quality department</a:t>
            </a:r>
          </a:p>
          <a:p>
            <a:pPr>
              <a:buFont typeface="Wingdings" panose="05000000000000000000" pitchFamily="2" charset="2"/>
              <a:buChar char="q"/>
            </a:pPr>
            <a:endParaRPr lang="en-US" dirty="0"/>
          </a:p>
        </p:txBody>
      </p:sp>
      <p:sp>
        <p:nvSpPr>
          <p:cNvPr id="4" name="Slide Number Placeholder 3">
            <a:extLst>
              <a:ext uri="{FF2B5EF4-FFF2-40B4-BE49-F238E27FC236}">
                <a16:creationId xmlns:a16="http://schemas.microsoft.com/office/drawing/2014/main" xmlns="" id="{96B915B0-1704-42B2-980D-FE6C551246FB}"/>
              </a:ext>
            </a:extLst>
          </p:cNvPr>
          <p:cNvSpPr>
            <a:spLocks noGrp="1"/>
          </p:cNvSpPr>
          <p:nvPr>
            <p:ph type="sldNum" sz="quarter" idx="12"/>
          </p:nvPr>
        </p:nvSpPr>
        <p:spPr/>
        <p:txBody>
          <a:bodyPr/>
          <a:lstStyle/>
          <a:p>
            <a:fld id="{1AD93096-5B34-4342-9326-69289CEAE4C2}" type="slidenum">
              <a:rPr lang="en-US" smtClean="0"/>
              <a:pPr/>
              <a:t>20</a:t>
            </a:fld>
            <a:endParaRPr lang="en-US" dirty="0">
              <a:solidFill>
                <a:srgbClr val="FFFFFF"/>
              </a:solidFill>
            </a:endParaRPr>
          </a:p>
        </p:txBody>
      </p:sp>
    </p:spTree>
    <p:extLst>
      <p:ext uri="{BB962C8B-B14F-4D97-AF65-F5344CB8AC3E}">
        <p14:creationId xmlns:p14="http://schemas.microsoft.com/office/powerpoint/2010/main" val="3089023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D8AC37-A743-40DE-AF82-D87C3B6343AD}"/>
              </a:ext>
            </a:extLst>
          </p:cNvPr>
          <p:cNvSpPr>
            <a:spLocks noGrp="1"/>
          </p:cNvSpPr>
          <p:nvPr>
            <p:ph type="title"/>
          </p:nvPr>
        </p:nvSpPr>
        <p:spPr/>
        <p:txBody>
          <a:bodyPr/>
          <a:lstStyle/>
          <a:p>
            <a:r>
              <a:rPr lang="en-US" dirty="0"/>
              <a:t>Organizational Goals and Quality Goals</a:t>
            </a:r>
          </a:p>
        </p:txBody>
      </p:sp>
      <p:sp>
        <p:nvSpPr>
          <p:cNvPr id="3" name="Content Placeholder 2">
            <a:extLst>
              <a:ext uri="{FF2B5EF4-FFF2-40B4-BE49-F238E27FC236}">
                <a16:creationId xmlns:a16="http://schemas.microsoft.com/office/drawing/2014/main" xmlns="" id="{2FFC1FBB-7387-41F5-9FD0-D17949D7A977}"/>
              </a:ext>
            </a:extLst>
          </p:cNvPr>
          <p:cNvSpPr>
            <a:spLocks noGrp="1"/>
          </p:cNvSpPr>
          <p:nvPr>
            <p:ph idx="1"/>
          </p:nvPr>
        </p:nvSpPr>
        <p:spPr/>
        <p:txBody>
          <a:bodyPr/>
          <a:lstStyle/>
          <a:p>
            <a:pPr>
              <a:buFont typeface="Wingdings" panose="05000000000000000000" pitchFamily="2" charset="2"/>
              <a:buChar char="q"/>
            </a:pPr>
            <a:r>
              <a:rPr lang="en-US" dirty="0"/>
              <a:t>Strategic (survival, growth)</a:t>
            </a:r>
          </a:p>
          <a:p>
            <a:pPr>
              <a:buFont typeface="Wingdings" panose="05000000000000000000" pitchFamily="2" charset="2"/>
              <a:buChar char="q"/>
            </a:pPr>
            <a:r>
              <a:rPr lang="en-US" dirty="0"/>
              <a:t>Financial (revenue, profit)</a:t>
            </a:r>
          </a:p>
          <a:p>
            <a:pPr>
              <a:buFont typeface="Wingdings" panose="05000000000000000000" pitchFamily="2" charset="2"/>
              <a:buChar char="q"/>
            </a:pPr>
            <a:r>
              <a:rPr lang="en-US" dirty="0"/>
              <a:t>Marketing (reach, share, customer support)</a:t>
            </a:r>
          </a:p>
          <a:p>
            <a:pPr>
              <a:buFont typeface="Wingdings" panose="05000000000000000000" pitchFamily="2" charset="2"/>
              <a:buChar char="q"/>
            </a:pPr>
            <a:r>
              <a:rPr lang="en-US" dirty="0"/>
              <a:t>Product (innovation, quality, reliability, delivery)</a:t>
            </a:r>
          </a:p>
          <a:p>
            <a:pPr>
              <a:buFont typeface="Wingdings" panose="05000000000000000000" pitchFamily="2" charset="2"/>
              <a:buChar char="q"/>
            </a:pPr>
            <a:r>
              <a:rPr lang="en-US" dirty="0"/>
              <a:t>Human resources (staff retention, growth, succession)</a:t>
            </a:r>
          </a:p>
        </p:txBody>
      </p:sp>
      <p:sp>
        <p:nvSpPr>
          <p:cNvPr id="4" name="Slide Number Placeholder 3">
            <a:extLst>
              <a:ext uri="{FF2B5EF4-FFF2-40B4-BE49-F238E27FC236}">
                <a16:creationId xmlns:a16="http://schemas.microsoft.com/office/drawing/2014/main" xmlns="" id="{F55D2DF7-8F49-4C0E-93E3-05B013850A17}"/>
              </a:ext>
            </a:extLst>
          </p:cNvPr>
          <p:cNvSpPr>
            <a:spLocks noGrp="1"/>
          </p:cNvSpPr>
          <p:nvPr>
            <p:ph type="sldNum" sz="quarter" idx="12"/>
          </p:nvPr>
        </p:nvSpPr>
        <p:spPr/>
        <p:txBody>
          <a:bodyPr/>
          <a:lstStyle/>
          <a:p>
            <a:fld id="{1AD93096-5B34-4342-9326-69289CEAE4C2}" type="slidenum">
              <a:rPr lang="en-US" smtClean="0"/>
              <a:pPr/>
              <a:t>21</a:t>
            </a:fld>
            <a:endParaRPr lang="en-US" dirty="0">
              <a:solidFill>
                <a:srgbClr val="FFFFFF"/>
              </a:solidFill>
            </a:endParaRPr>
          </a:p>
        </p:txBody>
      </p:sp>
    </p:spTree>
    <p:extLst>
      <p:ext uri="{BB962C8B-B14F-4D97-AF65-F5344CB8AC3E}">
        <p14:creationId xmlns:p14="http://schemas.microsoft.com/office/powerpoint/2010/main" val="2357579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D8AC37-A743-40DE-AF82-D87C3B6343AD}"/>
              </a:ext>
            </a:extLst>
          </p:cNvPr>
          <p:cNvSpPr>
            <a:spLocks noGrp="1"/>
          </p:cNvSpPr>
          <p:nvPr>
            <p:ph type="title"/>
          </p:nvPr>
        </p:nvSpPr>
        <p:spPr/>
        <p:txBody>
          <a:bodyPr/>
          <a:lstStyle/>
          <a:p>
            <a:r>
              <a:rPr lang="en-US" dirty="0"/>
              <a:t>Quality Goals</a:t>
            </a:r>
          </a:p>
        </p:txBody>
      </p:sp>
      <p:sp>
        <p:nvSpPr>
          <p:cNvPr id="3" name="Content Placeholder 2">
            <a:extLst>
              <a:ext uri="{FF2B5EF4-FFF2-40B4-BE49-F238E27FC236}">
                <a16:creationId xmlns:a16="http://schemas.microsoft.com/office/drawing/2014/main" xmlns="" id="{2FFC1FBB-7387-41F5-9FD0-D17949D7A977}"/>
              </a:ext>
            </a:extLst>
          </p:cNvPr>
          <p:cNvSpPr>
            <a:spLocks noGrp="1"/>
          </p:cNvSpPr>
          <p:nvPr>
            <p:ph idx="1"/>
          </p:nvPr>
        </p:nvSpPr>
        <p:spPr/>
        <p:txBody>
          <a:bodyPr>
            <a:normAutofit/>
          </a:bodyPr>
          <a:lstStyle/>
          <a:p>
            <a:pPr>
              <a:buFont typeface="Wingdings" panose="05000000000000000000" pitchFamily="2" charset="2"/>
              <a:buChar char="q"/>
            </a:pPr>
            <a:r>
              <a:rPr lang="en-US" dirty="0"/>
              <a:t>Achieve and surpass industry benchmarks for product quality</a:t>
            </a:r>
          </a:p>
          <a:p>
            <a:pPr>
              <a:buFont typeface="Wingdings" panose="05000000000000000000" pitchFamily="2" charset="2"/>
              <a:buChar char="q"/>
            </a:pPr>
            <a:r>
              <a:rPr lang="en-US" dirty="0"/>
              <a:t>Achieve and surpass industry benchmarks for product reliability</a:t>
            </a:r>
          </a:p>
          <a:p>
            <a:pPr>
              <a:buFont typeface="Wingdings" panose="05000000000000000000" pitchFamily="2" charset="2"/>
              <a:buChar char="q"/>
            </a:pPr>
            <a:r>
              <a:rPr lang="en-US" dirty="0"/>
              <a:t>For productivity goals of quality assurance activities specifically, reduce time spent on inspection, testing, and other related quality assurance activities, by process improvement and usage of better tools</a:t>
            </a:r>
          </a:p>
          <a:p>
            <a:pPr>
              <a:buFont typeface="Wingdings" panose="05000000000000000000" pitchFamily="2" charset="2"/>
              <a:buChar char="q"/>
            </a:pPr>
            <a:r>
              <a:rPr lang="en-US" dirty="0"/>
              <a:t>Reduce the cost of quality assurance, meaning the amount of money expended on quality assurance activities, without any reduction in quality levels</a:t>
            </a:r>
          </a:p>
          <a:p>
            <a:pPr>
              <a:buFont typeface="Wingdings" panose="05000000000000000000" pitchFamily="2" charset="2"/>
              <a:buChar char="q"/>
            </a:pPr>
            <a:r>
              <a:rPr lang="en-US" dirty="0"/>
              <a:t>Quality improvement goals specific to an organization, such as</a:t>
            </a:r>
          </a:p>
          <a:p>
            <a:pPr lvl="1">
              <a:buFont typeface="Wingdings" panose="05000000000000000000" pitchFamily="2" charset="2"/>
              <a:buChar char="q"/>
            </a:pPr>
            <a:r>
              <a:rPr lang="en-US" dirty="0"/>
              <a:t> Reduction in defect density</a:t>
            </a:r>
          </a:p>
          <a:p>
            <a:pPr lvl="1">
              <a:buFont typeface="Wingdings" panose="05000000000000000000" pitchFamily="2" charset="2"/>
              <a:buChar char="q"/>
            </a:pPr>
            <a:r>
              <a:rPr lang="en-US" dirty="0"/>
              <a:t> Reduction in defect injection rate</a:t>
            </a:r>
          </a:p>
          <a:p>
            <a:pPr lvl="1">
              <a:buFont typeface="Wingdings" panose="05000000000000000000" pitchFamily="2" charset="2"/>
              <a:buChar char="q"/>
            </a:pPr>
            <a:r>
              <a:rPr lang="en-US" dirty="0"/>
              <a:t> Improvement in sigma level</a:t>
            </a:r>
          </a:p>
        </p:txBody>
      </p:sp>
      <p:sp>
        <p:nvSpPr>
          <p:cNvPr id="4" name="Slide Number Placeholder 3">
            <a:extLst>
              <a:ext uri="{FF2B5EF4-FFF2-40B4-BE49-F238E27FC236}">
                <a16:creationId xmlns:a16="http://schemas.microsoft.com/office/drawing/2014/main" xmlns="" id="{F55D2DF7-8F49-4C0E-93E3-05B013850A17}"/>
              </a:ext>
            </a:extLst>
          </p:cNvPr>
          <p:cNvSpPr>
            <a:spLocks noGrp="1"/>
          </p:cNvSpPr>
          <p:nvPr>
            <p:ph type="sldNum" sz="quarter" idx="12"/>
          </p:nvPr>
        </p:nvSpPr>
        <p:spPr/>
        <p:txBody>
          <a:bodyPr/>
          <a:lstStyle/>
          <a:p>
            <a:fld id="{1AD93096-5B34-4342-9326-69289CEAE4C2}" type="slidenum">
              <a:rPr lang="en-US" smtClean="0"/>
              <a:pPr/>
              <a:t>22</a:t>
            </a:fld>
            <a:endParaRPr lang="en-US" dirty="0">
              <a:solidFill>
                <a:srgbClr val="FFFFFF"/>
              </a:solidFill>
            </a:endParaRPr>
          </a:p>
        </p:txBody>
      </p:sp>
    </p:spTree>
    <p:extLst>
      <p:ext uri="{BB962C8B-B14F-4D97-AF65-F5344CB8AC3E}">
        <p14:creationId xmlns:p14="http://schemas.microsoft.com/office/powerpoint/2010/main" val="2034921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42F53D-1A7C-4E7A-AE5E-2F6F29CB6E6E}"/>
              </a:ext>
            </a:extLst>
          </p:cNvPr>
          <p:cNvSpPr>
            <a:spLocks noGrp="1"/>
          </p:cNvSpPr>
          <p:nvPr>
            <p:ph type="title"/>
          </p:nvPr>
        </p:nvSpPr>
        <p:spPr/>
        <p:txBody>
          <a:bodyPr>
            <a:normAutofit/>
          </a:bodyPr>
          <a:lstStyle/>
          <a:p>
            <a:r>
              <a:rPr lang="en-US" dirty="0"/>
              <a:t>Is a Quality Department in Software Development Organizations Really Needed?-1</a:t>
            </a:r>
          </a:p>
        </p:txBody>
      </p:sp>
      <p:sp>
        <p:nvSpPr>
          <p:cNvPr id="3" name="Content Placeholder 2">
            <a:extLst>
              <a:ext uri="{FF2B5EF4-FFF2-40B4-BE49-F238E27FC236}">
                <a16:creationId xmlns:a16="http://schemas.microsoft.com/office/drawing/2014/main" xmlns="" id="{3B2650B4-01B3-4DF3-985B-42CAF40B25BF}"/>
              </a:ext>
            </a:extLst>
          </p:cNvPr>
          <p:cNvSpPr>
            <a:spLocks noGrp="1"/>
          </p:cNvSpPr>
          <p:nvPr>
            <p:ph idx="1"/>
          </p:nvPr>
        </p:nvSpPr>
        <p:spPr/>
        <p:txBody>
          <a:bodyPr/>
          <a:lstStyle/>
          <a:p>
            <a:pPr>
              <a:buFont typeface="Wingdings" panose="05000000000000000000" pitchFamily="2" charset="2"/>
              <a:buChar char="q"/>
            </a:pPr>
            <a:r>
              <a:rPr lang="en-US" dirty="0"/>
              <a:t>The quality viewpoint would be provided unhindered by delivery objectives at any time</a:t>
            </a:r>
          </a:p>
          <a:p>
            <a:pPr>
              <a:buFont typeface="Wingdings" panose="05000000000000000000" pitchFamily="2" charset="2"/>
              <a:buChar char="q"/>
            </a:pPr>
            <a:r>
              <a:rPr lang="en-US" dirty="0"/>
              <a:t>Continuous implementation of quality assurance activities would be ensured, without exception</a:t>
            </a:r>
          </a:p>
          <a:p>
            <a:pPr>
              <a:buFont typeface="Wingdings" panose="05000000000000000000" pitchFamily="2" charset="2"/>
              <a:buChar char="q"/>
            </a:pPr>
            <a:r>
              <a:rPr lang="en-US" dirty="0"/>
              <a:t>By continuously monitoring the quality achievements of the organization, a quality department would be able to:</a:t>
            </a:r>
          </a:p>
          <a:p>
            <a:pPr lvl="1">
              <a:buFont typeface="Wingdings" panose="05000000000000000000" pitchFamily="2" charset="2"/>
              <a:buChar char="q"/>
            </a:pPr>
            <a:r>
              <a:rPr lang="en-US" dirty="0"/>
              <a:t>Prevent deterioration of organizational quality before any real damage is caused</a:t>
            </a:r>
          </a:p>
          <a:p>
            <a:pPr lvl="1">
              <a:buFont typeface="Wingdings" panose="05000000000000000000" pitchFamily="2" charset="2"/>
              <a:buChar char="q"/>
            </a:pPr>
            <a:r>
              <a:rPr lang="en-US" dirty="0"/>
              <a:t>Drive the organization to higher levels of quality and, thus, toward excellence</a:t>
            </a:r>
          </a:p>
        </p:txBody>
      </p:sp>
      <p:sp>
        <p:nvSpPr>
          <p:cNvPr id="4" name="Slide Number Placeholder 3">
            <a:extLst>
              <a:ext uri="{FF2B5EF4-FFF2-40B4-BE49-F238E27FC236}">
                <a16:creationId xmlns:a16="http://schemas.microsoft.com/office/drawing/2014/main" xmlns="" id="{6B07A535-1D8D-4924-9298-8EF2E896234A}"/>
              </a:ext>
            </a:extLst>
          </p:cNvPr>
          <p:cNvSpPr>
            <a:spLocks noGrp="1"/>
          </p:cNvSpPr>
          <p:nvPr>
            <p:ph type="sldNum" sz="quarter" idx="12"/>
          </p:nvPr>
        </p:nvSpPr>
        <p:spPr/>
        <p:txBody>
          <a:bodyPr/>
          <a:lstStyle/>
          <a:p>
            <a:fld id="{1AD93096-5B34-4342-9326-69289CEAE4C2}" type="slidenum">
              <a:rPr lang="en-US" smtClean="0"/>
              <a:pPr/>
              <a:t>23</a:t>
            </a:fld>
            <a:endParaRPr lang="en-US" dirty="0">
              <a:solidFill>
                <a:srgbClr val="FFFFFF"/>
              </a:solidFill>
            </a:endParaRPr>
          </a:p>
        </p:txBody>
      </p:sp>
    </p:spTree>
    <p:extLst>
      <p:ext uri="{BB962C8B-B14F-4D97-AF65-F5344CB8AC3E}">
        <p14:creationId xmlns:p14="http://schemas.microsoft.com/office/powerpoint/2010/main" val="1858995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42F53D-1A7C-4E7A-AE5E-2F6F29CB6E6E}"/>
              </a:ext>
            </a:extLst>
          </p:cNvPr>
          <p:cNvSpPr>
            <a:spLocks noGrp="1"/>
          </p:cNvSpPr>
          <p:nvPr>
            <p:ph type="title"/>
          </p:nvPr>
        </p:nvSpPr>
        <p:spPr/>
        <p:txBody>
          <a:bodyPr>
            <a:normAutofit/>
          </a:bodyPr>
          <a:lstStyle/>
          <a:p>
            <a:r>
              <a:rPr lang="en-US" dirty="0"/>
              <a:t>Is a Quality Department in Software Development Organizations Really Needed?-2</a:t>
            </a:r>
          </a:p>
        </p:txBody>
      </p:sp>
      <p:sp>
        <p:nvSpPr>
          <p:cNvPr id="3" name="Content Placeholder 2">
            <a:extLst>
              <a:ext uri="{FF2B5EF4-FFF2-40B4-BE49-F238E27FC236}">
                <a16:creationId xmlns:a16="http://schemas.microsoft.com/office/drawing/2014/main" xmlns="" id="{3B2650B4-01B3-4DF3-985B-42CAF40B25BF}"/>
              </a:ext>
            </a:extLst>
          </p:cNvPr>
          <p:cNvSpPr>
            <a:spLocks noGrp="1"/>
          </p:cNvSpPr>
          <p:nvPr>
            <p:ph idx="1"/>
          </p:nvPr>
        </p:nvSpPr>
        <p:spPr/>
        <p:txBody>
          <a:bodyPr/>
          <a:lstStyle/>
          <a:p>
            <a:pPr>
              <a:buFont typeface="Wingdings" panose="05000000000000000000" pitchFamily="2" charset="2"/>
              <a:buChar char="q"/>
            </a:pPr>
            <a:r>
              <a:rPr lang="en-US" dirty="0"/>
              <a:t>Process performance would be measured and analyzed to determine if it is achieving its organizational objectives, as well as to make it feasible to effect necessary improvements to ensure that the processes perform as designed</a:t>
            </a:r>
          </a:p>
          <a:p>
            <a:pPr>
              <a:buFont typeface="Wingdings" panose="05000000000000000000" pitchFamily="2" charset="2"/>
              <a:buChar char="q"/>
            </a:pPr>
            <a:r>
              <a:rPr lang="en-US" dirty="0"/>
              <a:t>Organizational quality achievements would be benchmarked with peer organizations, and industry benchmarks would be applied to the organizational processes, thus raising the bar of quality levels</a:t>
            </a:r>
          </a:p>
          <a:p>
            <a:pPr>
              <a:buFont typeface="Wingdings" panose="05000000000000000000" pitchFamily="2" charset="2"/>
              <a:buChar char="q"/>
            </a:pPr>
            <a:r>
              <a:rPr lang="en-US" dirty="0"/>
              <a:t>There would be an in-house expert on matters of quality and analysis, who would continuously hone the organization’s leading edge on quality expertise</a:t>
            </a:r>
          </a:p>
        </p:txBody>
      </p:sp>
      <p:sp>
        <p:nvSpPr>
          <p:cNvPr id="4" name="Slide Number Placeholder 3">
            <a:extLst>
              <a:ext uri="{FF2B5EF4-FFF2-40B4-BE49-F238E27FC236}">
                <a16:creationId xmlns:a16="http://schemas.microsoft.com/office/drawing/2014/main" xmlns="" id="{6B07A535-1D8D-4924-9298-8EF2E896234A}"/>
              </a:ext>
            </a:extLst>
          </p:cNvPr>
          <p:cNvSpPr>
            <a:spLocks noGrp="1"/>
          </p:cNvSpPr>
          <p:nvPr>
            <p:ph type="sldNum" sz="quarter" idx="12"/>
          </p:nvPr>
        </p:nvSpPr>
        <p:spPr/>
        <p:txBody>
          <a:bodyPr/>
          <a:lstStyle/>
          <a:p>
            <a:fld id="{1AD93096-5B34-4342-9326-69289CEAE4C2}" type="slidenum">
              <a:rPr lang="en-US" smtClean="0"/>
              <a:pPr/>
              <a:t>24</a:t>
            </a:fld>
            <a:endParaRPr lang="en-US" dirty="0">
              <a:solidFill>
                <a:srgbClr val="FFFFFF"/>
              </a:solidFill>
            </a:endParaRPr>
          </a:p>
        </p:txBody>
      </p:sp>
    </p:spTree>
    <p:extLst>
      <p:ext uri="{BB962C8B-B14F-4D97-AF65-F5344CB8AC3E}">
        <p14:creationId xmlns:p14="http://schemas.microsoft.com/office/powerpoint/2010/main" val="926537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42F53D-1A7C-4E7A-AE5E-2F6F29CB6E6E}"/>
              </a:ext>
            </a:extLst>
          </p:cNvPr>
          <p:cNvSpPr>
            <a:spLocks noGrp="1"/>
          </p:cNvSpPr>
          <p:nvPr>
            <p:ph type="title"/>
          </p:nvPr>
        </p:nvSpPr>
        <p:spPr/>
        <p:txBody>
          <a:bodyPr>
            <a:normAutofit/>
          </a:bodyPr>
          <a:lstStyle/>
          <a:p>
            <a:r>
              <a:rPr lang="en-US" dirty="0"/>
              <a:t>Is a Quality Department in Software Development Organizations Really Needed?-3</a:t>
            </a:r>
          </a:p>
        </p:txBody>
      </p:sp>
      <p:sp>
        <p:nvSpPr>
          <p:cNvPr id="3" name="Content Placeholder 2">
            <a:extLst>
              <a:ext uri="{FF2B5EF4-FFF2-40B4-BE49-F238E27FC236}">
                <a16:creationId xmlns:a16="http://schemas.microsoft.com/office/drawing/2014/main" xmlns="" id="{3B2650B4-01B3-4DF3-985B-42CAF40B25BF}"/>
              </a:ext>
            </a:extLst>
          </p:cNvPr>
          <p:cNvSpPr>
            <a:spLocks noGrp="1"/>
          </p:cNvSpPr>
          <p:nvPr>
            <p:ph idx="1"/>
          </p:nvPr>
        </p:nvSpPr>
        <p:spPr/>
        <p:txBody>
          <a:bodyPr>
            <a:normAutofit/>
          </a:bodyPr>
          <a:lstStyle/>
          <a:p>
            <a:pPr>
              <a:buFont typeface="Wingdings" panose="05000000000000000000" pitchFamily="2" charset="2"/>
              <a:buChar char="q"/>
            </a:pPr>
            <a:r>
              <a:rPr lang="en-US" dirty="0"/>
              <a:t>Expert support and training on how to achieve quality objectives would be provided to technical teams</a:t>
            </a:r>
          </a:p>
          <a:p>
            <a:pPr>
              <a:buFont typeface="Wingdings" panose="05000000000000000000" pitchFamily="2" charset="2"/>
              <a:buChar char="q"/>
            </a:pPr>
            <a:r>
              <a:rPr lang="en-US" dirty="0"/>
              <a:t>A repository for quality data generated by the organization would be made available to those who need it</a:t>
            </a:r>
          </a:p>
          <a:p>
            <a:pPr>
              <a:buFont typeface="Wingdings" panose="05000000000000000000" pitchFamily="2" charset="2"/>
              <a:buChar char="q"/>
            </a:pPr>
            <a:r>
              <a:rPr lang="en-US" dirty="0"/>
              <a:t>Defect analysis would be carried out and elimination of the top causes of defects would be facilitated, pushing the organization toward achieving “right first time”</a:t>
            </a:r>
          </a:p>
          <a:p>
            <a:pPr>
              <a:buFont typeface="Wingdings" panose="05000000000000000000" pitchFamily="2" charset="2"/>
              <a:buChar char="q"/>
            </a:pPr>
            <a:r>
              <a:rPr lang="en-US" dirty="0"/>
              <a:t>Continuity of the organization’s initiatives for quality improvement would be championed</a:t>
            </a:r>
          </a:p>
          <a:p>
            <a:pPr>
              <a:buFont typeface="Wingdings" panose="05000000000000000000" pitchFamily="2" charset="2"/>
              <a:buChar char="q"/>
            </a:pPr>
            <a:r>
              <a:rPr lang="en-US" dirty="0"/>
              <a:t>A “watchdog,” “in-house customer representative,” and “eyes and ears” of management in matters of product and deliverable quality of the organization would exist, raising its voice when quality trends show a downturn</a:t>
            </a:r>
          </a:p>
        </p:txBody>
      </p:sp>
      <p:sp>
        <p:nvSpPr>
          <p:cNvPr id="4" name="Slide Number Placeholder 3">
            <a:extLst>
              <a:ext uri="{FF2B5EF4-FFF2-40B4-BE49-F238E27FC236}">
                <a16:creationId xmlns:a16="http://schemas.microsoft.com/office/drawing/2014/main" xmlns="" id="{6B07A535-1D8D-4924-9298-8EF2E896234A}"/>
              </a:ext>
            </a:extLst>
          </p:cNvPr>
          <p:cNvSpPr>
            <a:spLocks noGrp="1"/>
          </p:cNvSpPr>
          <p:nvPr>
            <p:ph type="sldNum" sz="quarter" idx="12"/>
          </p:nvPr>
        </p:nvSpPr>
        <p:spPr/>
        <p:txBody>
          <a:bodyPr/>
          <a:lstStyle/>
          <a:p>
            <a:fld id="{1AD93096-5B34-4342-9326-69289CEAE4C2}" type="slidenum">
              <a:rPr lang="en-US" smtClean="0"/>
              <a:pPr/>
              <a:t>25</a:t>
            </a:fld>
            <a:endParaRPr lang="en-US" dirty="0">
              <a:solidFill>
                <a:srgbClr val="FFFFFF"/>
              </a:solidFill>
            </a:endParaRPr>
          </a:p>
        </p:txBody>
      </p:sp>
    </p:spTree>
    <p:extLst>
      <p:ext uri="{BB962C8B-B14F-4D97-AF65-F5344CB8AC3E}">
        <p14:creationId xmlns:p14="http://schemas.microsoft.com/office/powerpoint/2010/main" val="3286715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DB8314-E67F-4177-BDC5-24F2326C46B6}"/>
              </a:ext>
            </a:extLst>
          </p:cNvPr>
          <p:cNvSpPr>
            <a:spLocks noGrp="1"/>
          </p:cNvSpPr>
          <p:nvPr>
            <p:ph type="title"/>
          </p:nvPr>
        </p:nvSpPr>
        <p:spPr/>
        <p:txBody>
          <a:bodyPr/>
          <a:lstStyle/>
          <a:p>
            <a:r>
              <a:rPr lang="en-US" dirty="0"/>
              <a:t>Connotations of the Word Quality [2/2]</a:t>
            </a:r>
          </a:p>
        </p:txBody>
      </p:sp>
      <p:sp>
        <p:nvSpPr>
          <p:cNvPr id="3" name="Content Placeholder 2">
            <a:extLst>
              <a:ext uri="{FF2B5EF4-FFF2-40B4-BE49-F238E27FC236}">
                <a16:creationId xmlns:a16="http://schemas.microsoft.com/office/drawing/2014/main" xmlns="" id="{D5D88781-6922-40C8-BEC5-909FB25A8EC4}"/>
              </a:ext>
            </a:extLst>
          </p:cNvPr>
          <p:cNvSpPr>
            <a:spLocks noGrp="1"/>
          </p:cNvSpPr>
          <p:nvPr>
            <p:ph idx="1"/>
          </p:nvPr>
        </p:nvSpPr>
        <p:spPr/>
        <p:txBody>
          <a:bodyPr>
            <a:normAutofit/>
          </a:bodyPr>
          <a:lstStyle/>
          <a:p>
            <a:pPr>
              <a:buFont typeface="Wingdings" panose="05000000000000000000" pitchFamily="2" charset="2"/>
              <a:buChar char="q"/>
            </a:pPr>
            <a:r>
              <a:rPr lang="en-US" dirty="0"/>
              <a:t>Producer’s perspective</a:t>
            </a:r>
          </a:p>
          <a:p>
            <a:pPr lvl="1">
              <a:buFont typeface="Wingdings" panose="05000000000000000000" pitchFamily="2" charset="2"/>
              <a:buChar char="q"/>
            </a:pPr>
            <a:r>
              <a:rPr lang="en-US" dirty="0"/>
              <a:t>Product quality: conformance of the product to specifications, defined by different stakeholders</a:t>
            </a:r>
          </a:p>
          <a:p>
            <a:pPr lvl="1">
              <a:buFont typeface="Wingdings" panose="05000000000000000000" pitchFamily="2" charset="2"/>
              <a:buChar char="q"/>
            </a:pPr>
            <a:r>
              <a:rPr lang="en-US" dirty="0"/>
              <a:t>Service quality: meeting timelines and delivery of service that conforms to customer specifications and standards</a:t>
            </a:r>
          </a:p>
          <a:p>
            <a:pPr>
              <a:buFont typeface="Wingdings" panose="05000000000000000000" pitchFamily="2" charset="2"/>
              <a:buChar char="q"/>
            </a:pPr>
            <a:r>
              <a:rPr lang="en-US" dirty="0"/>
              <a:t>Government bodies' perspective</a:t>
            </a:r>
          </a:p>
          <a:p>
            <a:pPr lvl="1">
              <a:buFont typeface="Wingdings" panose="05000000000000000000" pitchFamily="2" charset="2"/>
              <a:buChar char="q"/>
            </a:pPr>
            <a:r>
              <a:rPr lang="en-US" dirty="0"/>
              <a:t>Safety and protection of consumers from fraud</a:t>
            </a:r>
          </a:p>
          <a:p>
            <a:pPr>
              <a:buFont typeface="Wingdings" panose="05000000000000000000" pitchFamily="2" charset="2"/>
              <a:buChar char="q"/>
            </a:pPr>
            <a:r>
              <a:rPr lang="en-US" dirty="0"/>
              <a:t>Industry association / standards body’s perspective</a:t>
            </a:r>
          </a:p>
          <a:p>
            <a:pPr lvl="1">
              <a:buFont typeface="Wingdings" panose="05000000000000000000" pitchFamily="2" charset="2"/>
              <a:buChar char="q"/>
            </a:pPr>
            <a:r>
              <a:rPr lang="en-US" dirty="0"/>
              <a:t>Safeguarding the industry’s reputation, protecting the industry from fraud and lawsuits, and addressing the concerns of consumers, government bodies, and the industry itself</a:t>
            </a:r>
          </a:p>
        </p:txBody>
      </p:sp>
      <p:sp>
        <p:nvSpPr>
          <p:cNvPr id="4" name="Slide Number Placeholder 3">
            <a:extLst>
              <a:ext uri="{FF2B5EF4-FFF2-40B4-BE49-F238E27FC236}">
                <a16:creationId xmlns:a16="http://schemas.microsoft.com/office/drawing/2014/main" xmlns="" id="{A3D06A5E-FDB5-429A-9B34-5875BD29516A}"/>
              </a:ext>
            </a:extLst>
          </p:cNvPr>
          <p:cNvSpPr>
            <a:spLocks noGrp="1"/>
          </p:cNvSpPr>
          <p:nvPr>
            <p:ph type="sldNum" sz="quarter" idx="12"/>
          </p:nvPr>
        </p:nvSpPr>
        <p:spPr/>
        <p:txBody>
          <a:bodyPr/>
          <a:lstStyle/>
          <a:p>
            <a:fld id="{1AD93096-5B34-4342-9326-69289CEAE4C2}" type="slidenum">
              <a:rPr lang="en-US" smtClean="0"/>
              <a:pPr/>
              <a:t>3</a:t>
            </a:fld>
            <a:endParaRPr lang="en-US" dirty="0">
              <a:solidFill>
                <a:srgbClr val="FFFFFF"/>
              </a:solidFill>
            </a:endParaRPr>
          </a:p>
        </p:txBody>
      </p:sp>
    </p:spTree>
    <p:extLst>
      <p:ext uri="{BB962C8B-B14F-4D97-AF65-F5344CB8AC3E}">
        <p14:creationId xmlns:p14="http://schemas.microsoft.com/office/powerpoint/2010/main" val="1482654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161B7E-7745-4347-AA48-19DEADADEA2A}"/>
              </a:ext>
            </a:extLst>
          </p:cNvPr>
          <p:cNvSpPr>
            <a:spLocks noGrp="1"/>
          </p:cNvSpPr>
          <p:nvPr>
            <p:ph type="title"/>
          </p:nvPr>
        </p:nvSpPr>
        <p:spPr/>
        <p:txBody>
          <a:bodyPr/>
          <a:lstStyle/>
          <a:p>
            <a:r>
              <a:rPr lang="en-US" dirty="0"/>
              <a:t>What is Quality?</a:t>
            </a:r>
          </a:p>
        </p:txBody>
      </p:sp>
      <p:sp>
        <p:nvSpPr>
          <p:cNvPr id="3" name="Content Placeholder 2">
            <a:extLst>
              <a:ext uri="{FF2B5EF4-FFF2-40B4-BE49-F238E27FC236}">
                <a16:creationId xmlns:a16="http://schemas.microsoft.com/office/drawing/2014/main" xmlns="" id="{D1A6D11D-C797-4859-B2B5-ED7C11B8840F}"/>
              </a:ext>
            </a:extLst>
          </p:cNvPr>
          <p:cNvSpPr>
            <a:spLocks noGrp="1"/>
          </p:cNvSpPr>
          <p:nvPr>
            <p:ph idx="1"/>
          </p:nvPr>
        </p:nvSpPr>
        <p:spPr/>
        <p:txBody>
          <a:bodyPr/>
          <a:lstStyle/>
          <a:p>
            <a:pPr>
              <a:buFont typeface="Wingdings" panose="05000000000000000000" pitchFamily="2" charset="2"/>
              <a:buChar char="q"/>
            </a:pPr>
            <a:r>
              <a:rPr lang="en-US" dirty="0"/>
              <a:t>The degree to which a set of inherent characteristics fulfills requirements. (ISO 9000)</a:t>
            </a:r>
          </a:p>
          <a:p>
            <a:pPr>
              <a:buFont typeface="Wingdings" panose="05000000000000000000" pitchFamily="2" charset="2"/>
              <a:buChar char="q"/>
            </a:pPr>
            <a:r>
              <a:rPr lang="en-US" dirty="0"/>
              <a:t>Requirements: stated by a customer in a made-to-order scenario or by product specifications in a COTS product scenario</a:t>
            </a:r>
          </a:p>
          <a:p>
            <a:pPr>
              <a:buFont typeface="Wingdings" panose="05000000000000000000" pitchFamily="2" charset="2"/>
              <a:buChar char="q"/>
            </a:pPr>
            <a:r>
              <a:rPr lang="en-US" dirty="0"/>
              <a:t>Characteristics: the capability of the deliverable or the robustness (fitness) of the product</a:t>
            </a:r>
          </a:p>
          <a:p>
            <a:pPr>
              <a:buFont typeface="Wingdings" panose="05000000000000000000" pitchFamily="2" charset="2"/>
              <a:buChar char="q"/>
            </a:pPr>
            <a:r>
              <a:rPr lang="en-US" dirty="0"/>
              <a:t>Degree: quality is a continuum, beginning with zero and moving toward, perhaps, infinity</a:t>
            </a:r>
          </a:p>
          <a:p>
            <a:pPr>
              <a:buFont typeface="Wingdings" panose="05000000000000000000" pitchFamily="2" charset="2"/>
              <a:buChar char="q"/>
            </a:pPr>
            <a:r>
              <a:rPr lang="en-US" dirty="0"/>
              <a:t>Fitness for use (Joseph Moses </a:t>
            </a:r>
            <a:r>
              <a:rPr lang="en-US" dirty="0" err="1"/>
              <a:t>Juran</a:t>
            </a:r>
            <a:r>
              <a:rPr lang="en-US" dirty="0"/>
              <a:t>)</a:t>
            </a:r>
          </a:p>
          <a:p>
            <a:pPr>
              <a:buFont typeface="Wingdings" panose="05000000000000000000" pitchFamily="2" charset="2"/>
              <a:buChar char="q"/>
            </a:pPr>
            <a:r>
              <a:rPr lang="en-US" dirty="0"/>
              <a:t>Different perspectives</a:t>
            </a:r>
          </a:p>
        </p:txBody>
      </p:sp>
      <p:sp>
        <p:nvSpPr>
          <p:cNvPr id="4" name="Slide Number Placeholder 3">
            <a:extLst>
              <a:ext uri="{FF2B5EF4-FFF2-40B4-BE49-F238E27FC236}">
                <a16:creationId xmlns:a16="http://schemas.microsoft.com/office/drawing/2014/main" xmlns="" id="{93254C39-250B-4722-AB63-9B46AEF2E14F}"/>
              </a:ext>
            </a:extLst>
          </p:cNvPr>
          <p:cNvSpPr>
            <a:spLocks noGrp="1"/>
          </p:cNvSpPr>
          <p:nvPr>
            <p:ph type="sldNum" sz="quarter" idx="12"/>
          </p:nvPr>
        </p:nvSpPr>
        <p:spPr/>
        <p:txBody>
          <a:bodyPr/>
          <a:lstStyle/>
          <a:p>
            <a:fld id="{1AD93096-5B34-4342-9326-69289CEAE4C2}" type="slidenum">
              <a:rPr lang="en-US" smtClean="0"/>
              <a:pPr/>
              <a:t>4</a:t>
            </a:fld>
            <a:endParaRPr lang="en-US" dirty="0">
              <a:solidFill>
                <a:srgbClr val="FFFFFF"/>
              </a:solidFill>
            </a:endParaRPr>
          </a:p>
        </p:txBody>
      </p:sp>
    </p:spTree>
    <p:extLst>
      <p:ext uri="{BB962C8B-B14F-4D97-AF65-F5344CB8AC3E}">
        <p14:creationId xmlns:p14="http://schemas.microsoft.com/office/powerpoint/2010/main" val="3381146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C343C1-9A81-4C21-9857-295213C5035B}"/>
              </a:ext>
            </a:extLst>
          </p:cNvPr>
          <p:cNvSpPr>
            <a:spLocks noGrp="1"/>
          </p:cNvSpPr>
          <p:nvPr>
            <p:ph type="title"/>
          </p:nvPr>
        </p:nvSpPr>
        <p:spPr/>
        <p:txBody>
          <a:bodyPr/>
          <a:lstStyle/>
          <a:p>
            <a:r>
              <a:rPr lang="en-US" dirty="0"/>
              <a:t>Specifications [1/2]</a:t>
            </a:r>
          </a:p>
        </p:txBody>
      </p:sp>
      <p:sp>
        <p:nvSpPr>
          <p:cNvPr id="3" name="Content Placeholder 2">
            <a:extLst>
              <a:ext uri="{FF2B5EF4-FFF2-40B4-BE49-F238E27FC236}">
                <a16:creationId xmlns:a16="http://schemas.microsoft.com/office/drawing/2014/main" xmlns="" id="{6CFBC848-4778-4319-8BBC-EC019D82A9A2}"/>
              </a:ext>
            </a:extLst>
          </p:cNvPr>
          <p:cNvSpPr>
            <a:spLocks noGrp="1"/>
          </p:cNvSpPr>
          <p:nvPr>
            <p:ph idx="1"/>
          </p:nvPr>
        </p:nvSpPr>
        <p:spPr/>
        <p:txBody>
          <a:bodyPr/>
          <a:lstStyle/>
          <a:p>
            <a:pPr>
              <a:buFont typeface="Wingdings" panose="05000000000000000000" pitchFamily="2" charset="2"/>
              <a:buChar char="q"/>
            </a:pPr>
            <a:r>
              <a:rPr lang="en-US" dirty="0"/>
              <a:t>Explicit: the provider selects the specifications and makes them available to customers</a:t>
            </a:r>
          </a:p>
          <a:p>
            <a:pPr>
              <a:buFont typeface="Wingdings" panose="05000000000000000000" pitchFamily="2" charset="2"/>
              <a:buChar char="q"/>
            </a:pPr>
            <a:r>
              <a:rPr lang="en-US" dirty="0"/>
              <a:t>Implicit: the specifications are not defined but are understood to be necessary</a:t>
            </a:r>
          </a:p>
          <a:p>
            <a:pPr>
              <a:buFont typeface="Wingdings" panose="05000000000000000000" pitchFamily="2" charset="2"/>
              <a:buChar char="q"/>
            </a:pPr>
            <a:r>
              <a:rPr lang="en-US" dirty="0"/>
              <a:t>May be defined by the provider and/or an external body</a:t>
            </a:r>
          </a:p>
          <a:p>
            <a:pPr>
              <a:buFont typeface="Wingdings" panose="05000000000000000000" pitchFamily="2" charset="2"/>
              <a:buChar char="q"/>
            </a:pPr>
            <a:r>
              <a:rPr lang="en-US" dirty="0"/>
              <a:t>Formally defined specifications become industry standards</a:t>
            </a:r>
          </a:p>
          <a:p>
            <a:pPr>
              <a:buFont typeface="Wingdings" panose="05000000000000000000" pitchFamily="2" charset="2"/>
              <a:buChar char="q"/>
            </a:pPr>
            <a:r>
              <a:rPr lang="en-US" dirty="0"/>
              <a:t>Examples of standards bodies: ANSI, BSI, ISO, IEEE etc.</a:t>
            </a:r>
          </a:p>
          <a:p>
            <a:pPr>
              <a:buFont typeface="Wingdings" panose="05000000000000000000" pitchFamily="2" charset="2"/>
              <a:buChar char="q"/>
            </a:pPr>
            <a:r>
              <a:rPr lang="en-US" dirty="0"/>
              <a:t>World Standards Day: October 14</a:t>
            </a:r>
          </a:p>
          <a:p>
            <a:pPr>
              <a:buFont typeface="Wingdings" panose="05000000000000000000" pitchFamily="2" charset="2"/>
              <a:buChar char="q"/>
            </a:pPr>
            <a:endParaRPr lang="en-US" dirty="0"/>
          </a:p>
        </p:txBody>
      </p:sp>
      <p:sp>
        <p:nvSpPr>
          <p:cNvPr id="4" name="Slide Number Placeholder 3">
            <a:extLst>
              <a:ext uri="{FF2B5EF4-FFF2-40B4-BE49-F238E27FC236}">
                <a16:creationId xmlns:a16="http://schemas.microsoft.com/office/drawing/2014/main" xmlns="" id="{4B51FD39-09EB-40E6-BE72-102D58088BD0}"/>
              </a:ext>
            </a:extLst>
          </p:cNvPr>
          <p:cNvSpPr>
            <a:spLocks noGrp="1"/>
          </p:cNvSpPr>
          <p:nvPr>
            <p:ph type="sldNum" sz="quarter" idx="12"/>
          </p:nvPr>
        </p:nvSpPr>
        <p:spPr/>
        <p:txBody>
          <a:bodyPr/>
          <a:lstStyle/>
          <a:p>
            <a:fld id="{1AD93096-5B34-4342-9326-69289CEAE4C2}" type="slidenum">
              <a:rPr lang="en-US" smtClean="0"/>
              <a:pPr/>
              <a:t>5</a:t>
            </a:fld>
            <a:endParaRPr lang="en-US" dirty="0">
              <a:solidFill>
                <a:srgbClr val="FFFFFF"/>
              </a:solidFill>
            </a:endParaRPr>
          </a:p>
        </p:txBody>
      </p:sp>
    </p:spTree>
    <p:extLst>
      <p:ext uri="{BB962C8B-B14F-4D97-AF65-F5344CB8AC3E}">
        <p14:creationId xmlns:p14="http://schemas.microsoft.com/office/powerpoint/2010/main" val="1903728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C343C1-9A81-4C21-9857-295213C5035B}"/>
              </a:ext>
            </a:extLst>
          </p:cNvPr>
          <p:cNvSpPr>
            <a:spLocks noGrp="1"/>
          </p:cNvSpPr>
          <p:nvPr>
            <p:ph type="title"/>
          </p:nvPr>
        </p:nvSpPr>
        <p:spPr/>
        <p:txBody>
          <a:bodyPr/>
          <a:lstStyle/>
          <a:p>
            <a:r>
              <a:rPr lang="en-US" dirty="0"/>
              <a:t>Specifications [2/2]</a:t>
            </a:r>
          </a:p>
        </p:txBody>
      </p:sp>
      <p:sp>
        <p:nvSpPr>
          <p:cNvPr id="3" name="Content Placeholder 2">
            <a:extLst>
              <a:ext uri="{FF2B5EF4-FFF2-40B4-BE49-F238E27FC236}">
                <a16:creationId xmlns:a16="http://schemas.microsoft.com/office/drawing/2014/main" xmlns="" id="{6CFBC848-4778-4319-8BBC-EC019D82A9A2}"/>
              </a:ext>
            </a:extLst>
          </p:cNvPr>
          <p:cNvSpPr>
            <a:spLocks noGrp="1"/>
          </p:cNvSpPr>
          <p:nvPr>
            <p:ph idx="1"/>
          </p:nvPr>
        </p:nvSpPr>
        <p:spPr/>
        <p:txBody>
          <a:bodyPr/>
          <a:lstStyle/>
          <a:p>
            <a:pPr>
              <a:buFont typeface="Wingdings" panose="05000000000000000000" pitchFamily="2" charset="2"/>
              <a:buChar char="q"/>
            </a:pPr>
            <a:r>
              <a:rPr lang="en-US" dirty="0"/>
              <a:t>Standards specify, at a minimum, the following:</a:t>
            </a:r>
          </a:p>
          <a:p>
            <a:pPr lvl="1">
              <a:buFont typeface="Wingdings" panose="05000000000000000000" pitchFamily="2" charset="2"/>
              <a:buChar char="q"/>
            </a:pPr>
            <a:r>
              <a:rPr lang="en-US" dirty="0"/>
              <a:t>Attributes of the components that make up a product, which may include the material used and the dimensions and methods of testing the product</a:t>
            </a:r>
          </a:p>
          <a:p>
            <a:pPr lvl="1">
              <a:buFont typeface="Wingdings" panose="05000000000000000000" pitchFamily="2" charset="2"/>
              <a:buChar char="q"/>
            </a:pPr>
            <a:r>
              <a:rPr lang="en-US" dirty="0"/>
              <a:t>The intended use of the product or service</a:t>
            </a:r>
          </a:p>
          <a:p>
            <a:pPr lvl="1">
              <a:buFont typeface="Wingdings" panose="05000000000000000000" pitchFamily="2" charset="2"/>
              <a:buChar char="q"/>
            </a:pPr>
            <a:r>
              <a:rPr lang="en-US" dirty="0"/>
              <a:t>The limitations of the product that need to be conveyed to customers</a:t>
            </a:r>
          </a:p>
          <a:p>
            <a:pPr lvl="1">
              <a:buFont typeface="Wingdings" panose="05000000000000000000" pitchFamily="2" charset="2"/>
              <a:buChar char="q"/>
            </a:pPr>
            <a:r>
              <a:rPr lang="en-US" dirty="0"/>
              <a:t>The process by which the components are made</a:t>
            </a:r>
          </a:p>
          <a:p>
            <a:pPr lvl="1">
              <a:buFont typeface="Wingdings" panose="05000000000000000000" pitchFamily="2" charset="2"/>
              <a:buChar char="q"/>
            </a:pPr>
            <a:r>
              <a:rPr lang="en-US" dirty="0"/>
              <a:t>The security and safety parameters that need to be built in</a:t>
            </a:r>
          </a:p>
        </p:txBody>
      </p:sp>
      <p:sp>
        <p:nvSpPr>
          <p:cNvPr id="4" name="Slide Number Placeholder 3">
            <a:extLst>
              <a:ext uri="{FF2B5EF4-FFF2-40B4-BE49-F238E27FC236}">
                <a16:creationId xmlns:a16="http://schemas.microsoft.com/office/drawing/2014/main" xmlns="" id="{4B51FD39-09EB-40E6-BE72-102D58088BD0}"/>
              </a:ext>
            </a:extLst>
          </p:cNvPr>
          <p:cNvSpPr>
            <a:spLocks noGrp="1"/>
          </p:cNvSpPr>
          <p:nvPr>
            <p:ph type="sldNum" sz="quarter" idx="12"/>
          </p:nvPr>
        </p:nvSpPr>
        <p:spPr/>
        <p:txBody>
          <a:bodyPr/>
          <a:lstStyle/>
          <a:p>
            <a:fld id="{1AD93096-5B34-4342-9326-69289CEAE4C2}" type="slidenum">
              <a:rPr lang="en-US" smtClean="0"/>
              <a:pPr/>
              <a:t>6</a:t>
            </a:fld>
            <a:endParaRPr lang="en-US" dirty="0">
              <a:solidFill>
                <a:srgbClr val="FFFFFF"/>
              </a:solidFill>
            </a:endParaRPr>
          </a:p>
        </p:txBody>
      </p:sp>
    </p:spTree>
    <p:extLst>
      <p:ext uri="{BB962C8B-B14F-4D97-AF65-F5344CB8AC3E}">
        <p14:creationId xmlns:p14="http://schemas.microsoft.com/office/powerpoint/2010/main" val="3190720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09E845-C667-4AA4-9776-951C63C1E947}"/>
              </a:ext>
            </a:extLst>
          </p:cNvPr>
          <p:cNvSpPr>
            <a:spLocks noGrp="1"/>
          </p:cNvSpPr>
          <p:nvPr>
            <p:ph type="title"/>
          </p:nvPr>
        </p:nvSpPr>
        <p:spPr/>
        <p:txBody>
          <a:bodyPr/>
          <a:lstStyle/>
          <a:p>
            <a:r>
              <a:rPr lang="en-US" dirty="0"/>
              <a:t>Quality – Provider’s viewpoint</a:t>
            </a:r>
          </a:p>
        </p:txBody>
      </p:sp>
      <p:sp>
        <p:nvSpPr>
          <p:cNvPr id="3" name="Content Placeholder 2">
            <a:extLst>
              <a:ext uri="{FF2B5EF4-FFF2-40B4-BE49-F238E27FC236}">
                <a16:creationId xmlns:a16="http://schemas.microsoft.com/office/drawing/2014/main" xmlns="" id="{F1EEA2F8-F47E-4F4A-AB15-65E47E9EC288}"/>
              </a:ext>
            </a:extLst>
          </p:cNvPr>
          <p:cNvSpPr>
            <a:spLocks noGrp="1"/>
          </p:cNvSpPr>
          <p:nvPr>
            <p:ph idx="1"/>
          </p:nvPr>
        </p:nvSpPr>
        <p:spPr/>
        <p:txBody>
          <a:bodyPr>
            <a:normAutofit/>
          </a:bodyPr>
          <a:lstStyle/>
          <a:p>
            <a:pPr algn="just">
              <a:buFont typeface="Wingdings" panose="05000000000000000000" pitchFamily="2" charset="2"/>
              <a:buChar char="q"/>
            </a:pPr>
            <a:r>
              <a:rPr lang="en-US" dirty="0"/>
              <a:t>Quality is an attribute of a product or service provided to consumers that conforms in toto to or exceeds the best of the available specifications for that product or service. It includes making those specifications available to the end user of the product or service. The specifications that form the basis of the product or service provided may have been defined by a government body, an industry association, or a standards body. Where such a definition is not available, the provider may define the specifications.</a:t>
            </a:r>
          </a:p>
          <a:p>
            <a:pPr>
              <a:buFont typeface="Wingdings" panose="05000000000000000000" pitchFamily="2" charset="2"/>
              <a:buChar char="q"/>
            </a:pPr>
            <a:r>
              <a:rPr lang="en-US" dirty="0"/>
              <a:t>Define specifications if not available</a:t>
            </a:r>
          </a:p>
          <a:p>
            <a:pPr>
              <a:buFont typeface="Wingdings" panose="05000000000000000000" pitchFamily="2" charset="2"/>
              <a:buChar char="q"/>
            </a:pPr>
            <a:r>
              <a:rPr lang="en-US" dirty="0"/>
              <a:t>Adhere to the best of the available definition of specifications</a:t>
            </a:r>
          </a:p>
          <a:p>
            <a:pPr>
              <a:buFont typeface="Wingdings" panose="05000000000000000000" pitchFamily="2" charset="2"/>
              <a:buChar char="q"/>
            </a:pPr>
            <a:r>
              <a:rPr lang="en-US" dirty="0"/>
              <a:t>Ensure conformance is 100% or better – no less</a:t>
            </a:r>
          </a:p>
          <a:p>
            <a:pPr>
              <a:buFont typeface="Wingdings" panose="05000000000000000000" pitchFamily="2" charset="2"/>
              <a:buChar char="q"/>
            </a:pPr>
            <a:r>
              <a:rPr lang="en-US" dirty="0"/>
              <a:t>Make available to the customer the specifications to which conformance is ensured</a:t>
            </a:r>
          </a:p>
        </p:txBody>
      </p:sp>
      <p:sp>
        <p:nvSpPr>
          <p:cNvPr id="4" name="Slide Number Placeholder 3">
            <a:extLst>
              <a:ext uri="{FF2B5EF4-FFF2-40B4-BE49-F238E27FC236}">
                <a16:creationId xmlns:a16="http://schemas.microsoft.com/office/drawing/2014/main" xmlns="" id="{A7461150-54F0-4F3D-82A8-D537E799D292}"/>
              </a:ext>
            </a:extLst>
          </p:cNvPr>
          <p:cNvSpPr>
            <a:spLocks noGrp="1"/>
          </p:cNvSpPr>
          <p:nvPr>
            <p:ph type="sldNum" sz="quarter" idx="12"/>
          </p:nvPr>
        </p:nvSpPr>
        <p:spPr/>
        <p:txBody>
          <a:bodyPr/>
          <a:lstStyle/>
          <a:p>
            <a:fld id="{1AD93096-5B34-4342-9326-69289CEAE4C2}" type="slidenum">
              <a:rPr lang="en-US" smtClean="0"/>
              <a:pPr/>
              <a:t>7</a:t>
            </a:fld>
            <a:endParaRPr lang="en-US" dirty="0">
              <a:solidFill>
                <a:srgbClr val="FFFFFF"/>
              </a:solidFill>
            </a:endParaRPr>
          </a:p>
        </p:txBody>
      </p:sp>
    </p:spTree>
    <p:extLst>
      <p:ext uri="{BB962C8B-B14F-4D97-AF65-F5344CB8AC3E}">
        <p14:creationId xmlns:p14="http://schemas.microsoft.com/office/powerpoint/2010/main" val="887236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60D065-1B9D-4D01-B169-93694D739CF5}"/>
              </a:ext>
            </a:extLst>
          </p:cNvPr>
          <p:cNvSpPr>
            <a:spLocks noGrp="1"/>
          </p:cNvSpPr>
          <p:nvPr>
            <p:ph type="title"/>
          </p:nvPr>
        </p:nvSpPr>
        <p:spPr/>
        <p:txBody>
          <a:bodyPr/>
          <a:lstStyle/>
          <a:p>
            <a:r>
              <a:rPr lang="en-US" dirty="0"/>
              <a:t>Quality and Reliability</a:t>
            </a:r>
          </a:p>
        </p:txBody>
      </p:sp>
      <p:sp>
        <p:nvSpPr>
          <p:cNvPr id="3" name="Content Placeholder 2">
            <a:extLst>
              <a:ext uri="{FF2B5EF4-FFF2-40B4-BE49-F238E27FC236}">
                <a16:creationId xmlns:a16="http://schemas.microsoft.com/office/drawing/2014/main" xmlns="" id="{441EAC13-80D6-4A4F-AC19-B43ED50234DA}"/>
              </a:ext>
            </a:extLst>
          </p:cNvPr>
          <p:cNvSpPr>
            <a:spLocks noGrp="1"/>
          </p:cNvSpPr>
          <p:nvPr>
            <p:ph idx="1"/>
          </p:nvPr>
        </p:nvSpPr>
        <p:spPr/>
        <p:txBody>
          <a:bodyPr/>
          <a:lstStyle/>
          <a:p>
            <a:pPr>
              <a:buFont typeface="Wingdings" panose="05000000000000000000" pitchFamily="2" charset="2"/>
              <a:buChar char="q"/>
            </a:pPr>
            <a:r>
              <a:rPr lang="en-US" dirty="0"/>
              <a:t>Reliability of a product is its capability to function at the defined level of performance for the duration of its life.</a:t>
            </a:r>
          </a:p>
          <a:p>
            <a:pPr>
              <a:buFont typeface="Wingdings" panose="05000000000000000000" pitchFamily="2" charset="2"/>
              <a:buChar char="q"/>
            </a:pPr>
            <a:r>
              <a:rPr lang="en-US" dirty="0"/>
              <a:t>Level of performance</a:t>
            </a:r>
          </a:p>
          <a:p>
            <a:pPr lvl="1">
              <a:buFont typeface="Wingdings" panose="05000000000000000000" pitchFamily="2" charset="2"/>
              <a:buChar char="q"/>
            </a:pPr>
            <a:r>
              <a:rPr lang="en-US" dirty="0"/>
              <a:t>Normal performance</a:t>
            </a:r>
          </a:p>
          <a:p>
            <a:pPr lvl="1">
              <a:buFont typeface="Wingdings" panose="05000000000000000000" pitchFamily="2" charset="2"/>
              <a:buChar char="q"/>
            </a:pPr>
            <a:r>
              <a:rPr lang="en-US" dirty="0"/>
              <a:t>Peak performance</a:t>
            </a:r>
          </a:p>
          <a:p>
            <a:pPr>
              <a:buFont typeface="Wingdings" panose="05000000000000000000" pitchFamily="2" charset="2"/>
              <a:buChar char="q"/>
            </a:pPr>
            <a:r>
              <a:rPr lang="en-US" dirty="0"/>
              <a:t>Duration of its life</a:t>
            </a:r>
          </a:p>
          <a:p>
            <a:pPr lvl="1">
              <a:buFont typeface="Wingdings" panose="05000000000000000000" pitchFamily="2" charset="2"/>
              <a:buChar char="q"/>
            </a:pPr>
            <a:r>
              <a:rPr lang="en-US" dirty="0"/>
              <a:t>First / initial life (warranty period)</a:t>
            </a:r>
          </a:p>
          <a:p>
            <a:pPr lvl="1">
              <a:buFont typeface="Wingdings" panose="05000000000000000000" pitchFamily="2" charset="2"/>
              <a:buChar char="q"/>
            </a:pPr>
            <a:r>
              <a:rPr lang="en-US" dirty="0"/>
              <a:t>Operating life (with maintenance)</a:t>
            </a:r>
          </a:p>
          <a:p>
            <a:pPr>
              <a:buFont typeface="Wingdings" panose="05000000000000000000" pitchFamily="2" charset="2"/>
              <a:buChar char="q"/>
            </a:pPr>
            <a:r>
              <a:rPr lang="en-US" dirty="0"/>
              <a:t>Mean time between failures: the number of running hours</a:t>
            </a:r>
          </a:p>
          <a:p>
            <a:pPr>
              <a:buFont typeface="Wingdings" panose="05000000000000000000" pitchFamily="2" charset="2"/>
              <a:buChar char="q"/>
            </a:pPr>
            <a:r>
              <a:rPr lang="en-US" dirty="0"/>
              <a:t>Mean time to repair: the average time (hours) to repair</a:t>
            </a:r>
          </a:p>
          <a:p>
            <a:pPr>
              <a:buFont typeface="Wingdings" panose="05000000000000000000" pitchFamily="2" charset="2"/>
              <a:buChar char="q"/>
            </a:pPr>
            <a:r>
              <a:rPr lang="en-US" dirty="0"/>
              <a:t>What about the software product (no wear and tear)?</a:t>
            </a:r>
          </a:p>
          <a:p>
            <a:pPr>
              <a:buFont typeface="Wingdings" panose="05000000000000000000" pitchFamily="2" charset="2"/>
              <a:buChar char="q"/>
            </a:pPr>
            <a:endParaRPr lang="en-US" dirty="0"/>
          </a:p>
        </p:txBody>
      </p:sp>
      <p:sp>
        <p:nvSpPr>
          <p:cNvPr id="4" name="Slide Number Placeholder 3">
            <a:extLst>
              <a:ext uri="{FF2B5EF4-FFF2-40B4-BE49-F238E27FC236}">
                <a16:creationId xmlns:a16="http://schemas.microsoft.com/office/drawing/2014/main" xmlns="" id="{CE66E00B-6C29-45A4-834A-039D7DCBE3CD}"/>
              </a:ext>
            </a:extLst>
          </p:cNvPr>
          <p:cNvSpPr>
            <a:spLocks noGrp="1"/>
          </p:cNvSpPr>
          <p:nvPr>
            <p:ph type="sldNum" sz="quarter" idx="12"/>
          </p:nvPr>
        </p:nvSpPr>
        <p:spPr/>
        <p:txBody>
          <a:bodyPr/>
          <a:lstStyle/>
          <a:p>
            <a:fld id="{1AD93096-5B34-4342-9326-69289CEAE4C2}" type="slidenum">
              <a:rPr lang="en-US" smtClean="0"/>
              <a:pPr/>
              <a:t>8</a:t>
            </a:fld>
            <a:endParaRPr lang="en-US" dirty="0">
              <a:solidFill>
                <a:srgbClr val="FFFFFF"/>
              </a:solidFill>
            </a:endParaRPr>
          </a:p>
        </p:txBody>
      </p:sp>
    </p:spTree>
    <p:extLst>
      <p:ext uri="{BB962C8B-B14F-4D97-AF65-F5344CB8AC3E}">
        <p14:creationId xmlns:p14="http://schemas.microsoft.com/office/powerpoint/2010/main" val="3594954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AFF4CF-CC35-44BA-8F56-EAE871DAD5A5}"/>
              </a:ext>
            </a:extLst>
          </p:cNvPr>
          <p:cNvSpPr>
            <a:spLocks noGrp="1"/>
          </p:cNvSpPr>
          <p:nvPr>
            <p:ph type="title"/>
          </p:nvPr>
        </p:nvSpPr>
        <p:spPr/>
        <p:txBody>
          <a:bodyPr/>
          <a:lstStyle/>
          <a:p>
            <a:r>
              <a:rPr lang="en-US" dirty="0"/>
              <a:t>Evolution of the Concepts of Quality</a:t>
            </a:r>
          </a:p>
        </p:txBody>
      </p:sp>
      <p:sp>
        <p:nvSpPr>
          <p:cNvPr id="3" name="Content Placeholder 2">
            <a:extLst>
              <a:ext uri="{FF2B5EF4-FFF2-40B4-BE49-F238E27FC236}">
                <a16:creationId xmlns:a16="http://schemas.microsoft.com/office/drawing/2014/main" xmlns="" id="{AE616D59-2F89-4E39-AD8E-BA0D098F93E8}"/>
              </a:ext>
            </a:extLst>
          </p:cNvPr>
          <p:cNvSpPr>
            <a:spLocks noGrp="1"/>
          </p:cNvSpPr>
          <p:nvPr>
            <p:ph idx="1"/>
          </p:nvPr>
        </p:nvSpPr>
        <p:spPr/>
        <p:txBody>
          <a:bodyPr>
            <a:normAutofit lnSpcReduction="10000"/>
          </a:bodyPr>
          <a:lstStyle/>
          <a:p>
            <a:pPr>
              <a:buFont typeface="Wingdings" panose="05000000000000000000" pitchFamily="2" charset="2"/>
              <a:buChar char="q"/>
            </a:pPr>
            <a:r>
              <a:rPr lang="en-US" dirty="0"/>
              <a:t>The artisan could achieve a “quality” product state (old thoughts)</a:t>
            </a:r>
          </a:p>
          <a:p>
            <a:pPr>
              <a:buFont typeface="Wingdings" panose="05000000000000000000" pitchFamily="2" charset="2"/>
              <a:buChar char="q"/>
            </a:pPr>
            <a:r>
              <a:rPr lang="en-US" dirty="0"/>
              <a:t>Industrial revolution</a:t>
            </a:r>
          </a:p>
          <a:p>
            <a:pPr>
              <a:buFont typeface="Wingdings" panose="05000000000000000000" pitchFamily="2" charset="2"/>
              <a:buChar char="q"/>
            </a:pPr>
            <a:r>
              <a:rPr lang="en-US" dirty="0"/>
              <a:t>Significantly evolved after World War II</a:t>
            </a:r>
          </a:p>
          <a:p>
            <a:pPr>
              <a:buFont typeface="Wingdings" panose="05000000000000000000" pitchFamily="2" charset="2"/>
              <a:buChar char="q"/>
            </a:pPr>
            <a:r>
              <a:rPr lang="en-US" dirty="0"/>
              <a:t>Supervisor’s role</a:t>
            </a:r>
          </a:p>
          <a:p>
            <a:pPr>
              <a:buFont typeface="Wingdings" panose="05000000000000000000" pitchFamily="2" charset="2"/>
              <a:buChar char="q"/>
            </a:pPr>
            <a:r>
              <a:rPr lang="en-US" dirty="0"/>
              <a:t>inspection</a:t>
            </a:r>
          </a:p>
          <a:p>
            <a:pPr>
              <a:buFont typeface="Wingdings" panose="05000000000000000000" pitchFamily="2" charset="2"/>
              <a:buChar char="q"/>
            </a:pPr>
            <a:r>
              <a:rPr lang="en-US" dirty="0"/>
              <a:t>Testing</a:t>
            </a:r>
          </a:p>
          <a:p>
            <a:pPr>
              <a:buFont typeface="Wingdings" panose="05000000000000000000" pitchFamily="2" charset="2"/>
              <a:buChar char="q"/>
            </a:pPr>
            <a:r>
              <a:rPr lang="en-US" dirty="0"/>
              <a:t>Design guidelines/standards</a:t>
            </a:r>
          </a:p>
          <a:p>
            <a:pPr>
              <a:buFont typeface="Wingdings" panose="05000000000000000000" pitchFamily="2" charset="2"/>
              <a:buChar char="q"/>
            </a:pPr>
            <a:r>
              <a:rPr lang="en-US" dirty="0"/>
              <a:t>Feedback from the field</a:t>
            </a:r>
          </a:p>
          <a:p>
            <a:pPr>
              <a:buFont typeface="Wingdings" panose="05000000000000000000" pitchFamily="2" charset="2"/>
              <a:buChar char="q"/>
            </a:pPr>
            <a:r>
              <a:rPr lang="en-US" dirty="0"/>
              <a:t>Inspection and testing (quality control)</a:t>
            </a:r>
          </a:p>
          <a:p>
            <a:pPr>
              <a:buFont typeface="Wingdings" panose="05000000000000000000" pitchFamily="2" charset="2"/>
              <a:buChar char="q"/>
            </a:pPr>
            <a:r>
              <a:rPr lang="en-US" dirty="0"/>
              <a:t>Quality assurance (including standards)</a:t>
            </a:r>
          </a:p>
          <a:p>
            <a:pPr>
              <a:buFont typeface="Wingdings" panose="05000000000000000000" pitchFamily="2" charset="2"/>
              <a:buChar char="q"/>
            </a:pPr>
            <a:r>
              <a:rPr lang="en-US" dirty="0"/>
              <a:t>Quality control circles, zero defects, and right first time (Japanese methods)</a:t>
            </a:r>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sp>
        <p:nvSpPr>
          <p:cNvPr id="4" name="Slide Number Placeholder 3">
            <a:extLst>
              <a:ext uri="{FF2B5EF4-FFF2-40B4-BE49-F238E27FC236}">
                <a16:creationId xmlns:a16="http://schemas.microsoft.com/office/drawing/2014/main" xmlns="" id="{ED8C3F90-F9A3-4AB5-BB5F-E8278193A370}"/>
              </a:ext>
            </a:extLst>
          </p:cNvPr>
          <p:cNvSpPr>
            <a:spLocks noGrp="1"/>
          </p:cNvSpPr>
          <p:nvPr>
            <p:ph type="sldNum" sz="quarter" idx="12"/>
          </p:nvPr>
        </p:nvSpPr>
        <p:spPr/>
        <p:txBody>
          <a:bodyPr/>
          <a:lstStyle/>
          <a:p>
            <a:fld id="{1AD93096-5B34-4342-9326-69289CEAE4C2}" type="slidenum">
              <a:rPr lang="en-US" smtClean="0"/>
              <a:pPr/>
              <a:t>9</a:t>
            </a:fld>
            <a:endParaRPr lang="en-US" dirty="0">
              <a:solidFill>
                <a:srgbClr val="FFFFFF"/>
              </a:solidFill>
            </a:endParaRPr>
          </a:p>
        </p:txBody>
      </p:sp>
    </p:spTree>
    <p:extLst>
      <p:ext uri="{BB962C8B-B14F-4D97-AF65-F5344CB8AC3E}">
        <p14:creationId xmlns:p14="http://schemas.microsoft.com/office/powerpoint/2010/main" val="5166721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DDB1280-0676-4822-8A4D-E954834AE2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2126</Words>
  <Application>Microsoft Office PowerPoint</Application>
  <PresentationFormat>On-screen Show (4:3)</PresentationFormat>
  <Paragraphs>191</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Wingdings</vt:lpstr>
      <vt:lpstr>Office Theme</vt:lpstr>
      <vt:lpstr>Quality Assurance Basics Chapter 1</vt:lpstr>
      <vt:lpstr>Connotations of the Word Quality [1/2]</vt:lpstr>
      <vt:lpstr>Connotations of the Word Quality [2/2]</vt:lpstr>
      <vt:lpstr>What is Quality?</vt:lpstr>
      <vt:lpstr>Specifications [1/2]</vt:lpstr>
      <vt:lpstr>Specifications [2/2]</vt:lpstr>
      <vt:lpstr>Quality – Provider’s viewpoint</vt:lpstr>
      <vt:lpstr>Quality and Reliability</vt:lpstr>
      <vt:lpstr>Evolution of the Concepts of Quality</vt:lpstr>
      <vt:lpstr>William Edwards Deming – Quality Guru</vt:lpstr>
      <vt:lpstr>Deming’s 14 Points [1/3] </vt:lpstr>
      <vt:lpstr>Deming’s 14 Points [2/3] </vt:lpstr>
      <vt:lpstr>Deming’s 14 Points [3/3] </vt:lpstr>
      <vt:lpstr>Deming’s Major Barriers to Business Success</vt:lpstr>
      <vt:lpstr>Deming’s Cycle for Business Success</vt:lpstr>
      <vt:lpstr>Joseph Moses Juran – Quality Guru</vt:lpstr>
      <vt:lpstr>Philip Bayard Crosby – Quality Guru </vt:lpstr>
      <vt:lpstr>Crosby – Characteristics of Successful Organizations</vt:lpstr>
      <vt:lpstr>Total Quality Management</vt:lpstr>
      <vt:lpstr>Are We giving Adequate Importance to Quality in Organizations?</vt:lpstr>
      <vt:lpstr>Organizational Goals and Quality Goals</vt:lpstr>
      <vt:lpstr>Quality Goals</vt:lpstr>
      <vt:lpstr>Is a Quality Department in Software Development Organizations Really Needed?-1</vt:lpstr>
      <vt:lpstr>Is a Quality Department in Software Development Organizations Really Needed?-2</vt:lpstr>
      <vt:lpstr>Is a Quality Department in Software Development Organizations Really Needed?-3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2019-02-03T12:21:05Z</dcterms:created>
  <dcterms:modified xsi:type="dcterms:W3CDTF">2022-03-05T06:09:55Z</dcterms:modified>
</cp:coreProperties>
</file>