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4"/>
  </p:notesMasterIdLst>
  <p:handoutMasterIdLst>
    <p:handoutMasterId r:id="rId25"/>
  </p:handoutMasterIdLst>
  <p:sldIdLst>
    <p:sldId id="403" r:id="rId2"/>
    <p:sldId id="508" r:id="rId3"/>
    <p:sldId id="347" r:id="rId4"/>
    <p:sldId id="348" r:id="rId5"/>
    <p:sldId id="495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3" r:id="rId18"/>
    <p:sldId id="520" r:id="rId19"/>
    <p:sldId id="521" r:id="rId20"/>
    <p:sldId id="522" r:id="rId21"/>
    <p:sldId id="506" r:id="rId22"/>
    <p:sldId id="501" r:id="rId23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0000"/>
    <a:srgbClr val="CCECFF"/>
    <a:srgbClr val="66CCFF"/>
    <a:srgbClr val="CCFFFF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91369" autoAdjust="0"/>
  </p:normalViewPr>
  <p:slideViewPr>
    <p:cSldViewPr snapToGrid="0">
      <p:cViewPr varScale="1">
        <p:scale>
          <a:sx n="103" d="100"/>
          <a:sy n="103" d="100"/>
        </p:scale>
        <p:origin x="1368" y="7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878" y="-90"/>
      </p:cViewPr>
      <p:guideLst>
        <p:guide orient="horz" pos="2928"/>
        <p:guide pos="21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FB674CF5-852A-49E5-9D15-76FCA8FEF6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740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81E70F5-8F90-4F20-8948-C66783EAF7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2528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cy-GB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635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cy-GB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696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6FB3054-3AB7-49DE-BB2B-6A4AEBF5D1C0}" type="slidenum">
              <a:rPr lang="en-US" altLang="en-US" sz="1300" smtClean="0">
                <a:latin typeface="Helvetica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 sz="1300" smtClean="0">
              <a:latin typeface="Helvetica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018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5B41CAB-132C-4C67-BFCC-7AB8D48FDDC0}" type="slidenum">
              <a:rPr lang="en-US" altLang="en-US" sz="1300" smtClean="0">
                <a:latin typeface="Helvetica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 sz="1300" smtClean="0">
              <a:latin typeface="Helvetica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993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cy-GB" altLang="en-US" smtClean="0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cy-GB" altLang="en-US" smtClean="0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cy-GB" altLang="en-US" smtClean="0"/>
            </a:p>
          </p:txBody>
        </p:sp>
      </p:grp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849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9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7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7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077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1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0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17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611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934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cy-GB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029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cy-GB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cy-GB" altLang="en-US" sz="2400" smtClean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y-GB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33488"/>
            <a:ext cx="9036050" cy="4530725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  <a:defRPr/>
            </a:pPr>
            <a:endParaRPr lang="en-GB" sz="4400" dirty="0" smtClean="0"/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5400" dirty="0" smtClean="0">
                <a:solidFill>
                  <a:schemeClr val="bg2">
                    <a:lumMod val="75000"/>
                  </a:schemeClr>
                </a:solidFill>
              </a:rPr>
              <a:t>Software Quality </a:t>
            </a:r>
            <a:r>
              <a:rPr lang="en-GB" sz="5400" dirty="0" smtClean="0">
                <a:solidFill>
                  <a:schemeClr val="bg2">
                    <a:lumMod val="75000"/>
                  </a:schemeClr>
                </a:solidFill>
              </a:rPr>
              <a:t>Engineering (SQE)</a:t>
            </a:r>
            <a:endParaRPr lang="en-GB" sz="54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0" indent="0" algn="ctr">
              <a:buFont typeface="Monotype Sorts" pitchFamily="-84" charset="2"/>
              <a:buNone/>
              <a:defRPr/>
            </a:pPr>
            <a:endParaRPr lang="en-GB" sz="3200" dirty="0" smtClean="0"/>
          </a:p>
          <a:p>
            <a:pPr marL="0" indent="0">
              <a:buFont typeface="Monotype Sorts" pitchFamily="-84" charset="2"/>
              <a:buNone/>
              <a:defRPr/>
            </a:pPr>
            <a:endParaRPr lang="cy-GB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854700" y="6230938"/>
            <a:ext cx="3275013" cy="61277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cy-GB">
              <a:latin typeface="Verdana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4638" y="6243638"/>
            <a:ext cx="3276600" cy="61436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cy-GB"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Perspectives and Expectations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421" t="10936" r="28737" b="23567"/>
          <a:stretch/>
        </p:blipFill>
        <p:spPr>
          <a:xfrm>
            <a:off x="1459831" y="966370"/>
            <a:ext cx="6224337" cy="561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19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Perspective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158" t="12620" r="29579" b="17579"/>
          <a:stretch/>
        </p:blipFill>
        <p:spPr>
          <a:xfrm>
            <a:off x="963561" y="854075"/>
            <a:ext cx="7236542" cy="584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21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Expectations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316" t="23046" r="26948" b="8221"/>
          <a:stretch/>
        </p:blipFill>
        <p:spPr>
          <a:xfrm>
            <a:off x="1256146" y="962526"/>
            <a:ext cx="6829076" cy="578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21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Expectations (</a:t>
            </a:r>
            <a:r>
              <a:rPr lang="en-US" dirty="0" err="1" smtClean="0"/>
              <a:t>conti</a:t>
            </a:r>
            <a:r>
              <a:rPr lang="en-US" dirty="0" smtClean="0"/>
              <a:t>..)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0210" t="24597" r="27158" b="23755"/>
          <a:stretch/>
        </p:blipFill>
        <p:spPr>
          <a:xfrm>
            <a:off x="1556084" y="1251284"/>
            <a:ext cx="6622233" cy="489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20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ISO-9126 Quality Framework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9474" t="15240" r="29262" b="48830"/>
          <a:stretch/>
        </p:blipFill>
        <p:spPr>
          <a:xfrm>
            <a:off x="1235241" y="1625601"/>
            <a:ext cx="6726503" cy="377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61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Quality Frameworks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895" t="14117" r="28526" b="18701"/>
          <a:stretch/>
        </p:blipFill>
        <p:spPr>
          <a:xfrm>
            <a:off x="1403684" y="954506"/>
            <a:ext cx="6807443" cy="575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19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Correctness, Defect and Quality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262" t="17672" r="29474" b="12526"/>
          <a:stretch/>
        </p:blipFill>
        <p:spPr>
          <a:xfrm>
            <a:off x="1427746" y="898357"/>
            <a:ext cx="6617127" cy="584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03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Correctness, Defect and Quality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138" t="19159" r="26452" b="22419"/>
          <a:stretch/>
        </p:blipFill>
        <p:spPr>
          <a:xfrm>
            <a:off x="457200" y="907751"/>
            <a:ext cx="8349915" cy="581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0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Quality in SQE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053" t="29087" r="28420" b="8223"/>
          <a:stretch/>
        </p:blipFill>
        <p:spPr>
          <a:xfrm>
            <a:off x="1407330" y="1291147"/>
            <a:ext cx="6481012" cy="53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09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Quality: Historical Perspective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526" t="14304" r="26105" b="22070"/>
          <a:stretch/>
        </p:blipFill>
        <p:spPr>
          <a:xfrm>
            <a:off x="1235241" y="1026694"/>
            <a:ext cx="6914147" cy="545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the previous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What is a software?</a:t>
            </a:r>
          </a:p>
          <a:p>
            <a:pPr lvl="2"/>
            <a:r>
              <a:rPr lang="en-US" sz="2400" dirty="0" smtClean="0"/>
              <a:t>Characteristics of a Software</a:t>
            </a:r>
          </a:p>
          <a:p>
            <a:r>
              <a:rPr lang="en-US" sz="2400" dirty="0" smtClean="0"/>
              <a:t>What is Engineering?</a:t>
            </a:r>
          </a:p>
          <a:p>
            <a:pPr lvl="2"/>
            <a:r>
              <a:rPr lang="en-US" sz="2400" dirty="0" smtClean="0"/>
              <a:t>What is difference between engineering, manufacturing and construction</a:t>
            </a:r>
          </a:p>
          <a:p>
            <a:r>
              <a:rPr lang="en-US" sz="2400" dirty="0" smtClean="0"/>
              <a:t>What is Quality?</a:t>
            </a:r>
          </a:p>
          <a:p>
            <a:r>
              <a:rPr lang="en-US" sz="2400" dirty="0" smtClean="0"/>
              <a:t>What are the characteristics for high quality software?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9745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381" y="213159"/>
            <a:ext cx="8229600" cy="576262"/>
          </a:xfrm>
        </p:spPr>
        <p:txBody>
          <a:bodyPr/>
          <a:lstStyle/>
          <a:p>
            <a:r>
              <a:rPr lang="en-US" dirty="0"/>
              <a:t>Quality: Historical </a:t>
            </a:r>
            <a:r>
              <a:rPr lang="en-US" dirty="0" smtClean="0"/>
              <a:t>Perspective (</a:t>
            </a:r>
            <a:r>
              <a:rPr lang="en-US" dirty="0" err="1" smtClean="0"/>
              <a:t>conti</a:t>
            </a:r>
            <a:r>
              <a:rPr lang="en-US" dirty="0" smtClean="0"/>
              <a:t>..)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0210" t="21228" r="30948" b="9532"/>
          <a:stretch/>
        </p:blipFill>
        <p:spPr>
          <a:xfrm>
            <a:off x="1556084" y="922421"/>
            <a:ext cx="6544207" cy="572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82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 explored the concept of quality from different aspects.</a:t>
            </a:r>
          </a:p>
          <a:p>
            <a:r>
              <a:rPr lang="en-US" sz="2400" dirty="0" smtClean="0"/>
              <a:t>We have also seen what is a defect or failure to the quality.</a:t>
            </a:r>
          </a:p>
          <a:p>
            <a:r>
              <a:rPr lang="en-US" sz="2400" dirty="0" smtClean="0"/>
              <a:t>Lastly, we talked about the history of the Quality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7004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890713"/>
          </a:xfrm>
        </p:spPr>
        <p:txBody>
          <a:bodyPr/>
          <a:lstStyle/>
          <a:p>
            <a:pPr eaLnBrk="1" hangingPunct="1"/>
            <a:r>
              <a:rPr lang="en-US" altLang="en-US" smtClean="0"/>
              <a:t>The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400" dirty="0"/>
              <a:t>Meeting People’s Quality </a:t>
            </a:r>
            <a:r>
              <a:rPr lang="en-US" sz="2400" dirty="0" smtClean="0"/>
              <a:t>Expectations</a:t>
            </a:r>
          </a:p>
          <a:p>
            <a:r>
              <a:rPr lang="en-US" sz="2400" dirty="0"/>
              <a:t>General </a:t>
            </a:r>
            <a:r>
              <a:rPr lang="en-US" sz="2400" dirty="0" smtClean="0"/>
              <a:t>Expectations</a:t>
            </a:r>
          </a:p>
          <a:p>
            <a:r>
              <a:rPr lang="en-US" sz="2400" dirty="0"/>
              <a:t>Quality </a:t>
            </a:r>
            <a:r>
              <a:rPr lang="en-US" sz="2400" dirty="0" smtClean="0"/>
              <a:t>Expectations</a:t>
            </a:r>
          </a:p>
          <a:p>
            <a:r>
              <a:rPr lang="en-US" sz="2400" dirty="0"/>
              <a:t>Meeting Quality </a:t>
            </a:r>
            <a:r>
              <a:rPr lang="en-US" sz="2400" dirty="0" smtClean="0"/>
              <a:t>Expectations</a:t>
            </a:r>
          </a:p>
          <a:p>
            <a:r>
              <a:rPr lang="en-US" sz="2400" dirty="0" smtClean="0"/>
              <a:t>Software Quality Engineering (SQE) activities</a:t>
            </a:r>
            <a:endParaRPr lang="en-US" sz="2400" dirty="0"/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Objectives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 smtClean="0"/>
              <a:t>To describe the basics of what is expected as quality</a:t>
            </a:r>
          </a:p>
          <a:p>
            <a:pPr>
              <a:lnSpc>
                <a:spcPct val="150000"/>
              </a:lnSpc>
            </a:pPr>
            <a:r>
              <a:rPr lang="en-US" altLang="en-US" sz="2400" dirty="0" smtClean="0"/>
              <a:t>To understand and distinguish between people expectations and software quality expectations.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People’s Quality Expectations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404" y="1124002"/>
            <a:ext cx="8831595" cy="5733998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 smtClean="0"/>
              <a:t>Quality Expectations are associated to needs, goals, wishes and wants of peoples</a:t>
            </a:r>
          </a:p>
          <a:p>
            <a:pPr marL="0" indent="0">
              <a:buNone/>
            </a:pPr>
            <a:r>
              <a:rPr lang="en-US" altLang="en-US" sz="2400" dirty="0" smtClean="0"/>
              <a:t>General Expectations V/S Specific Expectations </a:t>
            </a:r>
          </a:p>
          <a:p>
            <a:pPr marL="0" indent="0">
              <a:buNone/>
            </a:pPr>
            <a:r>
              <a:rPr lang="en-US" altLang="en-US" sz="2400" dirty="0" smtClean="0"/>
              <a:t>Software </a:t>
            </a:r>
            <a:r>
              <a:rPr lang="en-US" altLang="en-US" sz="2400" dirty="0"/>
              <a:t>must perform according its expected behavior as </a:t>
            </a:r>
            <a:r>
              <a:rPr lang="en-US" altLang="en-US" sz="2400" dirty="0" smtClean="0"/>
              <a:t>per its general and </a:t>
            </a:r>
            <a:r>
              <a:rPr lang="en-US" altLang="en-US" sz="2400" dirty="0"/>
              <a:t>specified </a:t>
            </a:r>
            <a:r>
              <a:rPr lang="en-US" altLang="en-US" sz="2400" dirty="0" smtClean="0"/>
              <a:t>requirements</a:t>
            </a:r>
          </a:p>
          <a:p>
            <a:pPr marL="0" indent="0">
              <a:buNone/>
            </a:pPr>
            <a:r>
              <a:rPr lang="en-US" altLang="en-US" sz="2400" dirty="0" smtClean="0"/>
              <a:t>If </a:t>
            </a:r>
            <a:r>
              <a:rPr lang="en-US" altLang="en-US" sz="2400" dirty="0" smtClean="0"/>
              <a:t>people’s expectations are met in any sort of product, then, it is supposed to have quality in </a:t>
            </a:r>
            <a:r>
              <a:rPr lang="en-US" altLang="en-US" sz="2400" dirty="0" smtClean="0"/>
              <a:t>it </a:t>
            </a:r>
            <a:endParaRPr lang="en-US" altLang="en-US" sz="2400" dirty="0" smtClean="0"/>
          </a:p>
          <a:p>
            <a:pPr marL="0" indent="0">
              <a:buNone/>
            </a:pPr>
            <a:r>
              <a:rPr lang="en-US" altLang="en-US" sz="2400" dirty="0" smtClean="0"/>
              <a:t> </a:t>
            </a:r>
            <a:endParaRPr lang="en-US" altLang="en-US" sz="2400" dirty="0" smtClean="0"/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 smtClean="0"/>
              <a:t>	</a:t>
            </a:r>
          </a:p>
        </p:txBody>
      </p:sp>
      <p:pic>
        <p:nvPicPr>
          <p:cNvPr id="1026" name="Picture 2" descr="http://cdn.meme.am/instances/500x/596970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655" y="3888509"/>
            <a:ext cx="4507344" cy="296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28" y="277813"/>
            <a:ext cx="8686800" cy="576262"/>
          </a:xfrm>
        </p:spPr>
        <p:txBody>
          <a:bodyPr/>
          <a:lstStyle/>
          <a:p>
            <a:r>
              <a:rPr lang="en-US" dirty="0" smtClean="0"/>
              <a:t>General V/S Specific Quality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364" y="1233488"/>
            <a:ext cx="8435686" cy="4530725"/>
          </a:xfrm>
        </p:spPr>
        <p:txBody>
          <a:bodyPr/>
          <a:lstStyle/>
          <a:p>
            <a:r>
              <a:rPr lang="en-US" sz="2400" dirty="0" smtClean="0"/>
              <a:t>Software could be </a:t>
            </a:r>
            <a:r>
              <a:rPr lang="en-US" sz="2400" dirty="0" smtClean="0"/>
              <a:t>understood as </a:t>
            </a:r>
            <a:r>
              <a:rPr lang="en-US" sz="2400" dirty="0" smtClean="0">
                <a:solidFill>
                  <a:srgbClr val="000000"/>
                </a:solidFill>
              </a:rPr>
              <a:t>product/system/service</a:t>
            </a:r>
            <a:endParaRPr lang="en-US" sz="2400" dirty="0">
              <a:solidFill>
                <a:srgbClr val="000000"/>
              </a:solidFill>
            </a:endParaRPr>
          </a:p>
          <a:p>
            <a:pPr lvl="2"/>
            <a:r>
              <a:rPr lang="en-US" sz="2400" dirty="0">
                <a:solidFill>
                  <a:srgbClr val="000000"/>
                </a:solidFill>
              </a:rPr>
              <a:t>E.g. stand-alone to embedded software</a:t>
            </a:r>
          </a:p>
          <a:p>
            <a:pPr lvl="2"/>
            <a:r>
              <a:rPr lang="en-US" sz="2400" dirty="0" smtClean="0">
                <a:solidFill>
                  <a:srgbClr val="000000"/>
                </a:solidFill>
              </a:rPr>
              <a:t>E.g. highly i</a:t>
            </a:r>
            <a:r>
              <a:rPr lang="en-US" sz="2400" dirty="0" smtClean="0">
                <a:solidFill>
                  <a:srgbClr val="000000"/>
                </a:solidFill>
              </a:rPr>
              <a:t>ntensive software systems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/>
              <a:t>General expectation: i.e. “good” software quality</a:t>
            </a:r>
          </a:p>
          <a:p>
            <a:r>
              <a:rPr lang="en-US" sz="2400" dirty="0" smtClean="0"/>
              <a:t>Specific quality expectation</a:t>
            </a:r>
            <a:r>
              <a:rPr lang="en-US" sz="2400" dirty="0" smtClean="0"/>
              <a:t>: deals with certain characteristics/properties </a:t>
            </a:r>
            <a:r>
              <a:rPr lang="en-US" sz="2400" dirty="0" smtClean="0"/>
              <a:t>of </a:t>
            </a:r>
            <a:r>
              <a:rPr lang="en-US" sz="2400" dirty="0" smtClean="0"/>
              <a:t>a software </a:t>
            </a:r>
            <a:r>
              <a:rPr lang="en-US" sz="2400" dirty="0" smtClean="0"/>
              <a:t>that </a:t>
            </a:r>
            <a:r>
              <a:rPr lang="en-US" sz="2400" dirty="0" smtClean="0"/>
              <a:t>make it a high quality software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197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3488"/>
            <a:ext cx="8578850" cy="5540938"/>
          </a:xfrm>
        </p:spPr>
        <p:txBody>
          <a:bodyPr/>
          <a:lstStyle/>
          <a:p>
            <a:r>
              <a:rPr lang="en-US" sz="2400" b="1" dirty="0"/>
              <a:t>People:</a:t>
            </a:r>
            <a:r>
              <a:rPr lang="en-US" sz="2400" dirty="0"/>
              <a:t> Consumers vs producers . </a:t>
            </a:r>
            <a:endParaRPr lang="en-US" sz="2400" dirty="0" smtClean="0"/>
          </a:p>
          <a:p>
            <a:pPr lvl="2"/>
            <a:r>
              <a:rPr lang="en-US" sz="2400" dirty="0" smtClean="0"/>
              <a:t>quality </a:t>
            </a:r>
            <a:r>
              <a:rPr lang="en-US" sz="2400" dirty="0"/>
              <a:t>expectations by </a:t>
            </a:r>
            <a:r>
              <a:rPr lang="en-US" sz="2400" dirty="0" smtClean="0"/>
              <a:t>consumers must be </a:t>
            </a:r>
            <a:r>
              <a:rPr lang="en-US" sz="2400" dirty="0"/>
              <a:t>satisfied by producers through software quality engineering (</a:t>
            </a:r>
            <a:r>
              <a:rPr lang="en-US" sz="2400" dirty="0" smtClean="0"/>
              <a:t>SQE) activities, process, measures and standards</a:t>
            </a:r>
          </a:p>
          <a:p>
            <a:r>
              <a:rPr lang="en-US" sz="2400" dirty="0" smtClean="0"/>
              <a:t>Deliver </a:t>
            </a:r>
            <a:r>
              <a:rPr lang="en-US" sz="2400" dirty="0"/>
              <a:t>software system that</a:t>
            </a:r>
            <a:r>
              <a:rPr lang="en-US" sz="2400" dirty="0" smtClean="0"/>
              <a:t>.... </a:t>
            </a:r>
            <a:endParaRPr lang="en-US" sz="2400" dirty="0" smtClean="0"/>
          </a:p>
          <a:p>
            <a:pPr lvl="2"/>
            <a:r>
              <a:rPr lang="en-US" sz="2400" dirty="0" smtClean="0"/>
              <a:t>does </a:t>
            </a:r>
            <a:r>
              <a:rPr lang="en-US" sz="2400" dirty="0"/>
              <a:t>what it is supposed to do – </a:t>
            </a:r>
            <a:endParaRPr lang="en-US" sz="2400" dirty="0" smtClean="0"/>
          </a:p>
          <a:p>
            <a:pPr lvl="3"/>
            <a:r>
              <a:rPr lang="en-US" sz="2400" dirty="0" smtClean="0"/>
              <a:t>needs </a:t>
            </a:r>
            <a:r>
              <a:rPr lang="en-US" sz="2400" dirty="0"/>
              <a:t>to be “validated</a:t>
            </a:r>
            <a:r>
              <a:rPr lang="en-US" sz="2400" dirty="0" smtClean="0"/>
              <a:t>” </a:t>
            </a:r>
            <a:endParaRPr lang="en-US" sz="2400" dirty="0" smtClean="0"/>
          </a:p>
          <a:p>
            <a:pPr lvl="2"/>
            <a:r>
              <a:rPr lang="en-US" sz="2400" dirty="0" smtClean="0"/>
              <a:t>does </a:t>
            </a:r>
            <a:r>
              <a:rPr lang="en-US" sz="2400" dirty="0"/>
              <a:t>the things correctly </a:t>
            </a:r>
            <a:endParaRPr lang="en-US" sz="2400" dirty="0" smtClean="0"/>
          </a:p>
          <a:p>
            <a:pPr lvl="2"/>
            <a:r>
              <a:rPr lang="en-US" sz="2400" dirty="0" smtClean="0"/>
              <a:t>– </a:t>
            </a:r>
            <a:r>
              <a:rPr lang="en-US" sz="2400" dirty="0"/>
              <a:t>needs to be “verified</a:t>
            </a:r>
            <a:r>
              <a:rPr lang="en-US" sz="2400" dirty="0" smtClean="0"/>
              <a:t>” </a:t>
            </a:r>
            <a:endParaRPr lang="en-US" sz="2400" dirty="0" smtClean="0"/>
          </a:p>
          <a:p>
            <a:pPr lvl="3"/>
            <a:r>
              <a:rPr lang="en-US" sz="2400" dirty="0" smtClean="0"/>
              <a:t>show/demonstrate/prove </a:t>
            </a:r>
            <a:r>
              <a:rPr lang="en-US" sz="2400" dirty="0"/>
              <a:t>it (“does”) – modeling/analysis needed</a:t>
            </a:r>
          </a:p>
        </p:txBody>
      </p:sp>
    </p:spTree>
    <p:extLst>
      <p:ext uri="{BB962C8B-B14F-4D97-AF65-F5344CB8AC3E}">
        <p14:creationId xmlns:p14="http://schemas.microsoft.com/office/powerpoint/2010/main" val="2506898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277813"/>
            <a:ext cx="8811491" cy="576262"/>
          </a:xfrm>
        </p:spPr>
        <p:txBody>
          <a:bodyPr/>
          <a:lstStyle/>
          <a:p>
            <a:r>
              <a:rPr lang="en-US" dirty="0" smtClean="0"/>
              <a:t>Challenges in Meeting </a:t>
            </a:r>
            <a:r>
              <a:rPr lang="en-US" dirty="0" smtClean="0"/>
              <a:t>Quality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977" y="919452"/>
            <a:ext cx="8229600" cy="5938548"/>
          </a:xfrm>
        </p:spPr>
        <p:txBody>
          <a:bodyPr/>
          <a:lstStyle/>
          <a:p>
            <a:r>
              <a:rPr lang="en-US" sz="2400" b="1" dirty="0" smtClean="0"/>
              <a:t>Challenges</a:t>
            </a:r>
            <a:r>
              <a:rPr lang="en-US" sz="2400" dirty="0" smtClean="0"/>
              <a:t> </a:t>
            </a:r>
            <a:r>
              <a:rPr lang="en-US" sz="2400" dirty="0"/>
              <a:t>in achieving good </a:t>
            </a:r>
            <a:r>
              <a:rPr lang="en-US" sz="2400" dirty="0" smtClean="0"/>
              <a:t>quality software: </a:t>
            </a:r>
          </a:p>
          <a:p>
            <a:pPr lvl="2"/>
            <a:r>
              <a:rPr lang="en-US" sz="2400" dirty="0"/>
              <a:t>Requirements identification and analysis</a:t>
            </a:r>
          </a:p>
          <a:p>
            <a:pPr lvl="2"/>
            <a:r>
              <a:rPr lang="en-US" sz="2400" dirty="0" smtClean="0"/>
              <a:t>Software </a:t>
            </a:r>
            <a:r>
              <a:rPr lang="en-US" sz="2400" dirty="0" smtClean="0"/>
              <a:t>Size</a:t>
            </a:r>
            <a:endParaRPr lang="en-US" sz="2400" dirty="0"/>
          </a:p>
          <a:p>
            <a:pPr lvl="2"/>
            <a:r>
              <a:rPr lang="en-US" sz="2400" dirty="0" smtClean="0"/>
              <a:t>Software Complexity</a:t>
            </a:r>
          </a:p>
          <a:p>
            <a:pPr lvl="2"/>
            <a:r>
              <a:rPr lang="en-US" sz="2400" dirty="0" smtClean="0"/>
              <a:t>Flexibility/Reusability</a:t>
            </a:r>
            <a:endParaRPr lang="en-US" sz="2400" dirty="0" smtClean="0"/>
          </a:p>
          <a:p>
            <a:pPr lvl="2"/>
            <a:r>
              <a:rPr lang="en-US" sz="2400" dirty="0" smtClean="0"/>
              <a:t>Adaptability</a:t>
            </a:r>
          </a:p>
          <a:p>
            <a:pPr lvl="2"/>
            <a:r>
              <a:rPr lang="en-US" sz="2400" dirty="0" smtClean="0"/>
              <a:t>Resource </a:t>
            </a:r>
            <a:r>
              <a:rPr lang="en-US" sz="2400" dirty="0"/>
              <a:t>c</a:t>
            </a:r>
            <a:r>
              <a:rPr lang="en-US" sz="2400" dirty="0" smtClean="0"/>
              <a:t>onstraints </a:t>
            </a:r>
          </a:p>
          <a:p>
            <a:pPr lvl="2"/>
            <a:r>
              <a:rPr lang="en-US" sz="2400" dirty="0" smtClean="0"/>
              <a:t>Environmental stress</a:t>
            </a:r>
            <a:endParaRPr lang="en-US" sz="2400" dirty="0"/>
          </a:p>
          <a:p>
            <a:r>
              <a:rPr lang="en-US" sz="2400" dirty="0" smtClean="0"/>
              <a:t>Other challenges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in achieving good quality software:</a:t>
            </a:r>
            <a:r>
              <a:rPr lang="en-US" sz="2400" dirty="0" smtClean="0"/>
              <a:t>  </a:t>
            </a:r>
          </a:p>
          <a:p>
            <a:pPr lvl="2"/>
            <a:r>
              <a:rPr lang="en-US" sz="2400" dirty="0" smtClean="0"/>
              <a:t>Product </a:t>
            </a:r>
            <a:r>
              <a:rPr lang="en-US" sz="2400" dirty="0" smtClean="0"/>
              <a:t>type</a:t>
            </a:r>
          </a:p>
          <a:p>
            <a:pPr lvl="2"/>
            <a:r>
              <a:rPr lang="en-US" sz="2400" dirty="0" smtClean="0"/>
              <a:t>Cost</a:t>
            </a:r>
            <a:endParaRPr lang="en-US" sz="2400" dirty="0" smtClean="0"/>
          </a:p>
          <a:p>
            <a:pPr lvl="2"/>
            <a:r>
              <a:rPr lang="en-US" sz="2400" dirty="0" smtClean="0"/>
              <a:t>Market conditions</a:t>
            </a:r>
          </a:p>
        </p:txBody>
      </p:sp>
    </p:spTree>
    <p:extLst>
      <p:ext uri="{BB962C8B-B14F-4D97-AF65-F5344CB8AC3E}">
        <p14:creationId xmlns:p14="http://schemas.microsoft.com/office/powerpoint/2010/main" val="2244506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SQE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5624512"/>
          </a:xfrm>
        </p:spPr>
        <p:txBody>
          <a:bodyPr/>
          <a:lstStyle/>
          <a:p>
            <a:r>
              <a:rPr lang="en-US" sz="2400" dirty="0" smtClean="0"/>
              <a:t>Major SQE Activities: </a:t>
            </a:r>
          </a:p>
          <a:p>
            <a:pPr lvl="2"/>
            <a:r>
              <a:rPr lang="en-US" sz="2400" dirty="0" smtClean="0"/>
              <a:t>Quality planning</a:t>
            </a:r>
          </a:p>
          <a:p>
            <a:pPr lvl="2"/>
            <a:r>
              <a:rPr lang="en-US" sz="2400" dirty="0" smtClean="0"/>
              <a:t>Execution of selected quality assurance techniques</a:t>
            </a:r>
          </a:p>
          <a:p>
            <a:pPr lvl="2"/>
            <a:r>
              <a:rPr lang="en-US" sz="2400" dirty="0" smtClean="0"/>
              <a:t>Verification and Validation through testing </a:t>
            </a:r>
            <a:endParaRPr lang="en-US" sz="2400" dirty="0"/>
          </a:p>
          <a:p>
            <a:pPr lvl="2"/>
            <a:r>
              <a:rPr lang="en-US" sz="2400" dirty="0" smtClean="0"/>
              <a:t>Measurement, Analysis and </a:t>
            </a:r>
            <a:r>
              <a:rPr lang="en-US" sz="2400" dirty="0" smtClean="0"/>
              <a:t>Modeling</a:t>
            </a:r>
          </a:p>
          <a:p>
            <a:r>
              <a:rPr lang="en-US" sz="2400" dirty="0" smtClean="0"/>
              <a:t>Scope </a:t>
            </a:r>
            <a:r>
              <a:rPr lang="en-US" sz="2400" dirty="0"/>
              <a:t>and content hierarchy: </a:t>
            </a:r>
            <a:r>
              <a:rPr lang="en-US" sz="2400" dirty="0" smtClean="0"/>
              <a:t>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750979" y="4276436"/>
            <a:ext cx="4708187" cy="23189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Software Quality Engineering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855165" y="4849091"/>
            <a:ext cx="3604001" cy="17268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Quality Assurance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781963" y="5421744"/>
            <a:ext cx="2677204" cy="117360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Testing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823197"/>
      </p:ext>
    </p:extLst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10752</TotalTime>
  <Words>427</Words>
  <Application>Microsoft Office PowerPoint</Application>
  <PresentationFormat>On-screen Show (4:3)</PresentationFormat>
  <Paragraphs>81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ＭＳ Ｐゴシック</vt:lpstr>
      <vt:lpstr>ＭＳ Ｐゴシック</vt:lpstr>
      <vt:lpstr>Arial</vt:lpstr>
      <vt:lpstr>Helvetica</vt:lpstr>
      <vt:lpstr>Monotype Sorts</vt:lpstr>
      <vt:lpstr>Times New Roman</vt:lpstr>
      <vt:lpstr>Verdana</vt:lpstr>
      <vt:lpstr>Webdings</vt:lpstr>
      <vt:lpstr>os-8</vt:lpstr>
      <vt:lpstr>PowerPoint Presentation</vt:lpstr>
      <vt:lpstr>Summary of the previous lecture</vt:lpstr>
      <vt:lpstr>Outlines</vt:lpstr>
      <vt:lpstr>Objectives</vt:lpstr>
      <vt:lpstr>Meeting People’s Quality Expectations</vt:lpstr>
      <vt:lpstr>General V/S Specific Quality Expectations</vt:lpstr>
      <vt:lpstr>Quality Expectations</vt:lpstr>
      <vt:lpstr>Challenges in Meeting Quality Expectations</vt:lpstr>
      <vt:lpstr>Major SQE Activities</vt:lpstr>
      <vt:lpstr>Perspectives and Expectations</vt:lpstr>
      <vt:lpstr>Quality Perspective</vt:lpstr>
      <vt:lpstr>Quality Expectations</vt:lpstr>
      <vt:lpstr>Quality Expectations (conti..)</vt:lpstr>
      <vt:lpstr>ISO-9126 Quality Framework</vt:lpstr>
      <vt:lpstr>Other Quality Frameworks</vt:lpstr>
      <vt:lpstr>Correctness, Defect and Quality</vt:lpstr>
      <vt:lpstr>Correctness, Defect and Quality</vt:lpstr>
      <vt:lpstr>Defining Quality in SQE</vt:lpstr>
      <vt:lpstr>Quality: Historical Perspective</vt:lpstr>
      <vt:lpstr>Quality: Historical Perspective (conti..)</vt:lpstr>
      <vt:lpstr>Summary of Today’s Lecture</vt:lpstr>
      <vt:lpstr>The End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Dr. Ahsan Abro</cp:lastModifiedBy>
  <cp:revision>280</cp:revision>
  <cp:lastPrinted>2001-06-14T13:58:17Z</cp:lastPrinted>
  <dcterms:created xsi:type="dcterms:W3CDTF">2011-01-13T23:43:38Z</dcterms:created>
  <dcterms:modified xsi:type="dcterms:W3CDTF">2021-10-18T05:52:37Z</dcterms:modified>
</cp:coreProperties>
</file>