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303" r:id="rId4"/>
    <p:sldId id="304" r:id="rId5"/>
    <p:sldId id="259" r:id="rId6"/>
    <p:sldId id="305" r:id="rId7"/>
    <p:sldId id="322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8" r:id="rId24"/>
    <p:sldId id="306" r:id="rId25"/>
    <p:sldId id="323" r:id="rId26"/>
    <p:sldId id="324" r:id="rId27"/>
    <p:sldId id="325" r:id="rId28"/>
    <p:sldId id="326" r:id="rId29"/>
    <p:sldId id="327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923EAD3-944C-4E06-8B30-C4DDA8D8E1D7}">
          <p14:sldIdLst>
            <p14:sldId id="257"/>
            <p14:sldId id="258"/>
            <p14:sldId id="303"/>
            <p14:sldId id="304"/>
            <p14:sldId id="259"/>
            <p14:sldId id="305"/>
            <p14:sldId id="322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8"/>
            <p14:sldId id="306"/>
            <p14:sldId id="323"/>
            <p14:sldId id="324"/>
            <p14:sldId id="325"/>
            <p14:sldId id="326"/>
            <p14:sldId id="327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810" autoAdjust="0"/>
  </p:normalViewPr>
  <p:slideViewPr>
    <p:cSldViewPr snapToGrid="0">
      <p:cViewPr varScale="1">
        <p:scale>
          <a:sx n="95" d="100"/>
          <a:sy n="95" d="100"/>
        </p:scale>
        <p:origin x="10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85B05-8791-4FB4-9340-4B9DEB1143D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55626-9429-47A7-916B-AD4E2FA4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051" y="1344614"/>
            <a:ext cx="84667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3/4/2022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5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3/4/2022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752600"/>
            <a:ext cx="2438400" cy="4373564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752601"/>
            <a:ext cx="7416800" cy="437356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3/4/2022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3/4/2022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1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0800" y="0"/>
            <a:ext cx="1016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30480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3767" y="0"/>
            <a:ext cx="9144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invGray">
          <a:xfrm>
            <a:off x="3048000" y="0"/>
            <a:ext cx="1016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10984" y="2746375"/>
            <a:ext cx="84667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2800" y="0"/>
            <a:ext cx="4064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676400"/>
            <a:ext cx="30480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3/4/2022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8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752600"/>
            <a:ext cx="4876800" cy="4434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752600"/>
            <a:ext cx="4876800" cy="4434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3/4/2022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5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3/4/2022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2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3/4/2022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0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2552" y="0"/>
            <a:ext cx="10839449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352551" y="0"/>
            <a:ext cx="973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7818" y="0"/>
            <a:ext cx="6138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13208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801" y="0"/>
            <a:ext cx="1905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676400"/>
            <a:ext cx="13208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3/4/2022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6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3/4/2022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6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  <a:defRPr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529167" y="954089"/>
            <a:ext cx="9144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6671734" y="936625"/>
            <a:ext cx="865717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3/4/2022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8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50434" y="0"/>
            <a:ext cx="108415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3467" y="274638"/>
            <a:ext cx="9999133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913467" y="1752600"/>
            <a:ext cx="999913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fld id="{08505B98-1F17-4ED6-9BE3-82799047470D}" type="datetimeFigureOut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3/4/2022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5033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fld id="{8D33D5F6-9CA0-41E2-AD59-18DE822D6CE8}" type="slidenum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352551" y="0"/>
            <a:ext cx="973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8000" y="0"/>
            <a:ext cx="812800" cy="2362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8000" y="4419600"/>
            <a:ext cx="812800" cy="2438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733424" y="2421523"/>
            <a:ext cx="36576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FORMAL METHODS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432857" y="5163234"/>
            <a:ext cx="27432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prstClr val="black"/>
                </a:solidFill>
              </a:rPr>
              <a:t>Lecture Made By:</a:t>
            </a:r>
          </a:p>
          <a:p>
            <a:pPr>
              <a:defRPr/>
            </a:pPr>
            <a:r>
              <a:rPr lang="en-US" sz="1800" dirty="0">
                <a:solidFill>
                  <a:prstClr val="black"/>
                </a:solidFill>
              </a:rPr>
              <a:t>Engr. </a:t>
            </a:r>
            <a:r>
              <a:rPr lang="en-US" sz="1800" dirty="0" err="1">
                <a:solidFill>
                  <a:prstClr val="black"/>
                </a:solidFill>
              </a:rPr>
              <a:t>Sehar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prstClr val="black"/>
                </a:solidFill>
              </a:rPr>
              <a:t>Gul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30400" y="1447800"/>
            <a:ext cx="99568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30400" y="1600200"/>
            <a:ext cx="9956800" cy="152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34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Software </a:t>
            </a:r>
            <a:r>
              <a:rPr lang="en-US" sz="4400" dirty="0" err="1"/>
              <a:t>Reingineering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419074" y="6079838"/>
            <a:ext cx="388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Engr. </a:t>
            </a:r>
            <a:r>
              <a:rPr lang="en-US" dirty="0" err="1" smtClean="0"/>
              <a:t>Sehar</a:t>
            </a:r>
            <a:r>
              <a:rPr lang="en-US" dirty="0" smtClean="0"/>
              <a:t> Gul(Lecture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7499350" cy="1143000"/>
          </a:xfrm>
        </p:spPr>
        <p:txBody>
          <a:bodyPr/>
          <a:lstStyle/>
          <a:p>
            <a:r>
              <a:rPr lang="en-US" dirty="0" smtClean="0"/>
              <a:t>Legacy Project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7785" y="1752599"/>
            <a:ext cx="10329705" cy="489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2000" dirty="0" smtClean="0"/>
              <a:t>Any </a:t>
            </a:r>
            <a:r>
              <a:rPr lang="en-US" sz="2000" dirty="0"/>
              <a:t>existing project that’s difficult to maintain </a:t>
            </a:r>
            <a:r>
              <a:rPr lang="en-US" sz="2000" dirty="0" smtClean="0"/>
              <a:t>or extend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Project not codebase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Project includes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Build tools and scripts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Dependencies on other systems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infrastructure on which the software runs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Project documentation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Methods of communication, such as between developers, or between developers and stakeholders</a:t>
            </a:r>
            <a:endParaRPr lang="en-US" sz="2000" dirty="0" smtClean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9411886" cy="860826"/>
          </a:xfrm>
        </p:spPr>
        <p:txBody>
          <a:bodyPr/>
          <a:lstStyle/>
          <a:p>
            <a:r>
              <a:rPr lang="en-US" dirty="0" smtClean="0"/>
              <a:t>Characteristics of Legacy Project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7785" y="1752599"/>
            <a:ext cx="10329705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dirty="0"/>
              <a:t>Old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Goes with couple of years and maintained by many developers</a:t>
            </a:r>
          </a:p>
          <a:p>
            <a:pPr>
              <a:lnSpc>
                <a:spcPct val="150000"/>
              </a:lnSpc>
            </a:pPr>
            <a:r>
              <a:rPr lang="en-US" dirty="0"/>
              <a:t>Large Project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Larger the project, difficult to </a:t>
            </a:r>
            <a:r>
              <a:rPr lang="en-US" sz="2400" dirty="0" smtClean="0"/>
              <a:t>maintain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Inherited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Written by one developers and maintained by others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Poorly Documented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9411886" cy="860826"/>
          </a:xfrm>
        </p:spPr>
        <p:txBody>
          <a:bodyPr/>
          <a:lstStyle/>
          <a:p>
            <a:r>
              <a:rPr lang="en-US" dirty="0" smtClean="0"/>
              <a:t>Exception to above Rules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7785" y="1752599"/>
            <a:ext cx="10329705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dirty="0" smtClean="0"/>
              <a:t>Linux – (Built in 1991)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Old, large project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What’s the success of Linux till to-date?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9411886" cy="860826"/>
          </a:xfrm>
        </p:spPr>
        <p:txBody>
          <a:bodyPr/>
          <a:lstStyle/>
          <a:p>
            <a:r>
              <a:rPr lang="en-US" dirty="0" smtClean="0"/>
              <a:t>Exception to above Rules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7785" y="1752599"/>
            <a:ext cx="10329705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dirty="0" smtClean="0"/>
              <a:t>Linux – (Built in 1991)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Old, large project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Its </a:t>
            </a:r>
            <a:r>
              <a:rPr lang="en-US" dirty="0">
                <a:solidFill>
                  <a:srgbClr val="00B050"/>
                </a:solidFill>
              </a:rPr>
              <a:t>culture of open and frank communication. 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All </a:t>
            </a:r>
            <a:r>
              <a:rPr lang="en-US" dirty="0">
                <a:solidFill>
                  <a:srgbClr val="00B050"/>
                </a:solidFill>
              </a:rPr>
              <a:t>incoming changes are thoroughly reviewed, which increases information-sharing between </a:t>
            </a:r>
            <a:r>
              <a:rPr lang="en-US" dirty="0" smtClean="0">
                <a:solidFill>
                  <a:srgbClr val="00B050"/>
                </a:solidFill>
              </a:rPr>
              <a:t>developers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9411886" cy="860826"/>
          </a:xfrm>
        </p:spPr>
        <p:txBody>
          <a:bodyPr/>
          <a:lstStyle/>
          <a:p>
            <a:r>
              <a:rPr lang="en-US" dirty="0" smtClean="0"/>
              <a:t>Legacy Code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7785" y="1752599"/>
            <a:ext cx="10329705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2800" dirty="0" smtClean="0"/>
              <a:t>Untested, untestable Code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Existing code are poorly tested or not tested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Inflexible </a:t>
            </a:r>
            <a:r>
              <a:rPr lang="en-US" sz="2800" dirty="0" smtClean="0"/>
              <a:t>Code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Add new features - </a:t>
            </a:r>
            <a:r>
              <a:rPr lang="en-US" sz="2400" dirty="0" smtClean="0">
                <a:solidFill>
                  <a:schemeClr val="accent3"/>
                </a:solidFill>
              </a:rPr>
              <a:t>too hard</a:t>
            </a:r>
            <a:endParaRPr lang="en-US" sz="24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/>
              <a:t>Code encumbered by </a:t>
            </a:r>
            <a:r>
              <a:rPr lang="en-US" sz="2800" b="1" dirty="0">
                <a:solidFill>
                  <a:schemeClr val="accent3"/>
                </a:solidFill>
              </a:rPr>
              <a:t>technical </a:t>
            </a:r>
            <a:r>
              <a:rPr lang="en-US" sz="2800" b="1" dirty="0" smtClean="0">
                <a:solidFill>
                  <a:schemeClr val="accent3"/>
                </a:solidFill>
              </a:rPr>
              <a:t>debt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Not perfect but good enough for 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72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9411886" cy="860826"/>
          </a:xfrm>
        </p:spPr>
        <p:txBody>
          <a:bodyPr/>
          <a:lstStyle/>
          <a:p>
            <a:r>
              <a:rPr lang="en-US" dirty="0" smtClean="0"/>
              <a:t>Legacy Infrastructure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7785" y="1752599"/>
            <a:ext cx="10329705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2800" dirty="0" smtClean="0"/>
              <a:t>Development Environment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Outdated Dependencies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Java Servlet application (Specific Servlet container, Apache tomcat, …….)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3"/>
                </a:solidFill>
              </a:rPr>
              <a:t>Upgrades provides performance improvements, bug fixes….., But ??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9411886" cy="860826"/>
          </a:xfrm>
        </p:spPr>
        <p:txBody>
          <a:bodyPr/>
          <a:lstStyle/>
          <a:p>
            <a:r>
              <a:rPr lang="en-US" dirty="0" smtClean="0"/>
              <a:t>Legacy Infrastructure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7785" y="1752599"/>
            <a:ext cx="10329705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2800" dirty="0" smtClean="0"/>
              <a:t>Development Environment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Outdated Dependencies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Java Servlet application (Specific Servlet container, Apache tomcat, …….)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3"/>
                </a:solidFill>
              </a:rPr>
              <a:t>Upgrades provides performance improvements, bug fixes…..,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But, Too difficult task to upgrade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9411886" cy="860826"/>
          </a:xfrm>
        </p:spPr>
        <p:txBody>
          <a:bodyPr/>
          <a:lstStyle/>
          <a:p>
            <a:r>
              <a:rPr lang="en-US" dirty="0" smtClean="0"/>
              <a:t>Legacy Infrastructure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7785" y="1752599"/>
            <a:ext cx="10329705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2800" dirty="0" smtClean="0"/>
              <a:t>Development Environment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Outdated Dependencies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Java Servlet application (Specific Servlet container, Apache tomcat, …….)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Heterogeneous </a:t>
            </a:r>
            <a:r>
              <a:rPr lang="en-US" sz="2800" dirty="0" smtClean="0"/>
              <a:t>Environments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Software goes through different environments through its lifetime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6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9411886" cy="860826"/>
          </a:xfrm>
        </p:spPr>
        <p:txBody>
          <a:bodyPr/>
          <a:lstStyle/>
          <a:p>
            <a:r>
              <a:rPr lang="en-US" dirty="0" smtClean="0"/>
              <a:t>Legacy Culture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7785" y="1752599"/>
            <a:ext cx="10329705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2800" dirty="0" smtClean="0"/>
              <a:t>Existing Team maintaining software for many years……..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Fear of Change…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Which features are no longer in use…….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Which bugs are safe to fix…..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Consult specific user(s) to change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7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9411886" cy="860826"/>
          </a:xfrm>
        </p:spPr>
        <p:txBody>
          <a:bodyPr/>
          <a:lstStyle/>
          <a:p>
            <a:r>
              <a:rPr lang="en-US" dirty="0" smtClean="0"/>
              <a:t>Legacy Culture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7785" y="1752599"/>
            <a:ext cx="10329705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2800" dirty="0" smtClean="0"/>
              <a:t>Changes, Refactoring and Associated Risks…..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79" y="2746915"/>
            <a:ext cx="9935476" cy="343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92338" y="274638"/>
            <a:ext cx="9999662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2338" y="1752600"/>
            <a:ext cx="9999662" cy="4495800"/>
          </a:xfrm>
        </p:spPr>
        <p:txBody>
          <a:bodyPr/>
          <a:lstStyle/>
          <a:p>
            <a:r>
              <a:rPr lang="en-US" dirty="0" smtClean="0"/>
              <a:t>Course outline </a:t>
            </a:r>
          </a:p>
          <a:p>
            <a:r>
              <a:rPr lang="en-US" dirty="0" smtClean="0"/>
              <a:t>Course related books and material</a:t>
            </a:r>
          </a:p>
          <a:p>
            <a:r>
              <a:rPr lang="en-US" dirty="0" smtClean="0"/>
              <a:t>Marks distribution</a:t>
            </a:r>
          </a:p>
          <a:p>
            <a:r>
              <a:rPr lang="en-US" dirty="0" smtClean="0"/>
              <a:t>Exam pattern</a:t>
            </a:r>
          </a:p>
          <a:p>
            <a:r>
              <a:rPr lang="en-US" dirty="0" smtClean="0"/>
              <a:t>Introduction to course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4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9411886" cy="860826"/>
          </a:xfrm>
        </p:spPr>
        <p:txBody>
          <a:bodyPr/>
          <a:lstStyle/>
          <a:p>
            <a:r>
              <a:rPr lang="en-US" dirty="0" smtClean="0"/>
              <a:t>Legacy Culture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7785" y="1752599"/>
            <a:ext cx="10329705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2800" dirty="0" smtClean="0"/>
              <a:t>Lack of Knowledge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Different Domain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Project-Specific Technical Information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Specific Algorithms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Team Members can help to overcome these but…..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400" dirty="0"/>
          </a:p>
          <a:p>
            <a:pPr lvl="1">
              <a:lnSpc>
                <a:spcPct val="150000"/>
              </a:lnSpc>
            </a:pPr>
            <a:endParaRPr lang="en-US" sz="2400" dirty="0" smtClean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81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9411886" cy="860826"/>
          </a:xfrm>
        </p:spPr>
        <p:txBody>
          <a:bodyPr/>
          <a:lstStyle/>
          <a:p>
            <a:r>
              <a:rPr lang="en-US" dirty="0" smtClean="0"/>
              <a:t>Legacy Culture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7785" y="1581783"/>
            <a:ext cx="10329705" cy="520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2800" dirty="0" smtClean="0"/>
              <a:t>Lack of Knowledge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Different Domain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Project-Specific Technical Information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Specific Algorithms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Team Members can help to overcome these but…..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Lack of f2f communication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Code Ego (Don’t want to share code and knowledge)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i="1" dirty="0" smtClean="0"/>
              <a:t>Busy Face</a:t>
            </a:r>
            <a:endParaRPr lang="en-US" sz="2400" i="1" dirty="0"/>
          </a:p>
          <a:p>
            <a:pPr lvl="1">
              <a:lnSpc>
                <a:spcPct val="150000"/>
              </a:lnSpc>
            </a:pPr>
            <a:endParaRPr lang="en-US" sz="2400" dirty="0"/>
          </a:p>
          <a:p>
            <a:pPr lvl="1">
              <a:lnSpc>
                <a:spcPct val="150000"/>
              </a:lnSpc>
            </a:pPr>
            <a:endParaRPr lang="en-US" sz="2400" dirty="0" smtClean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98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9411886" cy="860826"/>
          </a:xfrm>
        </p:spPr>
        <p:txBody>
          <a:bodyPr/>
          <a:lstStyle/>
          <a:p>
            <a:r>
              <a:rPr lang="en-US" dirty="0" smtClean="0"/>
              <a:t>Software Developers Face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7785" y="1581783"/>
            <a:ext cx="10329705" cy="520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2800" dirty="0" smtClean="0"/>
              <a:t>Face different challenges through their career</a:t>
            </a:r>
          </a:p>
          <a:p>
            <a:pPr>
              <a:lnSpc>
                <a:spcPct val="150000"/>
              </a:lnSpc>
            </a:pPr>
            <a:endParaRPr lang="en-US" sz="2800" i="1" dirty="0"/>
          </a:p>
          <a:p>
            <a:pPr>
              <a:lnSpc>
                <a:spcPct val="150000"/>
              </a:lnSpc>
            </a:pPr>
            <a:r>
              <a:rPr lang="en-US" sz="2800" i="1" dirty="0" smtClean="0"/>
              <a:t>Deciding where to start for refactoring……</a:t>
            </a:r>
            <a:endParaRPr lang="en-US" sz="2400" i="1" dirty="0"/>
          </a:p>
          <a:p>
            <a:pPr lvl="1">
              <a:lnSpc>
                <a:spcPct val="150000"/>
              </a:lnSpc>
            </a:pPr>
            <a:endParaRPr lang="en-US" sz="2400" dirty="0"/>
          </a:p>
          <a:p>
            <a:pPr lvl="1">
              <a:lnSpc>
                <a:spcPct val="150000"/>
              </a:lnSpc>
            </a:pPr>
            <a:endParaRPr lang="en-US" sz="2400" dirty="0" smtClean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21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4602" y="2642716"/>
            <a:ext cx="5617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Software Reengineering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39674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7499350" cy="1143000"/>
          </a:xfrm>
        </p:spPr>
        <p:txBody>
          <a:bodyPr/>
          <a:lstStyle/>
          <a:p>
            <a:r>
              <a:rPr lang="en-US" dirty="0" smtClean="0"/>
              <a:t>Software Reengineering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7156" y="1577591"/>
            <a:ext cx="10590963" cy="514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b="1" dirty="0"/>
              <a:t>Reengineering What is it? </a:t>
            </a:r>
          </a:p>
          <a:p>
            <a:pPr lvl="1"/>
            <a:r>
              <a:rPr lang="en-US" dirty="0"/>
              <a:t>Rebuilding a software to create a more powerful product.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Who </a:t>
            </a:r>
            <a:r>
              <a:rPr lang="en-US" b="1" dirty="0"/>
              <a:t>does it?</a:t>
            </a:r>
          </a:p>
          <a:p>
            <a:pPr lvl="1"/>
            <a:r>
              <a:rPr lang="en-US" dirty="0"/>
              <a:t>-</a:t>
            </a:r>
            <a:r>
              <a:rPr lang="en-US" b="1" dirty="0"/>
              <a:t>Organizational level: </a:t>
            </a:r>
            <a:r>
              <a:rPr lang="en-US" dirty="0"/>
              <a:t>business specialists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-</a:t>
            </a:r>
            <a:r>
              <a:rPr lang="en-US" b="1" dirty="0"/>
              <a:t>Software </a:t>
            </a:r>
            <a:r>
              <a:rPr lang="en-US" b="1" dirty="0" smtClean="0"/>
              <a:t>level: </a:t>
            </a:r>
            <a:r>
              <a:rPr lang="en-US" dirty="0" smtClean="0"/>
              <a:t>Software </a:t>
            </a:r>
            <a:r>
              <a:rPr lang="en-US" dirty="0"/>
              <a:t>engineers.</a:t>
            </a:r>
          </a:p>
          <a:p>
            <a:endParaRPr lang="en-US" b="1" dirty="0" smtClean="0"/>
          </a:p>
          <a:p>
            <a:r>
              <a:rPr lang="en-US" b="1" dirty="0" smtClean="0"/>
              <a:t>Why it is important?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rapid change in information technology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10741618" cy="1143000"/>
          </a:xfrm>
        </p:spPr>
        <p:txBody>
          <a:bodyPr/>
          <a:lstStyle/>
          <a:p>
            <a:r>
              <a:rPr lang="en-US" dirty="0" smtClean="0"/>
              <a:t>Software Reengineering Steps..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7156" y="1577591"/>
            <a:ext cx="10590963" cy="514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b="1" dirty="0"/>
              <a:t>Step 1: Business process reengineering. (BPR</a:t>
            </a:r>
            <a:r>
              <a:rPr lang="en-US" sz="2400" b="1" dirty="0" smtClean="0"/>
              <a:t>)</a:t>
            </a:r>
          </a:p>
          <a:p>
            <a:endParaRPr lang="en-US" sz="2400" b="1" dirty="0" smtClean="0"/>
          </a:p>
          <a:p>
            <a:pPr lvl="1"/>
            <a:r>
              <a:rPr lang="en-US" dirty="0"/>
              <a:t>The search for, and the implementation of, radical change in business process to achieve breakthrough results</a:t>
            </a:r>
            <a:r>
              <a:rPr lang="en-US" dirty="0" smtClean="0"/>
              <a:t>.</a:t>
            </a:r>
          </a:p>
          <a:p>
            <a:pPr lvl="1"/>
            <a:endParaRPr lang="en-US" sz="2400" dirty="0"/>
          </a:p>
          <a:p>
            <a:pPr marL="365125" lvl="1" indent="-282575"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en-US" sz="2400" b="1" dirty="0"/>
              <a:t>Step 2: Software reengineering </a:t>
            </a:r>
            <a:r>
              <a:rPr lang="en-US" sz="2400" b="1" dirty="0" smtClean="0"/>
              <a:t>process</a:t>
            </a:r>
          </a:p>
          <a:p>
            <a:pPr lvl="1">
              <a:buSzPct val="80000"/>
            </a:pPr>
            <a:endParaRPr lang="en-US" smtClean="0"/>
          </a:p>
          <a:p>
            <a:pPr lvl="1">
              <a:buSzPct val="80000"/>
            </a:pPr>
            <a:r>
              <a:rPr lang="en-US" smtClean="0"/>
              <a:t>Rebuilding </a:t>
            </a:r>
            <a:r>
              <a:rPr lang="en-US" dirty="0"/>
              <a:t>a software to create another with added functionality, better performance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1667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10741618" cy="1143000"/>
          </a:xfrm>
        </p:spPr>
        <p:txBody>
          <a:bodyPr/>
          <a:lstStyle/>
          <a:p>
            <a:r>
              <a:rPr lang="en-US" dirty="0" smtClean="0"/>
              <a:t>BPR Model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7156" y="1577591"/>
            <a:ext cx="10590963" cy="514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A model for business process reengineering defines six </a:t>
            </a:r>
            <a:r>
              <a:rPr lang="en-US" dirty="0" smtClean="0"/>
              <a:t>activities</a:t>
            </a:r>
          </a:p>
          <a:p>
            <a:pPr lvl="1"/>
            <a:r>
              <a:rPr lang="en-US" sz="2400" dirty="0"/>
              <a:t>Business </a:t>
            </a:r>
            <a:r>
              <a:rPr lang="en-US" sz="2400" dirty="0" smtClean="0"/>
              <a:t>Definition</a:t>
            </a:r>
            <a:endParaRPr lang="en-US" sz="2400" dirty="0"/>
          </a:p>
          <a:p>
            <a:pPr lvl="1"/>
            <a:r>
              <a:rPr lang="en-US" sz="2400" dirty="0"/>
              <a:t>Process Identification</a:t>
            </a:r>
          </a:p>
          <a:p>
            <a:pPr lvl="1"/>
            <a:r>
              <a:rPr lang="en-US" sz="2400" dirty="0"/>
              <a:t>Refinement and instantiation</a:t>
            </a:r>
          </a:p>
          <a:p>
            <a:pPr lvl="1"/>
            <a:r>
              <a:rPr lang="en-US" sz="2400" dirty="0"/>
              <a:t>Prototyping</a:t>
            </a:r>
          </a:p>
          <a:p>
            <a:pPr lvl="1"/>
            <a:r>
              <a:rPr lang="en-US" sz="2400" dirty="0"/>
              <a:t>Process Evaluation</a:t>
            </a:r>
          </a:p>
          <a:p>
            <a:pPr lvl="1"/>
            <a:r>
              <a:rPr lang="en-US" sz="2400" dirty="0"/>
              <a:t>Process specification</a:t>
            </a:r>
          </a:p>
          <a:p>
            <a:pPr lvl="1"/>
            <a:r>
              <a:rPr lang="en-US" sz="2400" dirty="0"/>
              <a:t>and design</a:t>
            </a:r>
          </a:p>
        </p:txBody>
      </p:sp>
    </p:spTree>
    <p:extLst>
      <p:ext uri="{BB962C8B-B14F-4D97-AF65-F5344CB8AC3E}">
        <p14:creationId xmlns:p14="http://schemas.microsoft.com/office/powerpoint/2010/main" val="16976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10741618" cy="1143000"/>
          </a:xfrm>
        </p:spPr>
        <p:txBody>
          <a:bodyPr/>
          <a:lstStyle/>
          <a:p>
            <a:r>
              <a:rPr lang="en-US" dirty="0" smtClean="0"/>
              <a:t>Software Reengineering Process Model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7156" y="1577591"/>
            <a:ext cx="10590963" cy="514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/>
              <a:t>Software reengineering process model defines six </a:t>
            </a:r>
            <a:r>
              <a:rPr lang="en-US" sz="2800" dirty="0" smtClean="0"/>
              <a:t>activities</a:t>
            </a:r>
          </a:p>
          <a:p>
            <a:pPr lvl="1"/>
            <a:r>
              <a:rPr lang="en-US" sz="3200" dirty="0"/>
              <a:t>Inventory </a:t>
            </a:r>
            <a:r>
              <a:rPr lang="en-US" sz="3200" dirty="0" smtClean="0"/>
              <a:t>analysis</a:t>
            </a:r>
            <a:endParaRPr lang="en-US" sz="3200" dirty="0"/>
          </a:p>
          <a:p>
            <a:pPr lvl="1"/>
            <a:r>
              <a:rPr lang="en-US" sz="3200" dirty="0"/>
              <a:t>Document restructuring</a:t>
            </a:r>
          </a:p>
          <a:p>
            <a:pPr lvl="1"/>
            <a:r>
              <a:rPr lang="en-US" sz="3200" dirty="0"/>
              <a:t>Forward engineering</a:t>
            </a:r>
          </a:p>
          <a:p>
            <a:pPr lvl="1"/>
            <a:r>
              <a:rPr lang="en-US" sz="3200" dirty="0"/>
              <a:t>Reverse engineering</a:t>
            </a:r>
          </a:p>
          <a:p>
            <a:pPr lvl="1"/>
            <a:r>
              <a:rPr lang="en-US" sz="3200" dirty="0"/>
              <a:t>Data restructuring</a:t>
            </a:r>
          </a:p>
          <a:p>
            <a:pPr lvl="1"/>
            <a:r>
              <a:rPr lang="en-US" sz="3200" dirty="0"/>
              <a:t>Code restructuring</a:t>
            </a:r>
          </a:p>
        </p:txBody>
      </p:sp>
    </p:spTree>
    <p:extLst>
      <p:ext uri="{BB962C8B-B14F-4D97-AF65-F5344CB8AC3E}">
        <p14:creationId xmlns:p14="http://schemas.microsoft.com/office/powerpoint/2010/main" val="13642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10741618" cy="1143000"/>
          </a:xfrm>
        </p:spPr>
        <p:txBody>
          <a:bodyPr/>
          <a:lstStyle/>
          <a:p>
            <a:r>
              <a:rPr lang="en-US" dirty="0" smtClean="0"/>
              <a:t>Software Reengineering Process Model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7156" y="1577591"/>
            <a:ext cx="10590963" cy="514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600" dirty="0"/>
              <a:t>Inventory Analysis</a:t>
            </a:r>
          </a:p>
          <a:p>
            <a:pPr lvl="1"/>
            <a:r>
              <a:rPr lang="en-US" sz="3200" dirty="0" smtClean="0"/>
              <a:t>Identify active software candidate for reengineering</a:t>
            </a:r>
          </a:p>
          <a:p>
            <a:pPr lvl="1"/>
            <a:endParaRPr lang="en-US" sz="3200" dirty="0"/>
          </a:p>
          <a:p>
            <a:r>
              <a:rPr lang="en-US" sz="3600" dirty="0" smtClean="0"/>
              <a:t>Document Restructuring</a:t>
            </a:r>
          </a:p>
          <a:p>
            <a:pPr lvl="1"/>
            <a:r>
              <a:rPr lang="en-US" dirty="0" smtClean="0"/>
              <a:t>Live with old documentation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Rewrite from scratch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37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10741618" cy="1143000"/>
          </a:xfrm>
        </p:spPr>
        <p:txBody>
          <a:bodyPr/>
          <a:lstStyle/>
          <a:p>
            <a:r>
              <a:rPr lang="en-US" dirty="0" smtClean="0"/>
              <a:t>Software Reengineering Process Model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7156" y="1577591"/>
            <a:ext cx="10590963" cy="514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Code Restructuring</a:t>
            </a:r>
            <a:endParaRPr lang="en-US" dirty="0"/>
          </a:p>
          <a:p>
            <a:pPr lvl="1"/>
            <a:r>
              <a:rPr lang="en-US" dirty="0" smtClean="0"/>
              <a:t>Source </a:t>
            </a:r>
            <a:r>
              <a:rPr lang="en-US" dirty="0"/>
              <a:t>code is analyzed and violations of structured programming practices are noted and repaired.</a:t>
            </a:r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Data </a:t>
            </a:r>
            <a:r>
              <a:rPr lang="en-US" sz="2800" dirty="0"/>
              <a:t>Restructuring</a:t>
            </a:r>
            <a:endParaRPr lang="en-US" sz="2800" dirty="0" smtClean="0"/>
          </a:p>
          <a:p>
            <a:pPr lvl="1"/>
            <a:r>
              <a:rPr lang="en-US" dirty="0"/>
              <a:t>Update with existing data architecture</a:t>
            </a:r>
          </a:p>
          <a:p>
            <a:endParaRPr lang="en-US" sz="2800" dirty="0" smtClean="0"/>
          </a:p>
          <a:p>
            <a:r>
              <a:rPr lang="en-US" sz="2800" dirty="0" smtClean="0"/>
              <a:t>Forward Engineering</a:t>
            </a:r>
          </a:p>
          <a:p>
            <a:pPr lvl="1"/>
            <a:r>
              <a:rPr lang="en-US" sz="2400" dirty="0" smtClean="0"/>
              <a:t>Recovers </a:t>
            </a:r>
            <a:r>
              <a:rPr lang="en-US" sz="2400" dirty="0"/>
              <a:t>design information from existing source code and uses this information to reconstitute the existing system to improve its overall quality and/or performance</a:t>
            </a:r>
            <a:endParaRPr lang="en-US" sz="24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9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92338" y="274638"/>
            <a:ext cx="9999662" cy="1143000"/>
          </a:xfrm>
        </p:spPr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2338" y="1662168"/>
            <a:ext cx="9393411" cy="5105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Preparation to Refactor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Refactoring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Re-architecting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Rewrite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0" y="3886200"/>
            <a:ext cx="76200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1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92338" y="274638"/>
            <a:ext cx="9999662" cy="1143000"/>
          </a:xfrm>
        </p:spPr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2338" y="1752600"/>
            <a:ext cx="9999662" cy="44958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Beyond Refactoring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Automating the Development Environment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Automation Extension to test, staging, and production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68650" y="274638"/>
            <a:ext cx="7499350" cy="1143000"/>
          </a:xfrm>
        </p:spPr>
        <p:txBody>
          <a:bodyPr/>
          <a:lstStyle/>
          <a:p>
            <a:r>
              <a:rPr lang="en-US" dirty="0" smtClean="0"/>
              <a:t>Marks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75839295"/>
              </p:ext>
            </p:extLst>
          </p:nvPr>
        </p:nvGraphicFramePr>
        <p:xfrm>
          <a:off x="2697145" y="1987832"/>
          <a:ext cx="7772400" cy="32726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0800"/>
                <a:gridCol w="2590800"/>
                <a:gridCol w="2590800"/>
              </a:tblGrid>
              <a:tr h="5079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791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Mid Exams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</a:t>
                      </a:r>
                      <a:endParaRPr lang="en-US" dirty="0"/>
                    </a:p>
                  </a:txBody>
                  <a:tcPr/>
                </a:tc>
              </a:tr>
              <a:tr h="507919">
                <a:tc>
                  <a:txBody>
                    <a:bodyPr/>
                    <a:lstStyle/>
                    <a:p>
                      <a:r>
                        <a:rPr lang="en-US" dirty="0" smtClean="0"/>
                        <a:t>Final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20 rule</a:t>
                      </a:r>
                      <a:endParaRPr lang="en-US" dirty="0"/>
                    </a:p>
                  </a:txBody>
                  <a:tcPr/>
                </a:tc>
              </a:tr>
              <a:tr h="507919">
                <a:tc>
                  <a:txBody>
                    <a:bodyPr/>
                    <a:lstStyle/>
                    <a:p>
                      <a:r>
                        <a:rPr lang="en-US" dirty="0" smtClean="0"/>
                        <a:t>Class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will be given on</a:t>
                      </a:r>
                      <a:r>
                        <a:rPr lang="en-US" baseline="0" dirty="0" smtClean="0"/>
                        <a:t> a regular basis</a:t>
                      </a:r>
                      <a:endParaRPr lang="en-US" dirty="0"/>
                    </a:p>
                  </a:txBody>
                  <a:tcPr/>
                </a:tc>
              </a:tr>
              <a:tr h="507919">
                <a:tc>
                  <a:txBody>
                    <a:bodyPr/>
                    <a:lstStyle/>
                    <a:p>
                      <a:r>
                        <a:rPr lang="en-US" dirty="0" smtClean="0"/>
                        <a:t>Class Tests/Handouts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r>
                        <a:rPr lang="en-US" baseline="0" dirty="0" smtClean="0"/>
                        <a:t> 2 of 3 </a:t>
                      </a:r>
                      <a:endParaRPr lang="en-US" dirty="0"/>
                    </a:p>
                  </a:txBody>
                  <a:tcPr/>
                </a:tc>
              </a:tr>
              <a:tr h="600939">
                <a:tc>
                  <a:txBody>
                    <a:bodyPr/>
                    <a:lstStyle/>
                    <a:p>
                      <a:r>
                        <a:rPr lang="en-US" dirty="0" smtClean="0"/>
                        <a:t>Class 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9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37856" y="2600325"/>
            <a:ext cx="8534400" cy="2286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r>
              <a:rPr lang="en-US" sz="4400" dirty="0" smtClean="0"/>
              <a:t>Overview of </a:t>
            </a:r>
            <a:r>
              <a:rPr lang="en-US" sz="4400" smtClean="0"/>
              <a:t>Software Reengineering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443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749935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92338" y="1752600"/>
            <a:ext cx="999966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200000"/>
              </a:lnSpc>
            </a:pPr>
            <a:r>
              <a:rPr lang="en-US" dirty="0" smtClean="0"/>
              <a:t>Developers spend life average at………….</a:t>
            </a:r>
          </a:p>
          <a:p>
            <a:pPr marL="82550" indent="0" algn="ctr">
              <a:lnSpc>
                <a:spcPct val="200000"/>
              </a:lnSpc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(??)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749935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7785" y="1752600"/>
            <a:ext cx="1057421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200000"/>
              </a:lnSpc>
            </a:pPr>
            <a:r>
              <a:rPr lang="en-US" dirty="0" smtClean="0"/>
              <a:t>Developers spend life average at………….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Spend much more time on </a:t>
            </a:r>
            <a:r>
              <a:rPr lang="en-US" b="1" dirty="0" smtClean="0"/>
              <a:t>existing than writing new code from scratch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Sometimes with </a:t>
            </a:r>
            <a:r>
              <a:rPr lang="en-US" b="1" dirty="0" smtClean="0"/>
              <a:t>legacy software/projects</a:t>
            </a:r>
          </a:p>
        </p:txBody>
      </p:sp>
    </p:spTree>
    <p:extLst>
      <p:ext uri="{BB962C8B-B14F-4D97-AF65-F5344CB8AC3E}">
        <p14:creationId xmlns:p14="http://schemas.microsoft.com/office/powerpoint/2010/main" val="9249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0382" y="445460"/>
            <a:ext cx="7499350" cy="1143000"/>
          </a:xfrm>
        </p:spPr>
        <p:txBody>
          <a:bodyPr/>
          <a:lstStyle/>
          <a:p>
            <a:r>
              <a:rPr lang="en-US" dirty="0" smtClean="0"/>
              <a:t>Legacy Project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7011" y="1527349"/>
            <a:ext cx="10734989" cy="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7785" y="1752600"/>
            <a:ext cx="1057421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200000"/>
              </a:lnSpc>
            </a:pPr>
            <a:r>
              <a:rPr lang="en-US" dirty="0" smtClean="0"/>
              <a:t>Any </a:t>
            </a:r>
            <a:r>
              <a:rPr lang="en-US" dirty="0"/>
              <a:t>existing project that’s difficult to maintain </a:t>
            </a:r>
            <a:r>
              <a:rPr lang="en-US" dirty="0" smtClean="0"/>
              <a:t>or extend</a:t>
            </a:r>
          </a:p>
          <a:p>
            <a:pPr lvl="1">
              <a:lnSpc>
                <a:spcPct val="200000"/>
              </a:lnSpc>
            </a:pPr>
            <a:r>
              <a:rPr lang="en-US" b="1" dirty="0" smtClean="0"/>
              <a:t>Project not codebase</a:t>
            </a:r>
          </a:p>
          <a:p>
            <a:pPr>
              <a:lnSpc>
                <a:spcPct val="200000"/>
              </a:lnSpc>
            </a:pPr>
            <a:r>
              <a:rPr lang="en-US" sz="3600" dirty="0" smtClean="0"/>
              <a:t>Project includes…..(??)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752</Words>
  <Application>Microsoft Office PowerPoint</Application>
  <PresentationFormat>Widescreen</PresentationFormat>
  <Paragraphs>181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Gill Sans MT</vt:lpstr>
      <vt:lpstr>Verdana</vt:lpstr>
      <vt:lpstr>Wingdings 2</vt:lpstr>
      <vt:lpstr>Solstice</vt:lpstr>
      <vt:lpstr>Software Reingineering</vt:lpstr>
      <vt:lpstr>Agenda</vt:lpstr>
      <vt:lpstr>Course Outline</vt:lpstr>
      <vt:lpstr>Course Outline</vt:lpstr>
      <vt:lpstr>Marks distribution</vt:lpstr>
      <vt:lpstr>PowerPoint Presentation</vt:lpstr>
      <vt:lpstr>Introduction</vt:lpstr>
      <vt:lpstr>Introduction</vt:lpstr>
      <vt:lpstr>Legacy Project</vt:lpstr>
      <vt:lpstr>Legacy Project</vt:lpstr>
      <vt:lpstr>Characteristics of Legacy Project</vt:lpstr>
      <vt:lpstr>Exception to above Rules</vt:lpstr>
      <vt:lpstr>Exception to above Rules</vt:lpstr>
      <vt:lpstr>Legacy Code</vt:lpstr>
      <vt:lpstr>Legacy Infrastructure</vt:lpstr>
      <vt:lpstr>Legacy Infrastructure</vt:lpstr>
      <vt:lpstr>Legacy Infrastructure</vt:lpstr>
      <vt:lpstr>Legacy Culture</vt:lpstr>
      <vt:lpstr>Legacy Culture</vt:lpstr>
      <vt:lpstr>Legacy Culture</vt:lpstr>
      <vt:lpstr>Legacy Culture</vt:lpstr>
      <vt:lpstr>Software Developers Face</vt:lpstr>
      <vt:lpstr>PowerPoint Presentation</vt:lpstr>
      <vt:lpstr>Software Reengineering</vt:lpstr>
      <vt:lpstr>Software Reengineering Steps..</vt:lpstr>
      <vt:lpstr>BPR Model</vt:lpstr>
      <vt:lpstr>Software Reengineering Process Model</vt:lpstr>
      <vt:lpstr>Software Reengineering Process Model</vt:lpstr>
      <vt:lpstr>Software Reengineering Process Model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2022-03-02T04:43:54Z</dcterms:created>
  <dcterms:modified xsi:type="dcterms:W3CDTF">2022-03-04T07:15:28Z</dcterms:modified>
</cp:coreProperties>
</file>