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98" r:id="rId2"/>
    <p:sldId id="258" r:id="rId3"/>
    <p:sldId id="300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2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923EAD3-944C-4E06-8B30-C4DDA8D8E1D7}">
          <p14:sldIdLst>
            <p14:sldId id="298"/>
            <p14:sldId id="258"/>
            <p14:sldId id="300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4810" autoAdjust="0"/>
  </p:normalViewPr>
  <p:slideViewPr>
    <p:cSldViewPr snapToGrid="0">
      <p:cViewPr varScale="1">
        <p:scale>
          <a:sx n="95" d="100"/>
          <a:sy n="95" d="100"/>
        </p:scale>
        <p:origin x="107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433C4-5418-4AEC-A85D-FB13BCF248C9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D0358-69C2-4817-B4E0-E0BCB382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86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85B05-8791-4FB4-9340-4B9DEB1143D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55626-9429-47A7-916B-AD4E2FA4E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1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55626-9429-47A7-916B-AD4E2FA4EA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3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43051" y="1344614"/>
            <a:ext cx="84667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05B98-1F17-4ED6-9BE3-82799047470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3/11/2022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3D5F6-9CA0-41E2-AD59-18DE822D6CE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95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505B98-1F17-4ED6-9BE3-82799047470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3/11/2022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3D5F6-9CA0-41E2-AD59-18DE822D6CE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1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752600"/>
            <a:ext cx="2438400" cy="4373564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752601"/>
            <a:ext cx="7416800" cy="437356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505B98-1F17-4ED6-9BE3-82799047470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3/11/2022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3D5F6-9CA0-41E2-AD59-18DE822D6CE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3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505B98-1F17-4ED6-9BE3-82799047470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3/11/2022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3D5F6-9CA0-41E2-AD59-18DE822D6CE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1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0800" y="0"/>
            <a:ext cx="101600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30480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3767" y="0"/>
            <a:ext cx="9144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invGray">
          <a:xfrm>
            <a:off x="3048000" y="0"/>
            <a:ext cx="1016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210984" y="2746375"/>
            <a:ext cx="84667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2800" y="0"/>
            <a:ext cx="406400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676400"/>
            <a:ext cx="30480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8505B98-1F17-4ED6-9BE3-82799047470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3/11/2022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8D33D5F6-9CA0-41E2-AD59-18DE822D6CE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8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752600"/>
            <a:ext cx="4876800" cy="44348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752600"/>
            <a:ext cx="4876800" cy="44348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505B98-1F17-4ED6-9BE3-82799047470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3/11/2022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3D5F6-9CA0-41E2-AD59-18DE822D6CE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05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8505B98-1F17-4ED6-9BE3-82799047470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3/11/2022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8D33D5F6-9CA0-41E2-AD59-18DE822D6CE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12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505B98-1F17-4ED6-9BE3-82799047470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3/11/2022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3D5F6-9CA0-41E2-AD59-18DE822D6CE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70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2552" y="0"/>
            <a:ext cx="10839449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352551" y="0"/>
            <a:ext cx="9736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57818" y="0"/>
            <a:ext cx="61383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1320800" cy="914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2801" y="0"/>
            <a:ext cx="190500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676400"/>
            <a:ext cx="1320800" cy="76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8505B98-1F17-4ED6-9BE3-82799047470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3/11/2022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8D33D5F6-9CA0-41E2-AD59-18DE822D6CE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06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8505B98-1F17-4ED6-9BE3-82799047470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3/11/2022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8D33D5F6-9CA0-41E2-AD59-18DE822D6CE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26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  <a:defRPr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529167" y="954089"/>
            <a:ext cx="9144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6671734" y="936625"/>
            <a:ext cx="865717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8505B98-1F17-4ED6-9BE3-82799047470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3/11/2022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8D33D5F6-9CA0-41E2-AD59-18DE822D6CE8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88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21267" y="0"/>
            <a:ext cx="1137073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863600" y="79904"/>
            <a:ext cx="113284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863600" y="1617133"/>
            <a:ext cx="11328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fld id="{08505B98-1F17-4ED6-9BE3-82799047470D}" type="datetimeFigureOut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3/11/2022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5033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fld id="{8D33D5F6-9CA0-41E2-AD59-18DE822D6CE8}" type="slidenum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812800" cy="23622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4419600"/>
            <a:ext cx="812800" cy="2438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-626240" y="3073114"/>
            <a:ext cx="2057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prstClr val="black"/>
                </a:solidFill>
              </a:rPr>
              <a:t>SOFTWARE</a:t>
            </a:r>
            <a:r>
              <a:rPr lang="en-US" sz="1600" baseline="0" dirty="0" smtClean="0">
                <a:solidFill>
                  <a:prstClr val="black"/>
                </a:solidFill>
              </a:rPr>
              <a:t> REENGINEERING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8200" y="1288959"/>
            <a:ext cx="11353800" cy="15725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38200" y="1432367"/>
            <a:ext cx="11353800" cy="1493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34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60129" y="6160225"/>
            <a:ext cx="388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Credit: Engr. </a:t>
            </a:r>
            <a:r>
              <a:rPr lang="en-US" dirty="0" err="1" smtClean="0"/>
              <a:t>Sehar</a:t>
            </a:r>
            <a:r>
              <a:rPr lang="en-US" dirty="0" smtClean="0"/>
              <a:t> Gul(Lecture Slides)</a:t>
            </a:r>
            <a:endParaRPr lang="en-US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564709" y="1439760"/>
            <a:ext cx="7207124" cy="182595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300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9pPr>
            <a:extLst/>
          </a:lstStyle>
          <a:p>
            <a:r>
              <a:rPr lang="en-US" sz="5600" dirty="0" smtClean="0"/>
              <a:t>Software </a:t>
            </a:r>
          </a:p>
          <a:p>
            <a:r>
              <a:rPr lang="en-US" sz="5600" dirty="0" smtClean="0"/>
              <a:t>Re-Engineering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304291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Steps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912" y="2321169"/>
            <a:ext cx="9154048" cy="3557117"/>
          </a:xfrm>
        </p:spPr>
        <p:txBody>
          <a:bodyPr/>
          <a:lstStyle/>
          <a:p>
            <a:pPr marL="82550" indent="0" algn="ctr">
              <a:buNone/>
            </a:pPr>
            <a:r>
              <a:rPr lang="en-US" sz="4000" dirty="0"/>
              <a:t>The key to a successful legacy system transformation is to </a:t>
            </a:r>
            <a:r>
              <a:rPr lang="en-US" sz="4000" i="1" dirty="0">
                <a:solidFill>
                  <a:schemeClr val="accent4"/>
                </a:solidFill>
              </a:rPr>
              <a:t>find a way to slowly, piece by piece, replace your existing systems with newer systems that closely match the business need and give you a competitive edge</a:t>
            </a:r>
          </a:p>
        </p:txBody>
      </p:sp>
    </p:spTree>
    <p:extLst>
      <p:ext uri="{BB962C8B-B14F-4D97-AF65-F5344CB8AC3E}">
        <p14:creationId xmlns:p14="http://schemas.microsoft.com/office/powerpoint/2010/main" val="292981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Steps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617133"/>
            <a:ext cx="11093938" cy="5044924"/>
          </a:xfrm>
        </p:spPr>
        <p:txBody>
          <a:bodyPr/>
          <a:lstStyle/>
          <a:p>
            <a:pPr marL="596900" indent="-514350">
              <a:buFont typeface="+mj-lt"/>
              <a:buAutoNum type="arabicPeriod"/>
            </a:pPr>
            <a:r>
              <a:rPr lang="en-US" b="1" dirty="0"/>
              <a:t>Identify the data, format, location and </a:t>
            </a:r>
            <a:r>
              <a:rPr lang="en-US" b="1" dirty="0" smtClean="0"/>
              <a:t>sensitivity</a:t>
            </a:r>
          </a:p>
          <a:p>
            <a:pPr marL="871538" lvl="1" indent="-514350">
              <a:buFont typeface="Wingdings" panose="05000000000000000000" pitchFamily="2" charset="2"/>
              <a:buChar char="§"/>
            </a:pPr>
            <a:r>
              <a:rPr lang="en-US" dirty="0"/>
              <a:t>Understand what data you’re moving, the format it’s currently in, and what format it should be in </a:t>
            </a:r>
            <a:r>
              <a:rPr lang="en-US" dirty="0" smtClean="0"/>
              <a:t>post-migration</a:t>
            </a:r>
          </a:p>
          <a:p>
            <a:pPr marL="871538" lvl="1" indent="-514350">
              <a:buFont typeface="Wingdings" panose="05000000000000000000" pitchFamily="2" charset="2"/>
              <a:buChar char="§"/>
            </a:pPr>
            <a:r>
              <a:rPr lang="en-US" dirty="0" smtClean="0"/>
              <a:t>Security Measures are taken for sensitive data migration</a:t>
            </a:r>
            <a:endParaRPr lang="en-US" dirty="0"/>
          </a:p>
          <a:p>
            <a:pPr marL="596900" indent="-514350">
              <a:buFont typeface="+mj-lt"/>
              <a:buAutoNum type="arabicPeriod"/>
            </a:pPr>
            <a:endParaRPr lang="en-US" b="1" dirty="0" smtClean="0"/>
          </a:p>
          <a:p>
            <a:pPr marL="596900" indent="-514350">
              <a:buFont typeface="+mj-lt"/>
              <a:buAutoNum type="arabicPeriod"/>
            </a:pPr>
            <a:r>
              <a:rPr lang="en-US" b="1" dirty="0"/>
              <a:t>Determine technical, time, and financial requirements</a:t>
            </a:r>
            <a:endParaRPr lang="en-US" dirty="0"/>
          </a:p>
          <a:p>
            <a:pPr marL="871538" lvl="1" indent="-514350">
              <a:buFont typeface="Wingdings" panose="05000000000000000000" pitchFamily="2" charset="2"/>
              <a:buChar char="§"/>
            </a:pPr>
            <a:r>
              <a:rPr lang="en-US" dirty="0" smtClean="0"/>
              <a:t>Be realistic with your estimation</a:t>
            </a:r>
            <a:endParaRPr lang="en-US" dirty="0"/>
          </a:p>
          <a:p>
            <a:pPr marL="871538" lvl="1" indent="-5143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871538" lvl="1" indent="-514350">
              <a:buFont typeface="Wingdings" panose="05000000000000000000" pitchFamily="2" charset="2"/>
              <a:buChar char="§"/>
            </a:pPr>
            <a:r>
              <a:rPr lang="en-US" dirty="0" smtClean="0"/>
              <a:t>Take </a:t>
            </a:r>
            <a:r>
              <a:rPr lang="en-US" dirty="0"/>
              <a:t>the process one step at a time, and take the time to understand each aspect from source data to configuration to testing</a:t>
            </a:r>
            <a:endParaRPr lang="en-US" b="1" dirty="0" smtClean="0"/>
          </a:p>
          <a:p>
            <a:pPr marL="596900" indent="-514350">
              <a:buFont typeface="+mj-lt"/>
              <a:buAutoNum type="arabicPeriod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41772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Steps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599" y="1617133"/>
            <a:ext cx="11224567" cy="5044924"/>
          </a:xfrm>
        </p:spPr>
        <p:txBody>
          <a:bodyPr/>
          <a:lstStyle/>
          <a:p>
            <a:pPr marL="82550" indent="0">
              <a:buNone/>
            </a:pPr>
            <a:r>
              <a:rPr lang="en-US" b="1" dirty="0" smtClean="0"/>
              <a:t>3. Back </a:t>
            </a:r>
            <a:r>
              <a:rPr lang="en-US" b="1" dirty="0"/>
              <a:t>up all your </a:t>
            </a:r>
            <a:r>
              <a:rPr lang="en-US" b="1" dirty="0" smtClean="0"/>
              <a:t>data</a:t>
            </a:r>
          </a:p>
          <a:p>
            <a:pPr marL="82550" indent="0">
              <a:buNone/>
            </a:pPr>
            <a:endParaRPr lang="en-US" b="1" dirty="0"/>
          </a:p>
          <a:p>
            <a:pPr marL="82550" indent="0">
              <a:buNone/>
            </a:pPr>
            <a:r>
              <a:rPr lang="en-US" b="1" dirty="0" smtClean="0"/>
              <a:t>4. Execute </a:t>
            </a:r>
            <a:r>
              <a:rPr lang="en-US" b="1" dirty="0"/>
              <a:t>your data migration plan</a:t>
            </a:r>
            <a:endParaRPr lang="en-US" b="1" dirty="0" smtClean="0"/>
          </a:p>
          <a:p>
            <a:pPr marL="871538" lvl="1" indent="-514350">
              <a:buFont typeface="Wingdings" panose="05000000000000000000" pitchFamily="2" charset="2"/>
              <a:buChar char="§"/>
            </a:pPr>
            <a:r>
              <a:rPr lang="en-US" dirty="0"/>
              <a:t>Follow each step of your data migration </a:t>
            </a:r>
            <a:r>
              <a:rPr lang="en-US" dirty="0" smtClean="0"/>
              <a:t>plan</a:t>
            </a:r>
          </a:p>
          <a:p>
            <a:pPr marL="871538" lvl="1" indent="-514350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82550" indent="0">
              <a:buNone/>
            </a:pPr>
            <a:r>
              <a:rPr lang="en-US" b="1" dirty="0" smtClean="0"/>
              <a:t>5. </a:t>
            </a:r>
            <a:r>
              <a:rPr lang="en-US" b="1" dirty="0"/>
              <a:t>Test the system after each phase of your </a:t>
            </a:r>
            <a:r>
              <a:rPr lang="en-US" b="1" dirty="0" smtClean="0"/>
              <a:t>migration</a:t>
            </a:r>
            <a:endParaRPr lang="en-US" b="1" dirty="0"/>
          </a:p>
          <a:p>
            <a:pPr marL="871538" lvl="1" indent="-514350">
              <a:buFont typeface="Wingdings" panose="05000000000000000000" pitchFamily="2" charset="2"/>
              <a:buChar char="§"/>
            </a:pPr>
            <a:r>
              <a:rPr lang="en-US" dirty="0"/>
              <a:t>Ensure system migration has </a:t>
            </a:r>
            <a:r>
              <a:rPr lang="en-US" dirty="0" smtClean="0"/>
              <a:t>worked</a:t>
            </a:r>
          </a:p>
          <a:p>
            <a:pPr marL="871538" lvl="1" indent="-5143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82550" indent="0">
              <a:buNone/>
            </a:pPr>
            <a:r>
              <a:rPr lang="en-US" b="1" dirty="0" smtClean="0"/>
              <a:t>6. </a:t>
            </a:r>
            <a:r>
              <a:rPr lang="en-US" sz="2800" b="1" dirty="0" smtClean="0"/>
              <a:t>Follow-up </a:t>
            </a:r>
            <a:r>
              <a:rPr lang="en-US" sz="2800" b="1" dirty="0"/>
              <a:t>with any maintenance of your data migration plan</a:t>
            </a:r>
          </a:p>
          <a:p>
            <a:pPr marL="871538" lvl="1" indent="-514350">
              <a:buFont typeface="Wingdings" panose="05000000000000000000" pitchFamily="2" charset="2"/>
              <a:buChar char="§"/>
            </a:pPr>
            <a:endParaRPr lang="en-US" dirty="0"/>
          </a:p>
          <a:p>
            <a:pPr marL="1117600" lvl="2" indent="-514350">
              <a:buFont typeface="Wingdings" panose="05000000000000000000" pitchFamily="2" charset="2"/>
              <a:buChar char="§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10452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0" y="3886200"/>
            <a:ext cx="76200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1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Legacy Systems Migration</a:t>
            </a:r>
          </a:p>
          <a:p>
            <a:r>
              <a:rPr lang="en-US" dirty="0" smtClean="0"/>
              <a:t>How Migration Improves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8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Legacy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617133"/>
            <a:ext cx="11328400" cy="5165504"/>
          </a:xfrm>
        </p:spPr>
        <p:txBody>
          <a:bodyPr/>
          <a:lstStyle/>
          <a:p>
            <a:r>
              <a:rPr lang="en-US" dirty="0"/>
              <a:t>A legacy system is an outdated computing software or hardware that is still in use.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While </a:t>
            </a:r>
            <a:r>
              <a:rPr lang="en-US" dirty="0"/>
              <a:t>these systems may still meet the requirements they were originally designed for, they are typically based on old technologies that are no longer common. </a:t>
            </a:r>
          </a:p>
          <a:p>
            <a:endParaRPr lang="en-US" dirty="0" smtClean="0"/>
          </a:p>
          <a:p>
            <a:r>
              <a:rPr lang="en-US" dirty="0"/>
              <a:t>Legacy system migration refers to the </a:t>
            </a:r>
            <a:r>
              <a:rPr lang="en-US" i="1" dirty="0" smtClean="0"/>
              <a:t>modernization </a:t>
            </a:r>
            <a:r>
              <a:rPr lang="en-US" i="1" dirty="0"/>
              <a:t>of old IT systems to a newer hardware infrastructure or software platform.</a:t>
            </a:r>
          </a:p>
        </p:txBody>
      </p:sp>
    </p:spTree>
    <p:extLst>
      <p:ext uri="{BB962C8B-B14F-4D97-AF65-F5344CB8AC3E}">
        <p14:creationId xmlns:p14="http://schemas.microsoft.com/office/powerpoint/2010/main" val="155075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a Business be Migrated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617133"/>
            <a:ext cx="11328400" cy="5165504"/>
          </a:xfrm>
        </p:spPr>
        <p:txBody>
          <a:bodyPr/>
          <a:lstStyle/>
          <a:p>
            <a:r>
              <a:rPr lang="en-US" sz="2800" dirty="0"/>
              <a:t>Migration from legacy systems to a cloud-based service, in particular, can improve the performance and competitiveness of your </a:t>
            </a:r>
            <a:r>
              <a:rPr lang="en-US" sz="2800" dirty="0" smtClean="0"/>
              <a:t>organization</a:t>
            </a:r>
            <a:r>
              <a:rPr lang="en-US" sz="2800" i="1" dirty="0" smtClean="0"/>
              <a:t>.</a:t>
            </a:r>
          </a:p>
          <a:p>
            <a:endParaRPr lang="en-US" sz="2800" i="1" dirty="0"/>
          </a:p>
          <a:p>
            <a:r>
              <a:rPr lang="en-US" sz="2800" dirty="0"/>
              <a:t>System performance is often poor, and maintenance costs are high. 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incompatibility with new technologies can bring difficulty and problems when altering these </a:t>
            </a:r>
            <a:r>
              <a:rPr lang="en-US" sz="2800" dirty="0" smtClean="0"/>
              <a:t>systems</a:t>
            </a:r>
          </a:p>
          <a:p>
            <a:endParaRPr lang="en-US" sz="2800" i="1" dirty="0"/>
          </a:p>
          <a:p>
            <a:r>
              <a:rPr lang="en-US" sz="2800" dirty="0" smtClean="0"/>
              <a:t>Lack of  Vendor Support and regular support to main privacy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715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a Business be Migrated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617133"/>
            <a:ext cx="11328400" cy="5165504"/>
          </a:xfrm>
        </p:spPr>
        <p:txBody>
          <a:bodyPr/>
          <a:lstStyle/>
          <a:p>
            <a:r>
              <a:rPr lang="en-US" sz="2800" dirty="0"/>
              <a:t>A legacy system migration requires a </a:t>
            </a:r>
            <a:r>
              <a:rPr lang="en-US" sz="2800" i="1" dirty="0"/>
              <a:t>modern, flexible, easy to update, system that can adapt to changes with a minimum of interference </a:t>
            </a:r>
            <a:r>
              <a:rPr lang="en-US" sz="2800" dirty="0"/>
              <a:t>in the ongoing business </a:t>
            </a:r>
            <a:r>
              <a:rPr lang="en-US" sz="2800" dirty="0" smtClean="0"/>
              <a:t>operations</a:t>
            </a:r>
          </a:p>
          <a:p>
            <a:endParaRPr lang="en-US" sz="2800" dirty="0"/>
          </a:p>
          <a:p>
            <a:r>
              <a:rPr lang="en-US" sz="2800" dirty="0"/>
              <a:t>System migration is the </a:t>
            </a:r>
            <a:r>
              <a:rPr lang="en-US" sz="2800" i="1" dirty="0"/>
              <a:t>process of transferring old IT systems to a newer hardware infrastructure or software platform to keep up with current technologies.</a:t>
            </a:r>
          </a:p>
        </p:txBody>
      </p:sp>
    </p:spTree>
    <p:extLst>
      <p:ext uri="{BB962C8B-B14F-4D97-AF65-F5344CB8AC3E}">
        <p14:creationId xmlns:p14="http://schemas.microsoft.com/office/powerpoint/2010/main" val="2918423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617133"/>
            <a:ext cx="11328400" cy="5165504"/>
          </a:xfrm>
        </p:spPr>
        <p:txBody>
          <a:bodyPr/>
          <a:lstStyle/>
          <a:p>
            <a:r>
              <a:rPr lang="en-US" sz="2800" dirty="0" smtClean="0"/>
              <a:t>Lift and Shift</a:t>
            </a:r>
          </a:p>
          <a:p>
            <a:endParaRPr lang="en-US" sz="2800" i="1" dirty="0"/>
          </a:p>
          <a:p>
            <a:r>
              <a:rPr lang="en-US" sz="2800" i="1" dirty="0" smtClean="0"/>
              <a:t>Business Transformation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6190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Types</a:t>
            </a:r>
            <a:r>
              <a:rPr lang="en-US" dirty="0" smtClean="0">
                <a:solidFill>
                  <a:schemeClr val="accent4"/>
                </a:solidFill>
              </a:rPr>
              <a:t>: Lift and Shift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617133"/>
            <a:ext cx="11328400" cy="5165504"/>
          </a:xfrm>
        </p:spPr>
        <p:txBody>
          <a:bodyPr/>
          <a:lstStyle/>
          <a:p>
            <a:r>
              <a:rPr lang="en-US" sz="2800" dirty="0" smtClean="0"/>
              <a:t>A way of </a:t>
            </a:r>
            <a:r>
              <a:rPr lang="en-US" sz="2800" dirty="0"/>
              <a:t>migrating your application and its associated data to a cloud platform without redesigning the </a:t>
            </a:r>
            <a:r>
              <a:rPr lang="en-US" sz="2800" dirty="0" smtClean="0"/>
              <a:t>App</a:t>
            </a:r>
          </a:p>
          <a:p>
            <a:endParaRPr lang="en-US" sz="2800" i="1" dirty="0"/>
          </a:p>
          <a:p>
            <a:r>
              <a:rPr lang="en-US" sz="2800" dirty="0" smtClean="0"/>
              <a:t>Typically </a:t>
            </a:r>
            <a:r>
              <a:rPr lang="en-US" sz="2800" dirty="0"/>
              <a:t>initiated by IT because the underlying infrastructure or technology needs to be updated or replaced.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This </a:t>
            </a:r>
            <a:r>
              <a:rPr lang="en-US" sz="2800" dirty="0"/>
              <a:t>is often for cost or technology obsolescence </a:t>
            </a:r>
            <a:r>
              <a:rPr lang="en-US" sz="2800" dirty="0" smtClean="0"/>
              <a:t>reasons</a:t>
            </a:r>
          </a:p>
          <a:p>
            <a:endParaRPr lang="en-US" sz="2800" i="1" dirty="0"/>
          </a:p>
          <a:p>
            <a:r>
              <a:rPr lang="en-US" sz="2800" dirty="0"/>
              <a:t>In these scenarios, the IT organization is looking to rebuild the existing system on a one-to-one basis, and there is no compelling or urgent need for significant change on the side of the business.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37463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Types</a:t>
            </a:r>
            <a:r>
              <a:rPr lang="en-US" dirty="0" smtClean="0">
                <a:solidFill>
                  <a:schemeClr val="accent4"/>
                </a:solidFill>
              </a:rPr>
              <a:t>: Business Transformation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617133"/>
            <a:ext cx="11328400" cy="5165504"/>
          </a:xfrm>
        </p:spPr>
        <p:txBody>
          <a:bodyPr/>
          <a:lstStyle/>
          <a:p>
            <a:r>
              <a:rPr lang="en-US" sz="2800" dirty="0"/>
              <a:t>Most of the legacy migrations we see our customers undergo are </a:t>
            </a:r>
            <a:r>
              <a:rPr lang="en-US" sz="2800" b="1" dirty="0"/>
              <a:t>business transformation </a:t>
            </a:r>
            <a:r>
              <a:rPr lang="en-US" sz="2800" b="1" dirty="0" smtClean="0"/>
              <a:t>initiatives</a:t>
            </a:r>
          </a:p>
          <a:p>
            <a:endParaRPr lang="en-US" sz="2800" b="1" i="1" dirty="0"/>
          </a:p>
          <a:p>
            <a:r>
              <a:rPr lang="en-US" sz="2800" dirty="0" smtClean="0"/>
              <a:t>These </a:t>
            </a:r>
            <a:r>
              <a:rPr lang="en-US" sz="2800" dirty="0"/>
              <a:t>apps are meant to replace </a:t>
            </a:r>
            <a:r>
              <a:rPr lang="en-US" sz="2800" i="1" dirty="0"/>
              <a:t>legacy systems that don’t sufficiently support business processes or provide the right user experience</a:t>
            </a:r>
            <a:r>
              <a:rPr lang="en-US" sz="2800" dirty="0" smtClean="0"/>
              <a:t>.</a:t>
            </a:r>
          </a:p>
          <a:p>
            <a:endParaRPr lang="en-US" sz="2800" i="1" dirty="0"/>
          </a:p>
          <a:p>
            <a:r>
              <a:rPr lang="en-US" sz="2800" dirty="0"/>
              <a:t>While these legacy migration projects require new functionality, they often must support current processes as well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9423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Steps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617133"/>
            <a:ext cx="11328400" cy="5165504"/>
          </a:xfrm>
        </p:spPr>
        <p:txBody>
          <a:bodyPr/>
          <a:lstStyle/>
          <a:p>
            <a:pPr marL="82550" indent="0" algn="ctr">
              <a:buNone/>
            </a:pPr>
            <a:r>
              <a:rPr lang="en-US" sz="4000" dirty="0" smtClean="0">
                <a:solidFill>
                  <a:schemeClr val="accent5"/>
                </a:solidFill>
              </a:rPr>
              <a:t>How to successfully transform a system?</a:t>
            </a:r>
            <a:endParaRPr lang="en-US" sz="4000" i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34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498</Words>
  <Application>Microsoft Office PowerPoint</Application>
  <PresentationFormat>Widescreen</PresentationFormat>
  <Paragraphs>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Gill Sans MT</vt:lpstr>
      <vt:lpstr>Verdana</vt:lpstr>
      <vt:lpstr>Wingdings</vt:lpstr>
      <vt:lpstr>Wingdings 2</vt:lpstr>
      <vt:lpstr>Solstice</vt:lpstr>
      <vt:lpstr>PowerPoint Presentation</vt:lpstr>
      <vt:lpstr>Agenda</vt:lpstr>
      <vt:lpstr>Legacy Migration</vt:lpstr>
      <vt:lpstr>Why Should a Business be Migrated</vt:lpstr>
      <vt:lpstr>Why Should a Business be Migrated</vt:lpstr>
      <vt:lpstr>Migration Types</vt:lpstr>
      <vt:lpstr>Migration Types: Lift and Shift</vt:lpstr>
      <vt:lpstr>Migration Types: Business Transformation</vt:lpstr>
      <vt:lpstr>Migration Steps</vt:lpstr>
      <vt:lpstr>Migration Steps</vt:lpstr>
      <vt:lpstr>Migration Steps</vt:lpstr>
      <vt:lpstr>Migration Steps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23</cp:revision>
  <dcterms:created xsi:type="dcterms:W3CDTF">2022-03-02T04:43:54Z</dcterms:created>
  <dcterms:modified xsi:type="dcterms:W3CDTF">2022-03-11T07:44:37Z</dcterms:modified>
</cp:coreProperties>
</file>