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3/10/2022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3/10/2022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110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697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332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refactored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Legacy systems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r>
              <a:rPr lang="en-US" dirty="0" smtClean="0"/>
              <a:t>Legacy systems</a:t>
            </a:r>
          </a:p>
          <a:p>
            <a:r>
              <a:rPr lang="en-US" dirty="0" smtClean="0"/>
              <a:t>Software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of a legacy system</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a:xfrm>
            <a:off x="457200" y="1600200"/>
            <a:ext cx="8342768" cy="4756150"/>
          </a:xfrm>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a:t>
            </a:r>
            <a:r>
              <a:rPr lang="en-GB" dirty="0" smtClean="0"/>
              <a:t>objective.</a:t>
            </a:r>
          </a:p>
          <a:p>
            <a:r>
              <a:rPr lang="en-GB" dirty="0" smtClean="0"/>
              <a:t>Business </a:t>
            </a:r>
            <a:r>
              <a:rPr lang="en-GB" dirty="0"/>
              <a:t>processes may be designed around a legacy system and constrained by the functionality that it provides. </a:t>
            </a:r>
            <a:endParaRPr lang="en-GB" dirty="0" smtClean="0"/>
          </a:p>
          <a:p>
            <a:r>
              <a:rPr lang="en-GB" i="1" dirty="0"/>
              <a:t>Business policies and rules</a:t>
            </a:r>
            <a:r>
              <a:rPr lang="en-GB" dirty="0"/>
              <a:t> These are definitions of how the business should be carried out and constraints on the business. Use of the legacy application system may be embedded in these </a:t>
            </a:r>
            <a:r>
              <a:rPr lang="en-GB" dirty="0" smtClean="0"/>
              <a:t>policies </a:t>
            </a:r>
            <a:r>
              <a:rPr lang="en-GB" dirty="0"/>
              <a:t>and rules.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layers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replacement</a:t>
            </a:r>
            <a:endParaRPr lang="en-US" dirty="0"/>
          </a:p>
        </p:txBody>
      </p:sp>
      <p:sp>
        <p:nvSpPr>
          <p:cNvPr id="3" name="Content Placeholder 2"/>
          <p:cNvSpPr>
            <a:spLocks noGrp="1"/>
          </p:cNvSpPr>
          <p:nvPr>
            <p:ph idx="1"/>
          </p:nvPr>
        </p:nvSpPr>
        <p:spPr/>
        <p:txBody>
          <a:bodyPr/>
          <a:lstStyle/>
          <a:p>
            <a:r>
              <a:rPr lang="en-US" dirty="0" smtClean="0"/>
              <a:t>Legacy system replacement is risky and expensive so businesses continue to use these systems</a:t>
            </a:r>
          </a:p>
          <a:p>
            <a:r>
              <a:rPr lang="en-US" dirty="0" smtClean="0"/>
              <a:t>System replacement is risky for a number of reasons</a:t>
            </a:r>
          </a:p>
          <a:p>
            <a:pPr lvl="1"/>
            <a:r>
              <a:rPr lang="en-US" dirty="0" smtClean="0"/>
              <a:t>Lack of complete system specification</a:t>
            </a:r>
          </a:p>
          <a:p>
            <a:pPr lvl="1"/>
            <a:r>
              <a:rPr lang="en-US" dirty="0" smtClean="0"/>
              <a:t>Tight integration of system and business processes</a:t>
            </a:r>
          </a:p>
          <a:p>
            <a:pPr lvl="1"/>
            <a:r>
              <a:rPr lang="en-US" dirty="0" smtClean="0"/>
              <a:t>Undocumented business rules embedded in the legacy system</a:t>
            </a:r>
          </a:p>
          <a:p>
            <a:pPr lvl="1"/>
            <a:r>
              <a:rPr lang="en-US" dirty="0" smtClean="0"/>
              <a:t>New software development may be late and/or over budget</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change</a:t>
            </a:r>
            <a:endParaRPr lang="en-US" dirty="0"/>
          </a:p>
        </p:txBody>
      </p:sp>
      <p:sp>
        <p:nvSpPr>
          <p:cNvPr id="3" name="Content Placeholder 2"/>
          <p:cNvSpPr>
            <a:spLocks noGrp="1"/>
          </p:cNvSpPr>
          <p:nvPr>
            <p:ph idx="1"/>
          </p:nvPr>
        </p:nvSpPr>
        <p:spPr/>
        <p:txBody>
          <a:bodyPr/>
          <a:lstStyle/>
          <a:p>
            <a:r>
              <a:rPr lang="en-US" dirty="0" smtClean="0"/>
              <a:t>Legacy systems are expensive to change for a number of reasons:</a:t>
            </a:r>
          </a:p>
          <a:p>
            <a:pPr lvl="1"/>
            <a:r>
              <a:rPr lang="en-US" dirty="0" smtClean="0"/>
              <a:t>No consistent programming style</a:t>
            </a:r>
          </a:p>
          <a:p>
            <a:pPr lvl="1"/>
            <a:r>
              <a:rPr lang="en-US" dirty="0" smtClean="0"/>
              <a:t>Use of obsolete programming languages with few people available with these language skills</a:t>
            </a:r>
          </a:p>
          <a:p>
            <a:pPr lvl="1"/>
            <a:r>
              <a:rPr lang="en-US" dirty="0" smtClean="0"/>
              <a:t>Inadequate system documentation</a:t>
            </a:r>
          </a:p>
          <a:p>
            <a:pPr lvl="1"/>
            <a:r>
              <a:rPr lang="en-US" dirty="0" smtClean="0"/>
              <a:t>System structure degradation</a:t>
            </a:r>
          </a:p>
          <a:p>
            <a:pPr lvl="1"/>
            <a:r>
              <a:rPr lang="en-US" dirty="0" smtClean="0"/>
              <a:t>Program optimizations may make them hard to understand</a:t>
            </a:r>
          </a:p>
          <a:p>
            <a:pPr lvl="1"/>
            <a:r>
              <a:rPr lang="en-US" dirty="0" smtClean="0"/>
              <a:t>Data errors, duplication and inconsistency</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a:xfrm>
            <a:off x="457200" y="1600200"/>
            <a:ext cx="8351822" cy="4691958"/>
          </a:xfrm>
        </p:spPr>
        <p:txBody>
          <a:bodyPr/>
          <a:lstStyle/>
          <a:p>
            <a:r>
              <a:rPr lang="en-GB" sz="2400" dirty="0"/>
              <a:t>Organisations that rely on legacy systems must choose a strategy for evolving these systems</a:t>
            </a:r>
          </a:p>
          <a:p>
            <a:pPr lvl="1"/>
            <a:r>
              <a:rPr lang="en-GB" sz="2000" dirty="0"/>
              <a:t>Scrap the system completely and modify business processes so that it is no longer required;</a:t>
            </a:r>
          </a:p>
          <a:p>
            <a:pPr lvl="1"/>
            <a:r>
              <a:rPr lang="en-GB" sz="2000" dirty="0"/>
              <a:t>Continue maintaining the system;</a:t>
            </a:r>
          </a:p>
          <a:p>
            <a:pPr lvl="1"/>
            <a:r>
              <a:rPr lang="en-GB" sz="2000" dirty="0"/>
              <a:t>Transform the system by re-engineering to improve its maintainability;</a:t>
            </a:r>
          </a:p>
          <a:p>
            <a:pPr lvl="1"/>
            <a:r>
              <a:rPr lang="en-GB" sz="2000" dirty="0"/>
              <a:t>Replace the system with a new system.</a:t>
            </a:r>
          </a:p>
          <a:p>
            <a:r>
              <a:rPr lang="en-GB" sz="2400" dirty="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a:xfrm>
            <a:off x="457200" y="1600200"/>
            <a:ext cx="8229600" cy="4756150"/>
          </a:xfrm>
        </p:spPr>
        <p:txBody>
          <a:bodyPr/>
          <a:lstStyle/>
          <a:p>
            <a:r>
              <a:rPr lang="en-GB" dirty="0"/>
              <a:t>Business process assessment</a:t>
            </a:r>
          </a:p>
          <a:p>
            <a:pPr lvl="1"/>
            <a:r>
              <a:rPr lang="en-GB" dirty="0"/>
              <a:t>How well does the business process support the current goals of the business?</a:t>
            </a:r>
          </a:p>
          <a:p>
            <a:r>
              <a:rPr lang="en-GB" dirty="0"/>
              <a:t>Environment assessment</a:t>
            </a:r>
          </a:p>
          <a:p>
            <a:pPr lvl="1"/>
            <a:r>
              <a:rPr lang="en-GB" dirty="0"/>
              <a:t>How effective is the system’s environment and how expensive is it to maintain?</a:t>
            </a:r>
          </a:p>
          <a:p>
            <a:r>
              <a:rPr lang="en-GB" dirty="0"/>
              <a:t>Application assessment</a:t>
            </a:r>
          </a:p>
          <a:p>
            <a:pPr lvl="1"/>
            <a:r>
              <a:rPr lang="en-GB" dirty="0"/>
              <a:t>What is the quality of the application software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a:xfrm>
            <a:off x="457200" y="1600200"/>
            <a:ext cx="8505730" cy="4525963"/>
          </a:xfrm>
        </p:spPr>
        <p:txBody>
          <a:bodyPr/>
          <a:lstStyle/>
          <a:p>
            <a:pPr>
              <a:lnSpc>
                <a:spcPct val="90000"/>
              </a:lnSpc>
            </a:pPr>
            <a:r>
              <a:rPr lang="en-GB" sz="2400" dirty="0"/>
              <a:t>Use a viewpoint-oriented approach and seek answers from system stakeholders</a:t>
            </a:r>
          </a:p>
          <a:p>
            <a:pPr lvl="1">
              <a:lnSpc>
                <a:spcPct val="90000"/>
              </a:lnSpc>
            </a:pPr>
            <a:r>
              <a:rPr lang="en-GB" sz="2000" dirty="0"/>
              <a:t>Is there a defined process model and is it followed?</a:t>
            </a:r>
          </a:p>
          <a:p>
            <a:pPr lvl="1">
              <a:lnSpc>
                <a:spcPct val="90000"/>
              </a:lnSpc>
            </a:pPr>
            <a:r>
              <a:rPr lang="en-GB" sz="2000" dirty="0"/>
              <a:t>Do different parts of the organisation use different processes for the same function?</a:t>
            </a:r>
          </a:p>
          <a:p>
            <a:pPr lvl="1">
              <a:lnSpc>
                <a:spcPct val="90000"/>
              </a:lnSpc>
            </a:pPr>
            <a:r>
              <a:rPr lang="en-GB" sz="2000" dirty="0"/>
              <a:t>How has the process been adapted?</a:t>
            </a:r>
          </a:p>
          <a:p>
            <a:pPr lvl="1">
              <a:lnSpc>
                <a:spcPct val="90000"/>
              </a:lnSpc>
            </a:pPr>
            <a:r>
              <a:rPr lang="en-GB" sz="2000" dirty="0"/>
              <a:t>What are the relationships with other business processes and are these necessary?</a:t>
            </a:r>
          </a:p>
          <a:p>
            <a:pPr lvl="1">
              <a:lnSpc>
                <a:spcPct val="90000"/>
              </a:lnSpc>
            </a:pPr>
            <a:r>
              <a:rPr lang="en-GB" sz="2000" dirty="0"/>
              <a:t>Is the process effectively supported by the legacy application software?</a:t>
            </a:r>
          </a:p>
          <a:p>
            <a:pPr>
              <a:lnSpc>
                <a:spcPct val="90000"/>
              </a:lnSpc>
            </a:pPr>
            <a:r>
              <a:rPr lang="en-GB" sz="2400" dirty="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a:xfrm>
            <a:off x="457200" y="1600200"/>
            <a:ext cx="8229600" cy="4525963"/>
          </a:xfrm>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a:t>
            </a:r>
            <a:r>
              <a:rPr lang="en-GB" dirty="0" smtClean="0"/>
              <a:t>;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GB" dirty="0" smtClean="0"/>
              <a:t>.</a:t>
            </a:r>
            <a:r>
              <a:rPr lang="en-US" dirty="0"/>
              <a:t> As the volume of data (number of files, size of database, etc.) processed by the system increases, so too do the inconsistencies and errors in that data.</a:t>
            </a:r>
            <a:r>
              <a:rPr lang="en-GB" dirty="0"/>
              <a:t> </a:t>
            </a:r>
            <a:endParaRPr lang="en-GB" dirty="0" smtClean="0"/>
          </a:p>
          <a:p>
            <a:pPr lvl="1"/>
            <a:r>
              <a:rPr lang="en-GB" dirty="0" smtClean="0"/>
              <a:t>Cleaning up old data is a very expensive and time-consuming process</a:t>
            </a:r>
            <a:endParaRPr lang="en-GB"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smtClean="0"/>
              <a:t>Software maintenance</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dirty="0"/>
              <a:t>Usually greater than development costs (2* to </a:t>
            </a:r>
            <a:br>
              <a:rPr lang="en-GB" sz="2400" dirty="0"/>
            </a:br>
            <a:r>
              <a:rPr lang="en-GB" sz="2400" dirty="0"/>
              <a:t>100* depending on the application).</a:t>
            </a:r>
          </a:p>
          <a:p>
            <a:r>
              <a:rPr lang="en-GB" sz="2400" dirty="0"/>
              <a:t>Affected by both technical and non-technical </a:t>
            </a:r>
            <a:br>
              <a:rPr lang="en-GB" sz="2400" dirty="0"/>
            </a:br>
            <a:r>
              <a:rPr lang="en-GB" sz="2400" dirty="0"/>
              <a:t>factors.</a:t>
            </a:r>
          </a:p>
          <a:p>
            <a:r>
              <a:rPr lang="en-GB" sz="2400" dirty="0"/>
              <a:t>Increases as software is maintained. </a:t>
            </a:r>
            <a:br>
              <a:rPr lang="en-GB" sz="2400" dirty="0"/>
            </a:br>
            <a:r>
              <a:rPr lang="en-GB" sz="2400" dirty="0"/>
              <a:t>Maintenance corrupts the software structure so </a:t>
            </a:r>
            <a:br>
              <a:rPr lang="en-GB" sz="2400" dirty="0"/>
            </a:br>
            <a:r>
              <a:rPr lang="en-GB" sz="2400" dirty="0"/>
              <a:t>makes further maintenance more difficult.</a:t>
            </a:r>
          </a:p>
          <a:p>
            <a:r>
              <a:rPr lang="en-GB" sz="2400" dirty="0"/>
              <a:t>Ageing software can have high support costs </a:t>
            </a:r>
            <a:br>
              <a:rPr lang="en-GB" sz="2400" dirty="0"/>
            </a:br>
            <a:r>
              <a:rPr lang="en-GB" sz="2400" dirty="0"/>
              <a:t>(e.g. old languages, compilers etc.).</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dirty="0"/>
              <a:t>Maintenance prediction is concerned with assessing which parts of the system may cause problems and have high maintenance costs</a:t>
            </a:r>
          </a:p>
          <a:p>
            <a:pPr lvl="1"/>
            <a:r>
              <a:rPr lang="en-GB" sz="2000" dirty="0"/>
              <a:t>Change acceptance depends on the maintainability of the components affected by the change;</a:t>
            </a:r>
          </a:p>
          <a:p>
            <a:pPr lvl="1"/>
            <a:r>
              <a:rPr lang="en-GB" sz="2000" dirty="0"/>
              <a:t>Implementing changes degrades the system and reduces its maintainability;</a:t>
            </a:r>
          </a:p>
          <a:p>
            <a:pPr lvl="1"/>
            <a:r>
              <a:rPr lang="en-GB" sz="2000" dirty="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dirty="0"/>
              <a:t>Reduced risk</a:t>
            </a:r>
          </a:p>
          <a:p>
            <a:pPr lvl="1"/>
            <a:r>
              <a:rPr lang="en-GB" dirty="0"/>
              <a:t>There is a high risk in new software development. There may be development problems, staffing problems and specification problems.</a:t>
            </a:r>
          </a:p>
          <a:p>
            <a:r>
              <a:rPr lang="en-GB" dirty="0"/>
              <a:t>Reduced cost</a:t>
            </a:r>
          </a:p>
          <a:p>
            <a:pPr lvl="1"/>
            <a:r>
              <a:rPr lang="en-GB" dirty="0"/>
              <a:t>The cost of re-engineering is often significantly less than the costs of developing new software.</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a:t>
            </a:r>
            <a:r>
              <a:rPr lang="en-US" dirty="0" smtClean="0"/>
              <a:t>business.</a:t>
            </a:r>
            <a:r>
              <a:rPr lang="en-GB" dirty="0"/>
              <a: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smtClean="0"/>
              <a:t>The </a:t>
            </a:r>
            <a:r>
              <a:rPr lang="en-US" dirty="0"/>
              <a:t>business value of a legacy system and the quality of the application should be assessed to help decide if a system should be replaced, transformed or maintained.</a:t>
            </a:r>
            <a:r>
              <a:rPr lang="en-GB" dirty="0"/>
              <a:t> </a:t>
            </a:r>
            <a:endParaRPr lang="en-US" dirty="0"/>
          </a:p>
          <a:p>
            <a:r>
              <a:rPr lang="en-US" dirty="0" smtClean="0"/>
              <a:t>There are 3 types of software maintenance, namely bug fixing, modifying software to work in a new environment, and implementing new or changed requirements.</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smtClean="0"/>
              <a:t>Evolution processes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7029</TotalTime>
  <Words>3383</Words>
  <Application>Microsoft Office PowerPoint</Application>
  <PresentationFormat>On-screen Show (4:3)</PresentationFormat>
  <Paragraphs>483</Paragraphs>
  <Slides>61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ＭＳ Ｐゴシック</vt:lpstr>
      <vt:lpstr>Arial</vt:lpstr>
      <vt:lpstr>Calibri</vt:lpstr>
      <vt:lpstr>Times New Roman</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Windows User</cp:lastModifiedBy>
  <cp:revision>16</cp:revision>
  <dcterms:created xsi:type="dcterms:W3CDTF">2009-12-29T15:27:38Z</dcterms:created>
  <dcterms:modified xsi:type="dcterms:W3CDTF">2022-03-10T06:55:08Z</dcterms:modified>
</cp:coreProperties>
</file>