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98" r:id="rId2"/>
    <p:sldId id="258" r:id="rId3"/>
    <p:sldId id="300" r:id="rId4"/>
    <p:sldId id="329" r:id="rId5"/>
    <p:sldId id="338" r:id="rId6"/>
    <p:sldId id="339" r:id="rId7"/>
    <p:sldId id="340" r:id="rId8"/>
    <p:sldId id="341" r:id="rId9"/>
    <p:sldId id="330" r:id="rId10"/>
    <p:sldId id="342" r:id="rId11"/>
    <p:sldId id="331" r:id="rId12"/>
    <p:sldId id="343" r:id="rId13"/>
    <p:sldId id="344" r:id="rId14"/>
    <p:sldId id="345" r:id="rId15"/>
    <p:sldId id="346" r:id="rId16"/>
    <p:sldId id="347" r:id="rId17"/>
    <p:sldId id="334" r:id="rId18"/>
    <p:sldId id="336"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923EAD3-944C-4E06-8B30-C4DDA8D8E1D7}">
          <p14:sldIdLst>
            <p14:sldId id="298"/>
            <p14:sldId id="258"/>
            <p14:sldId id="300"/>
            <p14:sldId id="329"/>
            <p14:sldId id="338"/>
            <p14:sldId id="339"/>
            <p14:sldId id="340"/>
            <p14:sldId id="341"/>
            <p14:sldId id="330"/>
            <p14:sldId id="342"/>
            <p14:sldId id="331"/>
            <p14:sldId id="343"/>
            <p14:sldId id="344"/>
            <p14:sldId id="345"/>
            <p14:sldId id="346"/>
            <p14:sldId id="347"/>
            <p14:sldId id="334"/>
            <p14:sldId id="336"/>
            <p14:sldId id="348"/>
            <p14:sldId id="349"/>
            <p14:sldId id="350"/>
            <p14:sldId id="351"/>
            <p14:sldId id="352"/>
            <p14:sldId id="353"/>
            <p14:sldId id="354"/>
            <p14:sldId id="355"/>
            <p14:sldId id="356"/>
            <p14:sldId id="357"/>
            <p14:sldId id="358"/>
            <p14:sldId id="359"/>
            <p14:sldId id="360"/>
            <p14:sldId id="361"/>
            <p14:sldId id="362"/>
            <p14:sldId id="363"/>
            <p14:sldId id="3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4810" autoAdjust="0"/>
  </p:normalViewPr>
  <p:slideViewPr>
    <p:cSldViewPr snapToGrid="0">
      <p:cViewPr varScale="1">
        <p:scale>
          <a:sx n="95" d="100"/>
          <a:sy n="95" d="100"/>
        </p:scale>
        <p:origin x="107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433C4-5418-4AEC-A85D-FB13BCF248C9}" type="datetimeFigureOut">
              <a:rPr lang="en-US" smtClean="0"/>
              <a:t>3/16/2022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DD0358-69C2-4817-B4E0-E0BCB382E19A}" type="slidenum">
              <a:rPr lang="en-US" smtClean="0"/>
              <a:t>‹#›</a:t>
            </a:fld>
            <a:endParaRPr lang="en-US" dirty="0"/>
          </a:p>
        </p:txBody>
      </p:sp>
    </p:spTree>
    <p:extLst>
      <p:ext uri="{BB962C8B-B14F-4D97-AF65-F5344CB8AC3E}">
        <p14:creationId xmlns:p14="http://schemas.microsoft.com/office/powerpoint/2010/main" val="2976486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85B05-8791-4FB4-9340-4B9DEB1143DD}" type="datetimeFigureOut">
              <a:rPr lang="en-US" smtClean="0"/>
              <a:t>3/16/2022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55626-9429-47A7-916B-AD4E2FA4EADD}" type="slidenum">
              <a:rPr lang="en-US" smtClean="0"/>
              <a:t>‹#›</a:t>
            </a:fld>
            <a:endParaRPr lang="en-US" dirty="0"/>
          </a:p>
        </p:txBody>
      </p:sp>
    </p:spTree>
    <p:extLst>
      <p:ext uri="{BB962C8B-B14F-4D97-AF65-F5344CB8AC3E}">
        <p14:creationId xmlns:p14="http://schemas.microsoft.com/office/powerpoint/2010/main" val="122561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B55626-9429-47A7-916B-AD4E2FA4EADD}" type="slidenum">
              <a:rPr lang="en-US" smtClean="0"/>
              <a:t>1</a:t>
            </a:fld>
            <a:endParaRPr lang="en-US"/>
          </a:p>
        </p:txBody>
      </p:sp>
    </p:spTree>
    <p:extLst>
      <p:ext uri="{BB962C8B-B14F-4D97-AF65-F5344CB8AC3E}">
        <p14:creationId xmlns:p14="http://schemas.microsoft.com/office/powerpoint/2010/main" val="67783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sz="1800" dirty="0">
              <a:solidFill>
                <a:prstClr val="black"/>
              </a:solidFill>
            </a:endParaRPr>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sz="1800" dirty="0">
              <a:solidFill>
                <a:prstClr val="black"/>
              </a:solidFill>
            </a:endParaRP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9" name="Footer Placeholder 8"/>
          <p:cNvSpPr>
            <a:spLocks noGrp="1"/>
          </p:cNvSpPr>
          <p:nvPr>
            <p:ph type="ftr" sz="quarter" idx="11"/>
          </p:nvPr>
        </p:nvSpPr>
        <p:spPr/>
        <p:txBody>
          <a:bodyPr/>
          <a:lstStyle/>
          <a:p>
            <a:endParaRPr lang="en-US" dirty="0">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178295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endParaRPr lang="en-US" dirty="0">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6561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752600"/>
            <a:ext cx="2438400" cy="4373564"/>
          </a:xfrm>
        </p:spPr>
        <p:txBody>
          <a:bodyPr vert="eaVert"/>
          <a:lstStyle>
            <a:extLs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24000" y="1752601"/>
            <a:ext cx="7416800" cy="437356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endParaRPr lang="en-US" dirty="0">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21823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5" name="Footer Placeholder 9"/>
          <p:cNvSpPr>
            <a:spLocks noGrp="1"/>
          </p:cNvSpPr>
          <p:nvPr>
            <p:ph type="ftr" sz="quarter" idx="11"/>
          </p:nvPr>
        </p:nvSpPr>
        <p:spPr/>
        <p:txBody>
          <a:bodyPr/>
          <a:lstStyle>
            <a:lvl1pPr>
              <a:defRPr/>
            </a:lvl1pPr>
          </a:lstStyle>
          <a:p>
            <a:endParaRPr lang="en-US" dirty="0">
              <a:solidFill>
                <a:srgbClr val="E7DEC9">
                  <a:shade val="50000"/>
                  <a:satMod val="200000"/>
                </a:srgbClr>
              </a:solidFill>
            </a:endParaRPr>
          </a:p>
        </p:txBody>
      </p:sp>
      <p:sp>
        <p:nvSpPr>
          <p:cNvPr id="6" name="Slide Number Placeholder 21"/>
          <p:cNvSpPr>
            <a:spLocks noGrp="1"/>
          </p:cNvSpPr>
          <p:nvPr>
            <p:ph type="sldNum" sz="quarter" idx="12"/>
          </p:nvPr>
        </p:nvSpPr>
        <p:spPr/>
        <p:txBody>
          <a:bodyPr/>
          <a:lstStyle>
            <a:lvl1pPr>
              <a:defRPr/>
            </a:lvl1p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01181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1320800" y="0"/>
            <a:ext cx="101600"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5" name="Rectangle 4"/>
          <p:cNvSpPr/>
          <p:nvPr/>
        </p:nvSpPr>
        <p:spPr>
          <a:xfrm>
            <a:off x="0" y="685800"/>
            <a:ext cx="3048000" cy="9144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6" name="Rectangle 5"/>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7" name="Rectangle 6"/>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sz="1800" dirty="0">
              <a:solidFill>
                <a:prstClr val="black"/>
              </a:solidFill>
            </a:endParaRPr>
          </a:p>
        </p:txBody>
      </p:sp>
      <p:sp>
        <p:nvSpPr>
          <p:cNvPr id="9" name="Oval 8"/>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sz="1800" dirty="0">
              <a:solidFill>
                <a:prstClr val="black"/>
              </a:solidFill>
            </a:endParaRPr>
          </a:p>
        </p:txBody>
      </p:sp>
      <p:sp>
        <p:nvSpPr>
          <p:cNvPr id="10" name="Rectangle 9"/>
          <p:cNvSpPr/>
          <p:nvPr/>
        </p:nvSpPr>
        <p:spPr>
          <a:xfrm>
            <a:off x="812800" y="0"/>
            <a:ext cx="406400"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11" name="Rectangle 10"/>
          <p:cNvSpPr/>
          <p:nvPr/>
        </p:nvSpPr>
        <p:spPr>
          <a:xfrm>
            <a:off x="0" y="1676400"/>
            <a:ext cx="3048000" cy="76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lvl1pPr>
            <a:extLst/>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13" name="Footer Placeholder 4"/>
          <p:cNvSpPr>
            <a:spLocks noGrp="1"/>
          </p:cNvSpPr>
          <p:nvPr>
            <p:ph type="ftr" sz="quarter" idx="11"/>
          </p:nvPr>
        </p:nvSpPr>
        <p:spPr/>
        <p:txBody>
          <a:bodyPr/>
          <a:lstStyle>
            <a:lvl1pPr>
              <a:defRPr/>
            </a:lvl1pPr>
            <a:extLst/>
          </a:lstStyle>
          <a:p>
            <a:endParaRPr lang="en-US" dirty="0">
              <a:solidFill>
                <a:srgbClr val="E7DEC9">
                  <a:shade val="50000"/>
                  <a:satMod val="200000"/>
                </a:srgbClr>
              </a:solidFill>
            </a:endParaRPr>
          </a:p>
        </p:txBody>
      </p:sp>
      <p:sp>
        <p:nvSpPr>
          <p:cNvPr id="14" name="Slide Number Placeholder 5"/>
          <p:cNvSpPr>
            <a:spLocks noGrp="1"/>
          </p:cNvSpPr>
          <p:nvPr>
            <p:ph type="sldNum" sz="quarter" idx="12"/>
          </p:nvPr>
        </p:nvSpPr>
        <p:spPr/>
        <p:txBody>
          <a:bodyPr/>
          <a:lstStyle>
            <a:lvl1pPr>
              <a:defRPr/>
            </a:lvl1pPr>
            <a:extLst/>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5392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914144" y="1752600"/>
            <a:ext cx="4876800" cy="44348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34784" y="1752600"/>
            <a:ext cx="4876800" cy="44348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23"/>
          <p:cNvSpPr>
            <a:spLocks noGrp="1"/>
          </p:cNvSpPr>
          <p:nvPr>
            <p:ph type="dt" sz="half" idx="10"/>
          </p:nvPr>
        </p:nvSpPr>
        <p:spPr/>
        <p:txBody>
          <a:bodyPr/>
          <a:lstStyle>
            <a:lvl1pPr>
              <a:defRPr/>
            </a:lvl1p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6" name="Footer Placeholder 9"/>
          <p:cNvSpPr>
            <a:spLocks noGrp="1"/>
          </p:cNvSpPr>
          <p:nvPr>
            <p:ph type="ftr" sz="quarter" idx="11"/>
          </p:nvPr>
        </p:nvSpPr>
        <p:spPr/>
        <p:txBody>
          <a:bodyPr/>
          <a:lstStyle>
            <a:lvl1pPr>
              <a:defRPr/>
            </a:lvl1pPr>
          </a:lstStyle>
          <a:p>
            <a:endParaRPr lang="en-US" dirty="0">
              <a:solidFill>
                <a:srgbClr val="E7DEC9">
                  <a:shade val="50000"/>
                  <a:satMod val="200000"/>
                </a:srgbClr>
              </a:solidFill>
            </a:endParaRPr>
          </a:p>
        </p:txBody>
      </p:sp>
      <p:sp>
        <p:nvSpPr>
          <p:cNvPr id="7" name="Slide Number Placeholder 21"/>
          <p:cNvSpPr>
            <a:spLocks noGrp="1"/>
          </p:cNvSpPr>
          <p:nvPr>
            <p:ph type="sldNum" sz="quarter" idx="12"/>
          </p:nvPr>
        </p:nvSpPr>
        <p:spPr/>
        <p:txBody>
          <a:bodyPr/>
          <a:lstStyle>
            <a:lvl1pPr>
              <a:defRPr/>
            </a:lvl1p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8200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8" name="Footer Placeholder 7"/>
          <p:cNvSpPr>
            <a:spLocks noGrp="1"/>
          </p:cNvSpPr>
          <p:nvPr>
            <p:ph type="ftr" sz="quarter" idx="11"/>
          </p:nvPr>
        </p:nvSpPr>
        <p:spPr/>
        <p:txBody>
          <a:bodyPr/>
          <a:lstStyle>
            <a:lvl1pPr>
              <a:defRPr/>
            </a:lvl1pPr>
            <a:extLst/>
          </a:lstStyle>
          <a:p>
            <a:endParaRPr lang="en-US" dirty="0">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lvl1pPr>
              <a:defRPr/>
            </a:lvl1pPr>
            <a:extLst/>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30912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4" name="Footer Placeholder 9"/>
          <p:cNvSpPr>
            <a:spLocks noGrp="1"/>
          </p:cNvSpPr>
          <p:nvPr>
            <p:ph type="ftr" sz="quarter" idx="11"/>
          </p:nvPr>
        </p:nvSpPr>
        <p:spPr/>
        <p:txBody>
          <a:bodyPr/>
          <a:lstStyle>
            <a:lvl1pPr>
              <a:defRPr/>
            </a:lvl1pPr>
          </a:lstStyle>
          <a:p>
            <a:endParaRPr lang="en-US" dirty="0">
              <a:solidFill>
                <a:srgbClr val="E7DEC9">
                  <a:shade val="50000"/>
                  <a:satMod val="200000"/>
                </a:srgbClr>
              </a:solidFill>
            </a:endParaRPr>
          </a:p>
        </p:txBody>
      </p:sp>
      <p:sp>
        <p:nvSpPr>
          <p:cNvPr id="5" name="Slide Number Placeholder 21"/>
          <p:cNvSpPr>
            <a:spLocks noGrp="1"/>
          </p:cNvSpPr>
          <p:nvPr>
            <p:ph type="sldNum" sz="quarter" idx="12"/>
          </p:nvPr>
        </p:nvSpPr>
        <p:spPr/>
        <p:txBody>
          <a:bodyPr/>
          <a:lstStyle>
            <a:lvl1pPr>
              <a:defRPr/>
            </a:lvl1pPr>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91070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4" name="Rectangle 3"/>
          <p:cNvSpPr/>
          <p:nvPr/>
        </p:nvSpPr>
        <p:spPr>
          <a:xfrm>
            <a:off x="1157818" y="0"/>
            <a:ext cx="61383"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5" name="Rectangle 4"/>
          <p:cNvSpPr/>
          <p:nvPr/>
        </p:nvSpPr>
        <p:spPr>
          <a:xfrm>
            <a:off x="0" y="685800"/>
            <a:ext cx="1320800" cy="9144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6" name="Rectangle 5"/>
          <p:cNvSpPr/>
          <p:nvPr/>
        </p:nvSpPr>
        <p:spPr>
          <a:xfrm>
            <a:off x="812801" y="0"/>
            <a:ext cx="190500" cy="6858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7" name="Rectangle 6"/>
          <p:cNvSpPr/>
          <p:nvPr/>
        </p:nvSpPr>
        <p:spPr>
          <a:xfrm>
            <a:off x="0" y="1676400"/>
            <a:ext cx="1320800" cy="7620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8" name="Date Placeholder 1"/>
          <p:cNvSpPr>
            <a:spLocks noGrp="1"/>
          </p:cNvSpPr>
          <p:nvPr>
            <p:ph type="dt" sz="half" idx="10"/>
          </p:nvPr>
        </p:nvSpPr>
        <p:spPr/>
        <p:txBody>
          <a:bodyPr/>
          <a:lstStyle>
            <a:lvl1pPr>
              <a:defRPr/>
            </a:lvl1pPr>
            <a:extLst/>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9" name="Footer Placeholder 2"/>
          <p:cNvSpPr>
            <a:spLocks noGrp="1"/>
          </p:cNvSpPr>
          <p:nvPr>
            <p:ph type="ftr" sz="quarter" idx="11"/>
          </p:nvPr>
        </p:nvSpPr>
        <p:spPr/>
        <p:txBody>
          <a:bodyPr/>
          <a:lstStyle>
            <a:lvl1pPr>
              <a:defRPr/>
            </a:lvl1pPr>
            <a:extLst/>
          </a:lstStyle>
          <a:p>
            <a:endParaRPr lang="en-US" dirty="0">
              <a:solidFill>
                <a:srgbClr val="E7DEC9">
                  <a:shade val="50000"/>
                  <a:satMod val="200000"/>
                </a:srgbClr>
              </a:solidFill>
            </a:endParaRPr>
          </a:p>
        </p:txBody>
      </p:sp>
      <p:sp>
        <p:nvSpPr>
          <p:cNvPr id="10" name="Slide Number Placeholder 3"/>
          <p:cNvSpPr>
            <a:spLocks noGrp="1"/>
          </p:cNvSpPr>
          <p:nvPr>
            <p:ph type="sldNum" sz="quarter" idx="12"/>
          </p:nvPr>
        </p:nvSpPr>
        <p:spPr/>
        <p:txBody>
          <a:bodyPr/>
          <a:lstStyle>
            <a:lvl1pPr>
              <a:defRPr/>
            </a:lvl1pPr>
            <a:extLst/>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23806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6" name="Footer Placeholder 5"/>
          <p:cNvSpPr>
            <a:spLocks noGrp="1"/>
          </p:cNvSpPr>
          <p:nvPr>
            <p:ph type="ftr" sz="quarter" idx="11"/>
          </p:nvPr>
        </p:nvSpPr>
        <p:spPr/>
        <p:txBody>
          <a:bodyPr/>
          <a:lstStyle>
            <a:lvl1pPr>
              <a:defRPr/>
            </a:lvl1pPr>
            <a:extLst/>
          </a:lstStyle>
          <a:p>
            <a:endParaRPr lang="en-US" dirty="0">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lvl1pPr>
              <a:defRPr/>
            </a:lvl1pPr>
            <a:extLst/>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3900269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3891A7"/>
              </a:buClr>
              <a:buSzPct val="80000"/>
              <a:buFont typeface="Wingdings 2"/>
              <a:buNone/>
              <a:defRPr/>
            </a:pPr>
            <a:endParaRPr lang="en-US" sz="3200" dirty="0">
              <a:solidFill>
                <a:prstClr val="black"/>
              </a:solidFill>
            </a:endParaRPr>
          </a:p>
        </p:txBody>
      </p:sp>
      <p:sp>
        <p:nvSpPr>
          <p:cNvPr id="6" name="Flowchart: Process 5"/>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7" name="Flowchart: Process 6"/>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fld id="{08505B98-1F17-4ED6-9BE3-82799047470D}" type="datetimeFigureOut">
              <a:rPr lang="en-US" smtClean="0">
                <a:solidFill>
                  <a:srgbClr val="E7DEC9">
                    <a:shade val="50000"/>
                    <a:satMod val="200000"/>
                  </a:srgbClr>
                </a:solidFill>
              </a:rPr>
              <a:pPr/>
              <a:t>3/16/2022</a:t>
            </a:fld>
            <a:endParaRPr lang="en-US" dirty="0">
              <a:solidFill>
                <a:srgbClr val="E7DEC9">
                  <a:shade val="50000"/>
                  <a:satMod val="200000"/>
                </a:srgbClr>
              </a:solidFill>
            </a:endParaRPr>
          </a:p>
        </p:txBody>
      </p:sp>
      <p:sp>
        <p:nvSpPr>
          <p:cNvPr id="9" name="Footer Placeholder 5"/>
          <p:cNvSpPr>
            <a:spLocks noGrp="1"/>
          </p:cNvSpPr>
          <p:nvPr>
            <p:ph type="ftr" sz="quarter" idx="11"/>
          </p:nvPr>
        </p:nvSpPr>
        <p:spPr/>
        <p:txBody>
          <a:bodyPr/>
          <a:lstStyle>
            <a:lvl1pPr>
              <a:defRPr/>
            </a:lvl1pPr>
            <a:extLst/>
          </a:lstStyle>
          <a:p>
            <a:endParaRPr lang="en-US" dirty="0">
              <a:solidFill>
                <a:srgbClr val="E7DEC9">
                  <a:shade val="50000"/>
                  <a:satMod val="200000"/>
                </a:srgbClr>
              </a:solidFill>
            </a:endParaRPr>
          </a:p>
        </p:txBody>
      </p:sp>
      <p:sp>
        <p:nvSpPr>
          <p:cNvPr id="10" name="Slide Number Placeholder 6"/>
          <p:cNvSpPr>
            <a:spLocks noGrp="1"/>
          </p:cNvSpPr>
          <p:nvPr>
            <p:ph type="sldNum" sz="quarter" idx="12"/>
          </p:nvPr>
        </p:nvSpPr>
        <p:spPr/>
        <p:txBody>
          <a:bodyPr/>
          <a:lstStyle>
            <a:lvl1pPr>
              <a:defRPr/>
            </a:lvl1pPr>
            <a:extLst/>
          </a:lstStyle>
          <a:p>
            <a:fld id="{8D33D5F6-9CA0-41E2-AD59-18DE822D6CE8}" type="slidenum">
              <a:rPr lang="en-US" smtClean="0">
                <a:solidFill>
                  <a:srgbClr val="E7DEC9">
                    <a:shade val="50000"/>
                    <a:satMod val="200000"/>
                  </a:srgbClr>
                </a:solidFill>
              </a:rPr>
              <a:pPr/>
              <a:t>‹#›</a:t>
            </a:fld>
            <a:endParaRPr lang="en-US" dirty="0">
              <a:solidFill>
                <a:srgbClr val="E7DEC9">
                  <a:shade val="50000"/>
                  <a:satMod val="200000"/>
                </a:srgbClr>
              </a:solidFill>
            </a:endParaRPr>
          </a:p>
        </p:txBody>
      </p:sp>
    </p:spTree>
    <p:extLst>
      <p:ext uri="{BB962C8B-B14F-4D97-AF65-F5344CB8AC3E}">
        <p14:creationId xmlns:p14="http://schemas.microsoft.com/office/powerpoint/2010/main" val="222088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2" name="Rectangle 11"/>
          <p:cNvSpPr/>
          <p:nvPr/>
        </p:nvSpPr>
        <p:spPr>
          <a:xfrm>
            <a:off x="821267" y="0"/>
            <a:ext cx="1137073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sz="1800" dirty="0">
              <a:solidFill>
                <a:prstClr val="white"/>
              </a:solidFill>
            </a:endParaRPr>
          </a:p>
        </p:txBody>
      </p:sp>
      <p:sp>
        <p:nvSpPr>
          <p:cNvPr id="5" name="Title Placeholder 4"/>
          <p:cNvSpPr>
            <a:spLocks noGrp="1"/>
          </p:cNvSpPr>
          <p:nvPr>
            <p:ph type="title"/>
          </p:nvPr>
        </p:nvSpPr>
        <p:spPr>
          <a:xfrm>
            <a:off x="863600" y="79904"/>
            <a:ext cx="11328400" cy="1143000"/>
          </a:xfrm>
          <a:prstGeom prst="rect">
            <a:avLst/>
          </a:prstGeom>
        </p:spPr>
        <p:txBody>
          <a:bodyPr anchor="ctr">
            <a:normAutofit/>
          </a:bodyPr>
          <a:lstStyle>
            <a:extLst/>
          </a:lstStyle>
          <a:p>
            <a:r>
              <a:rPr lang="en-US" dirty="0" smtClean="0"/>
              <a:t>Click to edit Master title style</a:t>
            </a:r>
            <a:endParaRPr lang="en-US" dirty="0"/>
          </a:p>
        </p:txBody>
      </p:sp>
      <p:sp>
        <p:nvSpPr>
          <p:cNvPr id="1028" name="Text Placeholder 8"/>
          <p:cNvSpPr>
            <a:spLocks noGrp="1"/>
          </p:cNvSpPr>
          <p:nvPr>
            <p:ph type="body" idx="1"/>
          </p:nvPr>
        </p:nvSpPr>
        <p:spPr bwMode="auto">
          <a:xfrm>
            <a:off x="863600" y="1617133"/>
            <a:ext cx="11328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fld id="{08505B98-1F17-4ED6-9BE3-82799047470D}" type="datetimeFigureOut">
              <a:rPr lang="en-US">
                <a:solidFill>
                  <a:srgbClr val="E7DEC9">
                    <a:shade val="50000"/>
                    <a:satMod val="200000"/>
                  </a:srgbClr>
                </a:solidFill>
              </a:rPr>
              <a:pPr/>
              <a:t>3/16/2022</a:t>
            </a:fld>
            <a:endParaRPr lang="en-US" dirty="0">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fontAlgn="auto" latinLnBrk="0" hangingPunct="1">
              <a:spcBef>
                <a:spcPts val="0"/>
              </a:spcBef>
              <a:spcAft>
                <a:spcPts val="0"/>
              </a:spcAft>
              <a:defRPr kumimoji="0" sz="1200" dirty="0">
                <a:solidFill>
                  <a:schemeClr val="bg2">
                    <a:shade val="50000"/>
                    <a:satMod val="200000"/>
                  </a:schemeClr>
                </a:solidFill>
                <a:effectLst/>
                <a:latin typeface="+mn-lt"/>
                <a:cs typeface="+mn-cs"/>
              </a:defRPr>
            </a:lvl1pPr>
            <a:extLst/>
          </a:lstStyle>
          <a:p>
            <a:endParaRPr lang="en-US" dirty="0">
              <a:solidFill>
                <a:srgbClr val="E7DEC9">
                  <a:shade val="50000"/>
                  <a:satMod val="200000"/>
                </a:srgbClr>
              </a:solidFill>
            </a:endParaRPr>
          </a:p>
        </p:txBody>
      </p:sp>
      <p:sp>
        <p:nvSpPr>
          <p:cNvPr id="22" name="Slide Number Placeholder 21"/>
          <p:cNvSpPr>
            <a:spLocks noGrp="1"/>
          </p:cNvSpPr>
          <p:nvPr>
            <p:ph type="sldNum" sz="quarter" idx="4"/>
          </p:nvPr>
        </p:nvSpPr>
        <p:spPr>
          <a:xfrm>
            <a:off x="11485033" y="6305550"/>
            <a:ext cx="6096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fld id="{8D33D5F6-9CA0-41E2-AD59-18DE822D6CE8}" type="slidenum">
              <a:rPr lang="en-US">
                <a:solidFill>
                  <a:srgbClr val="E7DEC9">
                    <a:shade val="50000"/>
                    <a:satMod val="200000"/>
                  </a:srgbClr>
                </a:solidFill>
              </a:rPr>
              <a:pPr/>
              <a:t>‹#›</a:t>
            </a:fld>
            <a:endParaRPr lang="en-US" dirty="0">
              <a:solidFill>
                <a:srgbClr val="E7DEC9">
                  <a:shade val="50000"/>
                  <a:satMod val="200000"/>
                </a:srgbClr>
              </a:solidFill>
            </a:endParaRPr>
          </a:p>
        </p:txBody>
      </p:sp>
      <p:sp>
        <p:nvSpPr>
          <p:cNvPr id="17" name="Rectangle 16"/>
          <p:cNvSpPr/>
          <p:nvPr/>
        </p:nvSpPr>
        <p:spPr>
          <a:xfrm>
            <a:off x="0" y="0"/>
            <a:ext cx="812800" cy="2362200"/>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800" dirty="0">
              <a:solidFill>
                <a:prstClr val="white"/>
              </a:solidFill>
            </a:endParaRPr>
          </a:p>
        </p:txBody>
      </p:sp>
      <p:sp>
        <p:nvSpPr>
          <p:cNvPr id="18" name="Rectangle 17"/>
          <p:cNvSpPr/>
          <p:nvPr/>
        </p:nvSpPr>
        <p:spPr>
          <a:xfrm>
            <a:off x="0" y="4419600"/>
            <a:ext cx="812800" cy="2438400"/>
          </a:xfrm>
          <a:prstGeom prst="rect">
            <a:avLst/>
          </a:prstGeom>
          <a:solidFill>
            <a:schemeClr val="tx1">
              <a:lumMod val="75000"/>
              <a:lumOff val="25000"/>
            </a:schemeClr>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800" dirty="0">
              <a:solidFill>
                <a:prstClr val="white"/>
              </a:solidFill>
            </a:endParaRPr>
          </a:p>
        </p:txBody>
      </p:sp>
      <p:sp>
        <p:nvSpPr>
          <p:cNvPr id="19" name="TextBox 18"/>
          <p:cNvSpPr txBox="1"/>
          <p:nvPr/>
        </p:nvSpPr>
        <p:spPr>
          <a:xfrm rot="16200000">
            <a:off x="-626240" y="3073114"/>
            <a:ext cx="2057400" cy="584775"/>
          </a:xfrm>
          <a:prstGeom prst="rect">
            <a:avLst/>
          </a:prstGeom>
          <a:noFill/>
        </p:spPr>
        <p:txBody>
          <a:bodyPr wrap="square">
            <a:spAutoFit/>
          </a:bodyPr>
          <a:lstStyle/>
          <a:p>
            <a:pPr>
              <a:defRPr/>
            </a:pPr>
            <a:r>
              <a:rPr lang="en-US" sz="1600" dirty="0" smtClean="0">
                <a:solidFill>
                  <a:prstClr val="black"/>
                </a:solidFill>
              </a:rPr>
              <a:t>SOFTWARE</a:t>
            </a:r>
            <a:r>
              <a:rPr lang="en-US" sz="1600" baseline="0" dirty="0" smtClean="0">
                <a:solidFill>
                  <a:prstClr val="black"/>
                </a:solidFill>
              </a:rPr>
              <a:t> REENGINEERING</a:t>
            </a:r>
            <a:endParaRPr lang="en-US" sz="1600" dirty="0">
              <a:solidFill>
                <a:prstClr val="black"/>
              </a:solidFill>
            </a:endParaRPr>
          </a:p>
        </p:txBody>
      </p:sp>
      <p:sp>
        <p:nvSpPr>
          <p:cNvPr id="21" name="Rectangle 20"/>
          <p:cNvSpPr/>
          <p:nvPr/>
        </p:nvSpPr>
        <p:spPr>
          <a:xfrm>
            <a:off x="838200" y="1288959"/>
            <a:ext cx="11353800" cy="15725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23" name="Rectangle 22"/>
          <p:cNvSpPr/>
          <p:nvPr/>
        </p:nvSpPr>
        <p:spPr>
          <a:xfrm>
            <a:off x="838200" y="1432367"/>
            <a:ext cx="11353800" cy="14939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Tree>
    <p:extLst>
      <p:ext uri="{BB962C8B-B14F-4D97-AF65-F5344CB8AC3E}">
        <p14:creationId xmlns:p14="http://schemas.microsoft.com/office/powerpoint/2010/main" val="2780342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pitchFamily="34" charset="0"/>
        </a:defRPr>
      </a:lvl2pPr>
      <a:lvl3pPr algn="l" rtl="0" eaLnBrk="1" fontAlgn="base" hangingPunct="1">
        <a:spcBef>
          <a:spcPct val="0"/>
        </a:spcBef>
        <a:spcAft>
          <a:spcPct val="0"/>
        </a:spcAft>
        <a:defRPr sz="4300">
          <a:solidFill>
            <a:srgbClr val="572314"/>
          </a:solidFill>
          <a:latin typeface="Gill Sans MT" pitchFamily="34" charset="0"/>
        </a:defRPr>
      </a:lvl3pPr>
      <a:lvl4pPr algn="l" rtl="0" eaLnBrk="1" fontAlgn="base" hangingPunct="1">
        <a:spcBef>
          <a:spcPct val="0"/>
        </a:spcBef>
        <a:spcAft>
          <a:spcPct val="0"/>
        </a:spcAft>
        <a:defRPr sz="4300">
          <a:solidFill>
            <a:srgbClr val="572314"/>
          </a:solidFill>
          <a:latin typeface="Gill Sans MT" pitchFamily="34" charset="0"/>
        </a:defRPr>
      </a:lvl4pPr>
      <a:lvl5pPr algn="l" rtl="0" eaLnBrk="1" fontAlgn="base" hangingPunct="1">
        <a:spcBef>
          <a:spcPct val="0"/>
        </a:spcBef>
        <a:spcAft>
          <a:spcPct val="0"/>
        </a:spcAft>
        <a:defRPr sz="4300">
          <a:solidFill>
            <a:srgbClr val="572314"/>
          </a:solidFill>
          <a:latin typeface="Gill Sans MT" pitchFamily="34" charset="0"/>
        </a:defRPr>
      </a:lvl5pPr>
      <a:lvl6pPr marL="457200" algn="l" rtl="0" eaLnBrk="1" fontAlgn="base" hangingPunct="1">
        <a:spcBef>
          <a:spcPct val="0"/>
        </a:spcBef>
        <a:spcAft>
          <a:spcPct val="0"/>
        </a:spcAft>
        <a:defRPr sz="4300">
          <a:solidFill>
            <a:srgbClr val="572314"/>
          </a:solidFill>
          <a:latin typeface="Gill Sans MT" pitchFamily="34" charset="0"/>
        </a:defRPr>
      </a:lvl6pPr>
      <a:lvl7pPr marL="914400" algn="l" rtl="0" eaLnBrk="1" fontAlgn="base" hangingPunct="1">
        <a:spcBef>
          <a:spcPct val="0"/>
        </a:spcBef>
        <a:spcAft>
          <a:spcPct val="0"/>
        </a:spcAft>
        <a:defRPr sz="4300">
          <a:solidFill>
            <a:srgbClr val="572314"/>
          </a:solidFill>
          <a:latin typeface="Gill Sans MT" pitchFamily="34" charset="0"/>
        </a:defRPr>
      </a:lvl7pPr>
      <a:lvl8pPr marL="1371600" algn="l" rtl="0" eaLnBrk="1" fontAlgn="base" hangingPunct="1">
        <a:spcBef>
          <a:spcPct val="0"/>
        </a:spcBef>
        <a:spcAft>
          <a:spcPct val="0"/>
        </a:spcAft>
        <a:defRPr sz="4300">
          <a:solidFill>
            <a:srgbClr val="572314"/>
          </a:solidFill>
          <a:latin typeface="Gill Sans MT" pitchFamily="34" charset="0"/>
        </a:defRPr>
      </a:lvl8pPr>
      <a:lvl9pPr marL="1828800" algn="l" rtl="0" eaLnBrk="1" fontAlgn="base" hangingPunct="1">
        <a:spcBef>
          <a:spcPct val="0"/>
        </a:spcBef>
        <a:spcAft>
          <a:spcPct val="0"/>
        </a:spcAft>
        <a:defRPr sz="4300">
          <a:solidFill>
            <a:srgbClr val="572314"/>
          </a:solidFill>
          <a:latin typeface="Gill Sans MT" pitchFamily="34" charset="0"/>
        </a:defRPr>
      </a:lvl9pPr>
      <a:extLst/>
    </p:titleStyle>
    <p:bodyStyle>
      <a:lvl1pPr marL="365125" indent="-282575" algn="l" rtl="0" eaLnBrk="1" fontAlgn="base" hangingPunct="1">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1" fontAlgn="base" hangingPunct="1">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1" fontAlgn="base" hangingPunct="1">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1" fontAlgn="base" hangingPunct="1">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1" fontAlgn="base" hangingPunct="1">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560129" y="6160225"/>
            <a:ext cx="3888420" cy="369332"/>
          </a:xfrm>
          <a:prstGeom prst="rect">
            <a:avLst/>
          </a:prstGeom>
          <a:noFill/>
        </p:spPr>
        <p:txBody>
          <a:bodyPr wrap="square" rtlCol="0">
            <a:spAutoFit/>
          </a:bodyPr>
          <a:lstStyle/>
          <a:p>
            <a:r>
              <a:rPr lang="en-US" dirty="0" smtClean="0"/>
              <a:t>Credit: Engr. </a:t>
            </a:r>
            <a:r>
              <a:rPr lang="en-US" dirty="0" err="1" smtClean="0"/>
              <a:t>Sehar</a:t>
            </a:r>
            <a:r>
              <a:rPr lang="en-US" dirty="0" smtClean="0"/>
              <a:t> Gul(Lecture Slides)</a:t>
            </a:r>
            <a:endParaRPr lang="en-US" dirty="0"/>
          </a:p>
        </p:txBody>
      </p:sp>
      <p:sp>
        <p:nvSpPr>
          <p:cNvPr id="15" name="Title 1"/>
          <p:cNvSpPr txBox="1">
            <a:spLocks/>
          </p:cNvSpPr>
          <p:nvPr/>
        </p:nvSpPr>
        <p:spPr>
          <a:xfrm>
            <a:off x="3564709" y="1439760"/>
            <a:ext cx="7207124" cy="1825953"/>
          </a:xfrm>
          <a:prstGeom prst="rect">
            <a:avLst/>
          </a:prstGeom>
        </p:spPr>
        <p:txBody>
          <a:bodyPr/>
          <a:lstStyle>
            <a:lvl1pPr algn="l" rtl="0" eaLnBrk="1" fontAlgn="base" hangingPunct="1">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1" fontAlgn="base" hangingPunct="1">
              <a:spcBef>
                <a:spcPct val="0"/>
              </a:spcBef>
              <a:spcAft>
                <a:spcPct val="0"/>
              </a:spcAft>
              <a:defRPr sz="4300">
                <a:solidFill>
                  <a:srgbClr val="572314"/>
                </a:solidFill>
                <a:latin typeface="Gill Sans MT" pitchFamily="34" charset="0"/>
              </a:defRPr>
            </a:lvl2pPr>
            <a:lvl3pPr algn="l" rtl="0" eaLnBrk="1" fontAlgn="base" hangingPunct="1">
              <a:spcBef>
                <a:spcPct val="0"/>
              </a:spcBef>
              <a:spcAft>
                <a:spcPct val="0"/>
              </a:spcAft>
              <a:defRPr sz="4300">
                <a:solidFill>
                  <a:srgbClr val="572314"/>
                </a:solidFill>
                <a:latin typeface="Gill Sans MT" pitchFamily="34" charset="0"/>
              </a:defRPr>
            </a:lvl3pPr>
            <a:lvl4pPr algn="l" rtl="0" eaLnBrk="1" fontAlgn="base" hangingPunct="1">
              <a:spcBef>
                <a:spcPct val="0"/>
              </a:spcBef>
              <a:spcAft>
                <a:spcPct val="0"/>
              </a:spcAft>
              <a:defRPr sz="4300">
                <a:solidFill>
                  <a:srgbClr val="572314"/>
                </a:solidFill>
                <a:latin typeface="Gill Sans MT" pitchFamily="34" charset="0"/>
              </a:defRPr>
            </a:lvl4pPr>
            <a:lvl5pPr algn="l" rtl="0" eaLnBrk="1" fontAlgn="base" hangingPunct="1">
              <a:spcBef>
                <a:spcPct val="0"/>
              </a:spcBef>
              <a:spcAft>
                <a:spcPct val="0"/>
              </a:spcAft>
              <a:defRPr sz="4300">
                <a:solidFill>
                  <a:srgbClr val="572314"/>
                </a:solidFill>
                <a:latin typeface="Gill Sans MT" pitchFamily="34" charset="0"/>
              </a:defRPr>
            </a:lvl5pPr>
            <a:lvl6pPr marL="457200" algn="l" rtl="0" eaLnBrk="1" fontAlgn="base" hangingPunct="1">
              <a:spcBef>
                <a:spcPct val="0"/>
              </a:spcBef>
              <a:spcAft>
                <a:spcPct val="0"/>
              </a:spcAft>
              <a:defRPr sz="4300">
                <a:solidFill>
                  <a:srgbClr val="572314"/>
                </a:solidFill>
                <a:latin typeface="Gill Sans MT" pitchFamily="34" charset="0"/>
              </a:defRPr>
            </a:lvl6pPr>
            <a:lvl7pPr marL="914400" algn="l" rtl="0" eaLnBrk="1" fontAlgn="base" hangingPunct="1">
              <a:spcBef>
                <a:spcPct val="0"/>
              </a:spcBef>
              <a:spcAft>
                <a:spcPct val="0"/>
              </a:spcAft>
              <a:defRPr sz="4300">
                <a:solidFill>
                  <a:srgbClr val="572314"/>
                </a:solidFill>
                <a:latin typeface="Gill Sans MT" pitchFamily="34" charset="0"/>
              </a:defRPr>
            </a:lvl7pPr>
            <a:lvl8pPr marL="1371600" algn="l" rtl="0" eaLnBrk="1" fontAlgn="base" hangingPunct="1">
              <a:spcBef>
                <a:spcPct val="0"/>
              </a:spcBef>
              <a:spcAft>
                <a:spcPct val="0"/>
              </a:spcAft>
              <a:defRPr sz="4300">
                <a:solidFill>
                  <a:srgbClr val="572314"/>
                </a:solidFill>
                <a:latin typeface="Gill Sans MT" pitchFamily="34" charset="0"/>
              </a:defRPr>
            </a:lvl8pPr>
            <a:lvl9pPr marL="1828800" algn="l" rtl="0" eaLnBrk="1" fontAlgn="base" hangingPunct="1">
              <a:spcBef>
                <a:spcPct val="0"/>
              </a:spcBef>
              <a:spcAft>
                <a:spcPct val="0"/>
              </a:spcAft>
              <a:defRPr sz="4300">
                <a:solidFill>
                  <a:srgbClr val="572314"/>
                </a:solidFill>
                <a:latin typeface="Gill Sans MT" pitchFamily="34" charset="0"/>
              </a:defRPr>
            </a:lvl9pPr>
            <a:extLst/>
          </a:lstStyle>
          <a:p>
            <a:r>
              <a:rPr lang="en-US" sz="5600" dirty="0" smtClean="0"/>
              <a:t>Software </a:t>
            </a:r>
          </a:p>
          <a:p>
            <a:r>
              <a:rPr lang="en-US" sz="5600" dirty="0" smtClean="0"/>
              <a:t>Re-Engineering</a:t>
            </a:r>
            <a:endParaRPr lang="en-US" sz="5600" dirty="0"/>
          </a:p>
        </p:txBody>
      </p:sp>
    </p:spTree>
    <p:extLst>
      <p:ext uri="{BB962C8B-B14F-4D97-AF65-F5344CB8AC3E}">
        <p14:creationId xmlns:p14="http://schemas.microsoft.com/office/powerpoint/2010/main" val="304291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Exploratory Refactoring</a:t>
            </a:r>
            <a:endParaRPr lang="en-US" dirty="0"/>
          </a:p>
        </p:txBody>
      </p:sp>
      <p:sp>
        <p:nvSpPr>
          <p:cNvPr id="3" name="Content Placeholder 2"/>
          <p:cNvSpPr>
            <a:spLocks noGrp="1"/>
          </p:cNvSpPr>
          <p:nvPr>
            <p:ph idx="1"/>
          </p:nvPr>
        </p:nvSpPr>
        <p:spPr>
          <a:xfrm>
            <a:off x="863600" y="1617133"/>
            <a:ext cx="11328400" cy="5165504"/>
          </a:xfrm>
        </p:spPr>
        <p:txBody>
          <a:bodyPr/>
          <a:lstStyle/>
          <a:p>
            <a:r>
              <a:rPr lang="en-US" dirty="0"/>
              <a:t>When performing exploratory refactoring, always remember that you have strong allies you can rely on to protect you.</a:t>
            </a:r>
          </a:p>
          <a:p>
            <a:pPr lvl="1">
              <a:lnSpc>
                <a:spcPct val="150000"/>
              </a:lnSpc>
            </a:pPr>
            <a:r>
              <a:rPr lang="en-US" b="1" i="1" dirty="0"/>
              <a:t>The version control system</a:t>
            </a:r>
          </a:p>
          <a:p>
            <a:pPr lvl="1">
              <a:lnSpc>
                <a:spcPct val="150000"/>
              </a:lnSpc>
            </a:pPr>
            <a:r>
              <a:rPr lang="en-US" b="1" i="1" dirty="0"/>
              <a:t>The IDE</a:t>
            </a:r>
          </a:p>
          <a:p>
            <a:pPr lvl="1">
              <a:lnSpc>
                <a:spcPct val="150000"/>
              </a:lnSpc>
            </a:pPr>
            <a:r>
              <a:rPr lang="en-US" b="1" i="1" dirty="0"/>
              <a:t>The Compiler</a:t>
            </a:r>
          </a:p>
          <a:p>
            <a:pPr lvl="1">
              <a:lnSpc>
                <a:spcPct val="150000"/>
              </a:lnSpc>
            </a:pPr>
            <a:r>
              <a:rPr lang="en-US" b="1" i="1" dirty="0"/>
              <a:t>Other Developers</a:t>
            </a:r>
          </a:p>
          <a:p>
            <a:pPr lvl="1"/>
            <a:endParaRPr lang="en-US" sz="2400" i="1" dirty="0"/>
          </a:p>
        </p:txBody>
      </p:sp>
    </p:spTree>
    <p:extLst>
      <p:ext uri="{BB962C8B-B14F-4D97-AF65-F5344CB8AC3E}">
        <p14:creationId xmlns:p14="http://schemas.microsoft.com/office/powerpoint/2010/main" val="263375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version control system</a:t>
            </a:r>
            <a:endParaRPr lang="en-US" dirty="0"/>
          </a:p>
        </p:txBody>
      </p:sp>
      <p:sp>
        <p:nvSpPr>
          <p:cNvPr id="3" name="Content Placeholder 2"/>
          <p:cNvSpPr>
            <a:spLocks noGrp="1"/>
          </p:cNvSpPr>
          <p:nvPr>
            <p:ph idx="1"/>
          </p:nvPr>
        </p:nvSpPr>
        <p:spPr>
          <a:xfrm>
            <a:off x="863600" y="1617133"/>
            <a:ext cx="11328400" cy="5165504"/>
          </a:xfrm>
        </p:spPr>
        <p:txBody>
          <a:bodyPr/>
          <a:lstStyle/>
          <a:p>
            <a:pPr marL="342900" lvl="0" indent="-342900" fontAlgn="auto">
              <a:spcBef>
                <a:spcPct val="20000"/>
              </a:spcBef>
              <a:spcAft>
                <a:spcPts val="0"/>
              </a:spcAft>
              <a:buClrTx/>
              <a:buSzTx/>
              <a:buFont typeface="Arial" pitchFamily="34" charset="0"/>
              <a:buChar char="•"/>
            </a:pPr>
            <a:r>
              <a:rPr lang="en-US" dirty="0">
                <a:solidFill>
                  <a:prstClr val="black"/>
                </a:solidFill>
                <a:latin typeface="Calibri"/>
              </a:rPr>
              <a:t>If your refactoring gets out of hand and you don’t feel confident that the code still works correctly, all it takes is one command to revert your changes and put the code back into a known, safe state.</a:t>
            </a:r>
            <a:endParaRPr lang="en-US" dirty="0">
              <a:solidFill>
                <a:prstClr val="black"/>
              </a:solidFill>
              <a:latin typeface="Calibri"/>
            </a:endParaRPr>
          </a:p>
        </p:txBody>
      </p:sp>
    </p:spTree>
    <p:extLst>
      <p:ext uri="{BB962C8B-B14F-4D97-AF65-F5344CB8AC3E}">
        <p14:creationId xmlns:p14="http://schemas.microsoft.com/office/powerpoint/2010/main" val="26190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a:t>
            </a:r>
            <a:r>
              <a:rPr lang="en-US" b="1" i="1" dirty="0" smtClean="0"/>
              <a:t>IDE</a:t>
            </a:r>
            <a:endParaRPr lang="en-US" dirty="0"/>
          </a:p>
        </p:txBody>
      </p:sp>
      <p:sp>
        <p:nvSpPr>
          <p:cNvPr id="3" name="Content Placeholder 2"/>
          <p:cNvSpPr>
            <a:spLocks noGrp="1"/>
          </p:cNvSpPr>
          <p:nvPr>
            <p:ph idx="1"/>
          </p:nvPr>
        </p:nvSpPr>
        <p:spPr>
          <a:xfrm>
            <a:off x="863600" y="1617133"/>
            <a:ext cx="11328400" cy="5165504"/>
          </a:xfrm>
        </p:spPr>
        <p:txBody>
          <a:bodyPr/>
          <a:lstStyle/>
          <a:p>
            <a:r>
              <a:rPr lang="en-US" dirty="0"/>
              <a:t>Modern IDEs such as Eclipse and IntelliJ offer powerful refactoring functionality.</a:t>
            </a:r>
          </a:p>
          <a:p>
            <a:endParaRPr lang="en-US" dirty="0" smtClean="0"/>
          </a:p>
          <a:p>
            <a:r>
              <a:rPr lang="en-US" dirty="0" smtClean="0"/>
              <a:t>They </a:t>
            </a:r>
            <a:r>
              <a:rPr lang="en-US" dirty="0"/>
              <a:t>are capable of performing a wide range of standard refactoring, and they can do in milliseconds what would take a human minutes or hours of tedious editing to achieve. </a:t>
            </a:r>
          </a:p>
          <a:p>
            <a:endParaRPr lang="en-US" dirty="0" smtClean="0"/>
          </a:p>
          <a:p>
            <a:r>
              <a:rPr lang="en-US" dirty="0" smtClean="0"/>
              <a:t>What’s </a:t>
            </a:r>
            <a:r>
              <a:rPr lang="en-US" dirty="0"/>
              <a:t>more, they can perform these refactoring much more safely than a human—an IDE never makes a typo!</a:t>
            </a:r>
            <a:endParaRPr lang="en-US" dirty="0"/>
          </a:p>
        </p:txBody>
      </p:sp>
    </p:spTree>
    <p:extLst>
      <p:ext uri="{BB962C8B-B14F-4D97-AF65-F5344CB8AC3E}">
        <p14:creationId xmlns:p14="http://schemas.microsoft.com/office/powerpoint/2010/main" val="267401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a:t>
            </a:r>
            <a:r>
              <a:rPr lang="en-US" b="1" i="1" dirty="0" smtClean="0"/>
              <a:t>Compiler</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400" dirty="0"/>
              <a:t>Assuming you’re working with a statically compiled language such as Java, the compiler can help you discover the effects of your changes quickly. </a:t>
            </a:r>
          </a:p>
          <a:p>
            <a:endParaRPr lang="en-US" sz="2400" dirty="0" smtClean="0"/>
          </a:p>
          <a:p>
            <a:r>
              <a:rPr lang="en-US" sz="2400" dirty="0" smtClean="0"/>
              <a:t>After </a:t>
            </a:r>
            <a:r>
              <a:rPr lang="en-US" sz="2400" dirty="0"/>
              <a:t>each refactoring step, run the compiler and check that you haven’t introduced any compilation errors. Using the compiler to obtain quick feedback like this is often called </a:t>
            </a:r>
            <a:r>
              <a:rPr lang="en-US" sz="2400" i="1" dirty="0"/>
              <a:t>leaning on the compiler.</a:t>
            </a:r>
          </a:p>
          <a:p>
            <a:endParaRPr lang="en-US" sz="2400" dirty="0" smtClean="0"/>
          </a:p>
          <a:p>
            <a:r>
              <a:rPr lang="en-US" sz="2400" dirty="0" smtClean="0"/>
              <a:t>If </a:t>
            </a:r>
            <a:r>
              <a:rPr lang="en-US" sz="2400" dirty="0"/>
              <a:t>you’re using a dynamic language such as Python or Ruby, there’s no compiler to lean on, so you’ll have to be more careful. </a:t>
            </a:r>
          </a:p>
          <a:p>
            <a:endParaRPr lang="en-US" sz="2400" dirty="0" smtClean="0"/>
          </a:p>
          <a:p>
            <a:r>
              <a:rPr lang="en-US" sz="2400" dirty="0" smtClean="0"/>
              <a:t>This </a:t>
            </a:r>
            <a:r>
              <a:rPr lang="en-US" sz="2400" dirty="0"/>
              <a:t>is one reason why many Ruby developers are so passionate about automated testing. They use tests to provide the support that they can’t get from the compiler</a:t>
            </a:r>
            <a:r>
              <a:rPr lang="en-US" sz="2800" dirty="0"/>
              <a:t>.</a:t>
            </a:r>
          </a:p>
          <a:p>
            <a:endParaRPr lang="en-US" dirty="0"/>
          </a:p>
        </p:txBody>
      </p:sp>
    </p:spTree>
    <p:extLst>
      <p:ext uri="{BB962C8B-B14F-4D97-AF65-F5344CB8AC3E}">
        <p14:creationId xmlns:p14="http://schemas.microsoft.com/office/powerpoint/2010/main" val="258081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Developers</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800" dirty="0"/>
              <a:t>Everybody makes mistakes, so it’s always a good idea to have a coworker review the changes you’ve made. </a:t>
            </a:r>
            <a:endParaRPr lang="en-US" sz="2800" dirty="0" smtClean="0"/>
          </a:p>
          <a:p>
            <a:endParaRPr lang="en-US" sz="2800" dirty="0"/>
          </a:p>
          <a:p>
            <a:r>
              <a:rPr lang="en-US" sz="2800" dirty="0" smtClean="0"/>
              <a:t>Alternatively</a:t>
            </a:r>
            <a:r>
              <a:rPr lang="en-US" sz="2800" dirty="0"/>
              <a:t>, you may want to try working in a pair when you refactor. </a:t>
            </a:r>
            <a:endParaRPr lang="en-US" sz="2800" dirty="0" smtClean="0"/>
          </a:p>
          <a:p>
            <a:endParaRPr lang="en-US" sz="2800" dirty="0"/>
          </a:p>
          <a:p>
            <a:endParaRPr lang="en-US" sz="2800" dirty="0" smtClean="0"/>
          </a:p>
          <a:p>
            <a:r>
              <a:rPr lang="en-US" sz="2800" dirty="0" smtClean="0"/>
              <a:t>One </a:t>
            </a:r>
            <a:r>
              <a:rPr lang="en-US" sz="2800" dirty="0"/>
              <a:t>developer (the “navigator”) can check for mistakes and provide advice while the other developer (the “driver”) focuses on performing the refactoring</a:t>
            </a:r>
          </a:p>
          <a:p>
            <a:pPr marL="82550" indent="0">
              <a:buNone/>
            </a:pPr>
            <a:endParaRPr lang="en-US" sz="2800" dirty="0"/>
          </a:p>
          <a:p>
            <a:endParaRPr lang="en-US" dirty="0"/>
          </a:p>
        </p:txBody>
      </p:sp>
    </p:spTree>
    <p:extLst>
      <p:ext uri="{BB962C8B-B14F-4D97-AF65-F5344CB8AC3E}">
        <p14:creationId xmlns:p14="http://schemas.microsoft.com/office/powerpoint/2010/main" val="60102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Characterization Tests</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800" dirty="0"/>
              <a:t>As a complement to explanatory refactoring, you could also try adding characterization tests (a coin termed by Michael Feathers). </a:t>
            </a:r>
            <a:endParaRPr lang="en-US" sz="2800" dirty="0" smtClean="0"/>
          </a:p>
          <a:p>
            <a:endParaRPr lang="en-US" sz="2800" dirty="0"/>
          </a:p>
          <a:p>
            <a:r>
              <a:rPr lang="en-US" sz="2800" dirty="0" smtClean="0"/>
              <a:t>These </a:t>
            </a:r>
            <a:r>
              <a:rPr lang="en-US" sz="2800" dirty="0"/>
              <a:t>are tests that demonstrate how a given part of the system currently behaves. </a:t>
            </a:r>
            <a:endParaRPr lang="en-US" sz="2800" dirty="0" smtClean="0"/>
          </a:p>
          <a:p>
            <a:endParaRPr lang="en-US" sz="2800" dirty="0"/>
          </a:p>
          <a:p>
            <a:r>
              <a:rPr lang="en-US" sz="2800" dirty="0" smtClean="0"/>
              <a:t>Note </a:t>
            </a:r>
            <a:r>
              <a:rPr lang="en-US" sz="2800" dirty="0"/>
              <a:t>that the goal is to describe how the system </a:t>
            </a:r>
            <a:r>
              <a:rPr lang="en-US" sz="2800" i="1" dirty="0"/>
              <a:t>actually behaves, which may not necessarily be the same as what’s written in the </a:t>
            </a:r>
            <a:r>
              <a:rPr lang="en-US" sz="2800" dirty="0"/>
              <a:t>spec.</a:t>
            </a:r>
          </a:p>
          <a:p>
            <a:endParaRPr lang="en-US" sz="2800" dirty="0" smtClean="0"/>
          </a:p>
          <a:p>
            <a:r>
              <a:rPr lang="en-US" sz="2800" dirty="0" smtClean="0"/>
              <a:t>When </a:t>
            </a:r>
            <a:r>
              <a:rPr lang="en-US" sz="2800" dirty="0"/>
              <a:t>it comes to legacy code, preserving the existing behavior is usually the most important goal. </a:t>
            </a:r>
          </a:p>
          <a:p>
            <a:endParaRPr lang="en-US" dirty="0"/>
          </a:p>
        </p:txBody>
      </p:sp>
    </p:spTree>
    <p:extLst>
      <p:ext uri="{BB962C8B-B14F-4D97-AF65-F5344CB8AC3E}">
        <p14:creationId xmlns:p14="http://schemas.microsoft.com/office/powerpoint/2010/main" val="322680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Characterization Tests</a:t>
            </a:r>
            <a:endParaRPr lang="en-US" dirty="0"/>
          </a:p>
        </p:txBody>
      </p:sp>
      <p:sp>
        <p:nvSpPr>
          <p:cNvPr id="3" name="Content Placeholder 2"/>
          <p:cNvSpPr>
            <a:spLocks noGrp="1"/>
          </p:cNvSpPr>
          <p:nvPr>
            <p:ph idx="1"/>
          </p:nvPr>
        </p:nvSpPr>
        <p:spPr>
          <a:xfrm>
            <a:off x="863600" y="1617132"/>
            <a:ext cx="11154229" cy="5240867"/>
          </a:xfrm>
        </p:spPr>
        <p:txBody>
          <a:bodyPr/>
          <a:lstStyle/>
          <a:p>
            <a:r>
              <a:rPr lang="en-US" sz="2400" dirty="0"/>
              <a:t>Writing these characterization tests can help to solidify your understanding of the code’s behavior, and they give you the freedom to make changes to the code in the future, safe in the knowledge that you’ve protected yourself against unintended regressions.</a:t>
            </a:r>
          </a:p>
          <a:p>
            <a:endParaRPr lang="en-US" sz="2800" dirty="0" smtClean="0"/>
          </a:p>
          <a:p>
            <a:r>
              <a:rPr lang="en-US" sz="2400" dirty="0" smtClean="0"/>
              <a:t>Say </a:t>
            </a:r>
            <a:r>
              <a:rPr lang="en-US" sz="2400" dirty="0"/>
              <a:t>the </a:t>
            </a:r>
            <a:r>
              <a:rPr lang="en-US" sz="2400" dirty="0" err="1"/>
              <a:t>TimeTrack</a:t>
            </a:r>
            <a:r>
              <a:rPr lang="en-US" sz="2400" dirty="0"/>
              <a:t> application’s Core component includes a number of similar, but subtly different, utility methods for manipulating and formatting dates and timestamps. </a:t>
            </a:r>
            <a:endParaRPr lang="en-US" sz="2400" dirty="0" smtClean="0"/>
          </a:p>
          <a:p>
            <a:endParaRPr lang="en-US" sz="2400" dirty="0" smtClean="0"/>
          </a:p>
          <a:p>
            <a:r>
              <a:rPr lang="en-US" sz="2400" dirty="0" smtClean="0"/>
              <a:t>They’re </a:t>
            </a:r>
            <a:r>
              <a:rPr lang="en-US" sz="2400" dirty="0"/>
              <a:t>unhelpfully named things like </a:t>
            </a:r>
            <a:r>
              <a:rPr lang="en-US" sz="2400" dirty="0" err="1"/>
              <a:t>convertDate</a:t>
            </a:r>
            <a:r>
              <a:rPr lang="en-US" sz="2400" dirty="0"/>
              <a:t>, convertDate2, </a:t>
            </a:r>
            <a:r>
              <a:rPr lang="en-US" sz="2400" dirty="0" err="1"/>
              <a:t>convertDate_new</a:t>
            </a:r>
            <a:r>
              <a:rPr lang="en-US" sz="2400" dirty="0"/>
              <a:t>, and so on. You might want to write some characterization tests to work out exactly what each of these methods does and how they differ from each other.</a:t>
            </a:r>
          </a:p>
          <a:p>
            <a:endParaRPr lang="en-US" dirty="0"/>
          </a:p>
        </p:txBody>
      </p:sp>
    </p:spTree>
    <p:extLst>
      <p:ext uri="{BB962C8B-B14F-4D97-AF65-F5344CB8AC3E}">
        <p14:creationId xmlns:p14="http://schemas.microsoft.com/office/powerpoint/2010/main" val="26113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accent4"/>
              </a:solidFill>
            </a:endParaRPr>
          </a:p>
        </p:txBody>
      </p:sp>
      <p:sp>
        <p:nvSpPr>
          <p:cNvPr id="3" name="Content Placeholder 2"/>
          <p:cNvSpPr>
            <a:spLocks noGrp="1"/>
          </p:cNvSpPr>
          <p:nvPr>
            <p:ph idx="1"/>
          </p:nvPr>
        </p:nvSpPr>
        <p:spPr>
          <a:xfrm>
            <a:off x="1657977" y="3224868"/>
            <a:ext cx="4180114" cy="774376"/>
          </a:xfrm>
        </p:spPr>
        <p:txBody>
          <a:bodyPr/>
          <a:lstStyle/>
          <a:p>
            <a:pPr marL="82550" indent="0" algn="ctr">
              <a:buNone/>
            </a:pPr>
            <a:r>
              <a:rPr lang="en-US" sz="4000" dirty="0" smtClean="0">
                <a:solidFill>
                  <a:schemeClr val="accent5"/>
                </a:solidFill>
              </a:rPr>
              <a:t>Frustration</a:t>
            </a:r>
            <a:endParaRPr lang="en-US" sz="4000" i="1" dirty="0">
              <a:solidFill>
                <a:schemeClr val="accent5"/>
              </a:solidFill>
            </a:endParaRPr>
          </a:p>
        </p:txBody>
      </p:sp>
    </p:spTree>
    <p:extLst>
      <p:ext uri="{BB962C8B-B14F-4D97-AF65-F5344CB8AC3E}">
        <p14:creationId xmlns:p14="http://schemas.microsoft.com/office/powerpoint/2010/main" val="404503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Frustration</a:t>
            </a:r>
            <a:endParaRPr lang="en-US" dirty="0">
              <a:solidFill>
                <a:schemeClr val="accent4"/>
              </a:solidFill>
            </a:endParaRPr>
          </a:p>
        </p:txBody>
      </p:sp>
      <p:sp>
        <p:nvSpPr>
          <p:cNvPr id="3" name="Content Placeholder 2"/>
          <p:cNvSpPr>
            <a:spLocks noGrp="1"/>
          </p:cNvSpPr>
          <p:nvPr>
            <p:ph idx="1"/>
          </p:nvPr>
        </p:nvSpPr>
        <p:spPr>
          <a:xfrm>
            <a:off x="863600" y="1617133"/>
            <a:ext cx="11093938" cy="5044924"/>
          </a:xfrm>
        </p:spPr>
        <p:txBody>
          <a:bodyPr/>
          <a:lstStyle/>
          <a:p>
            <a:r>
              <a:rPr lang="en-US" dirty="0"/>
              <a:t>I wouldn’t even know where to begin fixing this big ball of mud.</a:t>
            </a:r>
          </a:p>
          <a:p>
            <a:endParaRPr lang="en-US" dirty="0" smtClean="0"/>
          </a:p>
          <a:p>
            <a:r>
              <a:rPr lang="en-US" dirty="0" smtClean="0"/>
              <a:t>Every </a:t>
            </a:r>
            <a:r>
              <a:rPr lang="en-US" dirty="0"/>
              <a:t>class is as bad as the previous (or next) one. Let’s pick classes at random and start refactoring.</a:t>
            </a:r>
          </a:p>
          <a:p>
            <a:endParaRPr lang="en-US" dirty="0" smtClean="0"/>
          </a:p>
          <a:p>
            <a:r>
              <a:rPr lang="en-US" dirty="0" smtClean="0"/>
              <a:t>I’ve </a:t>
            </a:r>
            <a:r>
              <a:rPr lang="en-US" dirty="0"/>
              <a:t>had it with this </a:t>
            </a:r>
            <a:r>
              <a:rPr lang="en-US" dirty="0" err="1"/>
              <a:t>WidgetManagerFactoryImpl</a:t>
            </a:r>
            <a:r>
              <a:rPr lang="en-US" dirty="0"/>
              <a:t>! I’m not doing anything else until I’ve rewritten it</a:t>
            </a:r>
            <a:endParaRPr lang="en-US" i="1" dirty="0"/>
          </a:p>
        </p:txBody>
      </p:sp>
    </p:spTree>
    <p:extLst>
      <p:ext uri="{BB962C8B-B14F-4D97-AF65-F5344CB8AC3E}">
        <p14:creationId xmlns:p14="http://schemas.microsoft.com/office/powerpoint/2010/main" val="324177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of Motivation</a:t>
            </a:r>
            <a:endParaRPr lang="en-US" dirty="0">
              <a:solidFill>
                <a:schemeClr val="accent4"/>
              </a:solidFill>
            </a:endParaRPr>
          </a:p>
        </p:txBody>
      </p:sp>
      <p:sp>
        <p:nvSpPr>
          <p:cNvPr id="3" name="Content Placeholder 2"/>
          <p:cNvSpPr>
            <a:spLocks noGrp="1"/>
          </p:cNvSpPr>
          <p:nvPr>
            <p:ph idx="1"/>
          </p:nvPr>
        </p:nvSpPr>
        <p:spPr>
          <a:xfrm>
            <a:off x="863600" y="1617133"/>
            <a:ext cx="11093938" cy="5044924"/>
          </a:xfrm>
        </p:spPr>
        <p:txBody>
          <a:bodyPr/>
          <a:lstStyle/>
          <a:p>
            <a:r>
              <a:rPr lang="en-US" dirty="0"/>
              <a:t>You </a:t>
            </a:r>
            <a:r>
              <a:rPr lang="en-US" i="1" dirty="0"/>
              <a:t>give up </a:t>
            </a:r>
            <a:r>
              <a:rPr lang="en-US" dirty="0"/>
              <a:t>your </a:t>
            </a:r>
            <a:r>
              <a:rPr lang="en-US" i="1" dirty="0"/>
              <a:t>refactoring efforts as hopeless, and resign yourself to a future of legacy hard work. </a:t>
            </a:r>
          </a:p>
          <a:p>
            <a:endParaRPr lang="en-US" dirty="0" smtClean="0"/>
          </a:p>
          <a:p>
            <a:endParaRPr lang="en-US" dirty="0"/>
          </a:p>
          <a:p>
            <a:r>
              <a:rPr lang="en-US" dirty="0" smtClean="0"/>
              <a:t>The </a:t>
            </a:r>
            <a:r>
              <a:rPr lang="en-US" dirty="0"/>
              <a:t>software </a:t>
            </a:r>
            <a:r>
              <a:rPr lang="en-US" i="1" dirty="0"/>
              <a:t>seems to be disaster, and there’s no way to save it</a:t>
            </a:r>
            <a:endParaRPr lang="en-US" i="1" dirty="0"/>
          </a:p>
        </p:txBody>
      </p:sp>
    </p:spTree>
    <p:extLst>
      <p:ext uri="{BB962C8B-B14F-4D97-AF65-F5344CB8AC3E}">
        <p14:creationId xmlns:p14="http://schemas.microsoft.com/office/powerpoint/2010/main" val="136844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Starting Point for Refactoring</a:t>
            </a:r>
            <a:endParaRPr lang="en-US" dirty="0" smtClean="0"/>
          </a:p>
          <a:p>
            <a:endParaRPr lang="en-US" dirty="0"/>
          </a:p>
        </p:txBody>
      </p:sp>
    </p:spTree>
    <p:extLst>
      <p:ext uri="{BB962C8B-B14F-4D97-AF65-F5344CB8AC3E}">
        <p14:creationId xmlns:p14="http://schemas.microsoft.com/office/powerpoint/2010/main" val="798487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Desperate Measures</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You start randomly stabbing at the codebase with a refactoring </a:t>
            </a:r>
            <a:r>
              <a:rPr lang="en-US" sz="2800" dirty="0" smtClean="0"/>
              <a:t>tool </a:t>
            </a:r>
          </a:p>
          <a:p>
            <a:endParaRPr lang="en-US" sz="2800" dirty="0"/>
          </a:p>
          <a:p>
            <a:r>
              <a:rPr lang="en-US" sz="2800" dirty="0" smtClean="0"/>
              <a:t>You’ll </a:t>
            </a:r>
            <a:r>
              <a:rPr lang="en-US" sz="2800" dirty="0"/>
              <a:t>probably start with your least favorite class, the one you’ve had your eye on for a few month now, and after that you’ll move on to a few more randomly chosen classes until your energizing urges have been </a:t>
            </a:r>
            <a:r>
              <a:rPr lang="en-US" sz="2800" dirty="0" smtClean="0"/>
              <a:t>satisfied</a:t>
            </a:r>
            <a:endParaRPr lang="en-US" sz="2800" dirty="0"/>
          </a:p>
          <a:p>
            <a:endParaRPr lang="en-US" dirty="0" smtClean="0"/>
          </a:p>
          <a:p>
            <a:r>
              <a:rPr lang="en-US" sz="2800" dirty="0" smtClean="0"/>
              <a:t>At </a:t>
            </a:r>
            <a:r>
              <a:rPr lang="en-US" sz="2800" dirty="0"/>
              <a:t>this point, you go back to doing “real” work, until a few weeks later when enough frustration builds up and forces you to go through the same cycle </a:t>
            </a:r>
            <a:r>
              <a:rPr lang="en-US" sz="2800" dirty="0" smtClean="0"/>
              <a:t>again</a:t>
            </a:r>
            <a:endParaRPr lang="en-US" sz="2800" dirty="0"/>
          </a:p>
          <a:p>
            <a:endParaRPr lang="en-US" i="1" dirty="0"/>
          </a:p>
        </p:txBody>
      </p:sp>
    </p:spTree>
    <p:extLst>
      <p:ext uri="{BB962C8B-B14F-4D97-AF65-F5344CB8AC3E}">
        <p14:creationId xmlns:p14="http://schemas.microsoft.com/office/powerpoint/2010/main" val="376456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We need a way to </a:t>
            </a:r>
            <a:r>
              <a:rPr lang="en-US" sz="2800" i="1" dirty="0"/>
              <a:t>maintain motivation and remind ourselves that our refactoring efforts are making a difference</a:t>
            </a:r>
            <a:r>
              <a:rPr lang="en-US" sz="2800" dirty="0"/>
              <a:t>. </a:t>
            </a:r>
            <a:endParaRPr lang="en-US" sz="2800" dirty="0" smtClean="0"/>
          </a:p>
          <a:p>
            <a:endParaRPr lang="en-US" sz="2800" dirty="0"/>
          </a:p>
          <a:p>
            <a:r>
              <a:rPr lang="en-US" sz="2800" dirty="0" smtClean="0"/>
              <a:t>We </a:t>
            </a:r>
            <a:r>
              <a:rPr lang="en-US" sz="2800" dirty="0"/>
              <a:t>can do this by choosing </a:t>
            </a:r>
            <a:r>
              <a:rPr lang="en-US" sz="2800" i="1" dirty="0"/>
              <a:t>one or more metrics that indicate the quality of the code.</a:t>
            </a:r>
          </a:p>
          <a:p>
            <a:endParaRPr lang="en-US" sz="2800" dirty="0" smtClean="0"/>
          </a:p>
          <a:p>
            <a:r>
              <a:rPr lang="en-US" sz="2800" dirty="0" smtClean="0"/>
              <a:t>As </a:t>
            </a:r>
            <a:r>
              <a:rPr lang="en-US" sz="2800" dirty="0"/>
              <a:t>for </a:t>
            </a:r>
            <a:r>
              <a:rPr lang="en-US" sz="2800" i="1" dirty="0"/>
              <a:t>the desperate refactoring raids, </a:t>
            </a:r>
            <a:r>
              <a:rPr lang="en-US" sz="2800" dirty="0"/>
              <a:t>it seems like we need a more systematic approach if we’re going to make a real impact on improving the quality of the code</a:t>
            </a:r>
            <a:endParaRPr lang="en-US" i="1" dirty="0"/>
          </a:p>
        </p:txBody>
      </p:sp>
    </p:spTree>
    <p:extLst>
      <p:ext uri="{BB962C8B-B14F-4D97-AF65-F5344CB8AC3E}">
        <p14:creationId xmlns:p14="http://schemas.microsoft.com/office/powerpoint/2010/main" val="1477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To summarize, we want to gather data about our software for two reasons:</a:t>
            </a:r>
          </a:p>
          <a:p>
            <a:pPr lvl="1"/>
            <a:r>
              <a:rPr lang="en-US" sz="2400" dirty="0"/>
              <a:t>To show the quality of the software and how that quality is changing over time.</a:t>
            </a:r>
          </a:p>
          <a:p>
            <a:endParaRPr lang="en-US" sz="2800" dirty="0" smtClean="0"/>
          </a:p>
          <a:p>
            <a:pPr lvl="1"/>
            <a:r>
              <a:rPr lang="en-US" sz="2400" dirty="0" smtClean="0"/>
              <a:t>To </a:t>
            </a:r>
            <a:r>
              <a:rPr lang="en-US" sz="2400" dirty="0"/>
              <a:t>decide what our next refactoring target should be. </a:t>
            </a:r>
            <a:endParaRPr lang="en-US" sz="2400" dirty="0" smtClean="0"/>
          </a:p>
          <a:p>
            <a:pPr lvl="1"/>
            <a:endParaRPr lang="en-US" sz="2400" dirty="0"/>
          </a:p>
          <a:p>
            <a:pPr lvl="1"/>
            <a:r>
              <a:rPr lang="en-US" sz="2400" dirty="0" smtClean="0"/>
              <a:t>This </a:t>
            </a:r>
            <a:r>
              <a:rPr lang="en-US" sz="2400" dirty="0"/>
              <a:t>may be a part of the code that is quantitatively worse than others (according to some measure of goodness), or it may be code whose refactoring provides a lot of value to the team, perhaps because it’s a class that’s often touched by developers when they implement bug fixes or new features</a:t>
            </a:r>
            <a:endParaRPr lang="en-US" i="1" dirty="0"/>
          </a:p>
        </p:txBody>
      </p:sp>
    </p:spTree>
    <p:extLst>
      <p:ext uri="{BB962C8B-B14F-4D97-AF65-F5344CB8AC3E}">
        <p14:creationId xmlns:p14="http://schemas.microsoft.com/office/powerpoint/2010/main" val="33403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Gathering useful data about your software</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We want to gather </a:t>
            </a:r>
            <a:r>
              <a:rPr lang="en-US" sz="2800" i="1" dirty="0"/>
              <a:t>metrics about legacy software in order to help us answer the following </a:t>
            </a:r>
            <a:r>
              <a:rPr lang="en-US" sz="2800" i="1" dirty="0" smtClean="0"/>
              <a:t>questions</a:t>
            </a:r>
            <a:endParaRPr lang="en-US" sz="2800" i="1" dirty="0"/>
          </a:p>
          <a:p>
            <a:pPr lvl="1"/>
            <a:endParaRPr lang="en-US" sz="2400" dirty="0" smtClean="0"/>
          </a:p>
          <a:p>
            <a:pPr lvl="1"/>
            <a:r>
              <a:rPr lang="en-US" sz="2400" dirty="0" smtClean="0"/>
              <a:t>What </a:t>
            </a:r>
            <a:r>
              <a:rPr lang="en-US" sz="2400" dirty="0"/>
              <a:t>state is the code in to start with? Is it really in as bad shape as you think?</a:t>
            </a:r>
          </a:p>
          <a:p>
            <a:pPr lvl="1"/>
            <a:endParaRPr lang="en-US" sz="2400" dirty="0" smtClean="0"/>
          </a:p>
          <a:p>
            <a:pPr lvl="1"/>
            <a:r>
              <a:rPr lang="en-US" sz="2400" dirty="0" smtClean="0"/>
              <a:t>What </a:t>
            </a:r>
            <a:r>
              <a:rPr lang="en-US" sz="2400" dirty="0"/>
              <a:t>should be your next target for refactoring at any given time?</a:t>
            </a:r>
          </a:p>
          <a:p>
            <a:pPr lvl="1"/>
            <a:endParaRPr lang="en-US" sz="2400" dirty="0" smtClean="0"/>
          </a:p>
          <a:p>
            <a:pPr lvl="1"/>
            <a:r>
              <a:rPr lang="en-US" sz="2400" dirty="0" smtClean="0"/>
              <a:t>How </a:t>
            </a:r>
            <a:r>
              <a:rPr lang="en-US" sz="2400" dirty="0"/>
              <a:t>much progress are you making with your refactoring? Are you improving the quality fast enough to keep up with the entropy introduced by new changes?</a:t>
            </a:r>
            <a:endParaRPr lang="en-US" sz="2400" dirty="0"/>
          </a:p>
        </p:txBody>
      </p:sp>
    </p:spTree>
    <p:extLst>
      <p:ext uri="{BB962C8B-B14F-4D97-AF65-F5344CB8AC3E}">
        <p14:creationId xmlns:p14="http://schemas.microsoft.com/office/powerpoint/2010/main" val="277858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Gathering useful data about your software</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First we need to decide what to measure. </a:t>
            </a:r>
            <a:endParaRPr lang="en-US" sz="2800" dirty="0" smtClean="0"/>
          </a:p>
          <a:p>
            <a:endParaRPr lang="en-US" sz="2800" dirty="0"/>
          </a:p>
          <a:p>
            <a:r>
              <a:rPr lang="en-US" sz="2800" dirty="0" smtClean="0"/>
              <a:t>This </a:t>
            </a:r>
            <a:r>
              <a:rPr lang="en-US" sz="2800" dirty="0"/>
              <a:t>depends largely on the particular software, but the simple answer is </a:t>
            </a:r>
            <a:r>
              <a:rPr lang="en-US" sz="2800" i="1" dirty="0"/>
              <a:t>measure everything you can</a:t>
            </a:r>
            <a:r>
              <a:rPr lang="en-US" sz="2800" dirty="0"/>
              <a:t>. </a:t>
            </a:r>
          </a:p>
          <a:p>
            <a:endParaRPr lang="en-US" sz="2800" dirty="0" smtClean="0"/>
          </a:p>
          <a:p>
            <a:r>
              <a:rPr lang="en-US" sz="2800" dirty="0" smtClean="0"/>
              <a:t>You </a:t>
            </a:r>
            <a:r>
              <a:rPr lang="en-US" sz="2800" dirty="0"/>
              <a:t>want as much </a:t>
            </a:r>
            <a:r>
              <a:rPr lang="en-US" sz="2800" i="1" dirty="0"/>
              <a:t>raw data as you can get your hands on, to help guide you in your decision-making.</a:t>
            </a:r>
            <a:r>
              <a:rPr lang="en-US" sz="2800" dirty="0"/>
              <a:t> </a:t>
            </a:r>
          </a:p>
          <a:p>
            <a:endParaRPr lang="en-US" sz="2800" dirty="0" smtClean="0"/>
          </a:p>
          <a:p>
            <a:r>
              <a:rPr lang="en-US" sz="2800" dirty="0" smtClean="0"/>
              <a:t>This </a:t>
            </a:r>
            <a:r>
              <a:rPr lang="en-US" sz="2800" dirty="0"/>
              <a:t>may include some of the metrics discussed in next few </a:t>
            </a:r>
            <a:r>
              <a:rPr lang="en-US" sz="2800" dirty="0" smtClean="0"/>
              <a:t>slides</a:t>
            </a:r>
            <a:r>
              <a:rPr lang="en-US" sz="2400" dirty="0" smtClean="0"/>
              <a:t>?</a:t>
            </a:r>
            <a:endParaRPr lang="en-US" sz="2400" dirty="0"/>
          </a:p>
        </p:txBody>
      </p:sp>
    </p:spTree>
    <p:extLst>
      <p:ext uri="{BB962C8B-B14F-4D97-AF65-F5344CB8AC3E}">
        <p14:creationId xmlns:p14="http://schemas.microsoft.com/office/powerpoint/2010/main" val="35632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Bugs and coding standard violations</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A bug-finding tool such as </a:t>
            </a:r>
            <a:r>
              <a:rPr lang="en-US" sz="2800" dirty="0" err="1"/>
              <a:t>FindBugs</a:t>
            </a:r>
            <a:r>
              <a:rPr lang="en-US" sz="2800" dirty="0"/>
              <a:t> may flag any code that fails to close an </a:t>
            </a:r>
            <a:r>
              <a:rPr lang="en-US" sz="2800" dirty="0" err="1"/>
              <a:t>InputStream</a:t>
            </a:r>
            <a:r>
              <a:rPr lang="en-US" sz="2800" dirty="0"/>
              <a:t> that it has opened, because this may result in a resource leak and should thus be considered a bug. </a:t>
            </a:r>
          </a:p>
          <a:p>
            <a:endParaRPr lang="en-US" sz="2800" dirty="0" smtClean="0"/>
          </a:p>
          <a:p>
            <a:r>
              <a:rPr lang="en-US" sz="2800" dirty="0" smtClean="0"/>
              <a:t>A </a:t>
            </a:r>
            <a:r>
              <a:rPr lang="en-US" sz="2800" dirty="0"/>
              <a:t>style-checking tool such as </a:t>
            </a:r>
            <a:r>
              <a:rPr lang="en-US" sz="2800" dirty="0" err="1"/>
              <a:t>Checkstyle</a:t>
            </a:r>
            <a:r>
              <a:rPr lang="en-US" sz="2800" dirty="0"/>
              <a:t> searches for code that violates a given set of style rules. It may flag any code that’s incorrectly indented or is missing a Javadoc comment.</a:t>
            </a:r>
            <a:endParaRPr lang="en-US" sz="2800" dirty="0"/>
          </a:p>
        </p:txBody>
      </p:sp>
    </p:spTree>
    <p:extLst>
      <p:ext uri="{BB962C8B-B14F-4D97-AF65-F5344CB8AC3E}">
        <p14:creationId xmlns:p14="http://schemas.microsoft.com/office/powerpoint/2010/main" val="426106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Performance Test</a:t>
            </a:r>
            <a:endParaRPr lang="en-US" dirty="0"/>
          </a:p>
        </p:txBody>
      </p:sp>
      <p:sp>
        <p:nvSpPr>
          <p:cNvPr id="3" name="Content Placeholder 2"/>
          <p:cNvSpPr>
            <a:spLocks noGrp="1"/>
          </p:cNvSpPr>
          <p:nvPr>
            <p:ph idx="1"/>
          </p:nvPr>
        </p:nvSpPr>
        <p:spPr>
          <a:xfrm>
            <a:off x="863599" y="1617132"/>
            <a:ext cx="11164277" cy="5240867"/>
          </a:xfrm>
        </p:spPr>
        <p:txBody>
          <a:bodyPr/>
          <a:lstStyle/>
          <a:p>
            <a:r>
              <a:rPr lang="en-US" sz="2800" dirty="0"/>
              <a:t>If you wanted to test the performance of the Audit component, you could start with the following test:</a:t>
            </a:r>
          </a:p>
          <a:p>
            <a:pPr lvl="1">
              <a:lnSpc>
                <a:spcPct val="150000"/>
              </a:lnSpc>
            </a:pPr>
            <a:r>
              <a:rPr lang="en-US" sz="2400" dirty="0"/>
              <a:t>Start the system in a known state.</a:t>
            </a:r>
          </a:p>
          <a:p>
            <a:pPr lvl="1">
              <a:lnSpc>
                <a:spcPct val="150000"/>
              </a:lnSpc>
            </a:pPr>
            <a:r>
              <a:rPr lang="en-US" sz="2400" dirty="0"/>
              <a:t>Feed it 1 million lines of dummy log data.</a:t>
            </a:r>
          </a:p>
          <a:p>
            <a:pPr lvl="1">
              <a:lnSpc>
                <a:spcPct val="150000"/>
              </a:lnSpc>
            </a:pPr>
            <a:r>
              <a:rPr lang="en-US" sz="2400" i="1" dirty="0"/>
              <a:t>Time how long it takes to process the data and generate an audit report</a:t>
            </a:r>
            <a:r>
              <a:rPr lang="en-US" sz="2400" dirty="0"/>
              <a:t>.</a:t>
            </a:r>
          </a:p>
          <a:p>
            <a:pPr lvl="1">
              <a:lnSpc>
                <a:spcPct val="150000"/>
              </a:lnSpc>
            </a:pPr>
            <a:r>
              <a:rPr lang="en-US" sz="2400" dirty="0"/>
              <a:t>Shut down the system and clean up.</a:t>
            </a:r>
            <a:endParaRPr lang="en-US" sz="2400" dirty="0"/>
          </a:p>
        </p:txBody>
      </p:sp>
    </p:spTree>
    <p:extLst>
      <p:ext uri="{BB962C8B-B14F-4D97-AF65-F5344CB8AC3E}">
        <p14:creationId xmlns:p14="http://schemas.microsoft.com/office/powerpoint/2010/main" val="355644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Performance Test</a:t>
            </a:r>
            <a:endParaRPr lang="en-US" dirty="0"/>
          </a:p>
        </p:txBody>
      </p:sp>
      <p:sp>
        <p:nvSpPr>
          <p:cNvPr id="3" name="Content Placeholder 2"/>
          <p:cNvSpPr>
            <a:spLocks noGrp="1"/>
          </p:cNvSpPr>
          <p:nvPr>
            <p:ph idx="1"/>
          </p:nvPr>
        </p:nvSpPr>
        <p:spPr>
          <a:xfrm>
            <a:off x="863599" y="1617133"/>
            <a:ext cx="11328401" cy="4381734"/>
          </a:xfrm>
        </p:spPr>
        <p:txBody>
          <a:bodyPr/>
          <a:lstStyle/>
          <a:p>
            <a:pPr marL="342900" lvl="0" indent="-342900" fontAlgn="auto">
              <a:spcBef>
                <a:spcPct val="20000"/>
              </a:spcBef>
              <a:spcAft>
                <a:spcPts val="0"/>
              </a:spcAft>
              <a:buClrTx/>
              <a:buSzTx/>
              <a:buFont typeface="Arial" pitchFamily="34" charset="0"/>
              <a:buChar char="•"/>
            </a:pPr>
            <a:r>
              <a:rPr lang="en-US" dirty="0">
                <a:solidFill>
                  <a:prstClr val="black"/>
                </a:solidFill>
                <a:latin typeface="Calibri"/>
              </a:rPr>
              <a:t>If starting up the whole system before the test (and tearing it down afterward) is slow and cumbersome, you may instead want to write more fine-grained tests that measure the performance of individual subsystems rather than the system as a whole</a:t>
            </a:r>
            <a:endParaRPr lang="en-US" dirty="0">
              <a:solidFill>
                <a:prstClr val="black"/>
              </a:solidFill>
              <a:latin typeface="Calibri"/>
            </a:endParaRPr>
          </a:p>
        </p:txBody>
      </p:sp>
    </p:spTree>
    <p:extLst>
      <p:ext uri="{BB962C8B-B14F-4D97-AF65-F5344CB8AC3E}">
        <p14:creationId xmlns:p14="http://schemas.microsoft.com/office/powerpoint/2010/main" val="3201674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Performance Test</a:t>
            </a:r>
            <a:endParaRPr lang="en-US" dirty="0"/>
          </a:p>
        </p:txBody>
      </p:sp>
      <p:sp>
        <p:nvSpPr>
          <p:cNvPr id="3" name="Content Placeholder 2"/>
          <p:cNvSpPr>
            <a:spLocks noGrp="1"/>
          </p:cNvSpPr>
          <p:nvPr>
            <p:ph idx="1"/>
          </p:nvPr>
        </p:nvSpPr>
        <p:spPr>
          <a:xfrm>
            <a:off x="863599" y="1617132"/>
            <a:ext cx="11328401" cy="5115263"/>
          </a:xfrm>
        </p:spPr>
        <p:txBody>
          <a:bodyPr/>
          <a:lstStyle/>
          <a:p>
            <a:r>
              <a:rPr lang="en-US" dirty="0"/>
              <a:t>Say the </a:t>
            </a:r>
            <a:r>
              <a:rPr lang="en-US" i="1" dirty="0"/>
              <a:t>Audit component has three stages in its processing pipeline, as shown in </a:t>
            </a:r>
            <a:r>
              <a:rPr lang="en-US" i="1" dirty="0" smtClean="0"/>
              <a:t>figure: </a:t>
            </a:r>
          </a:p>
          <a:p>
            <a:pPr lvl="1"/>
            <a:r>
              <a:rPr lang="en-US" dirty="0" smtClean="0"/>
              <a:t>parsing </a:t>
            </a:r>
            <a:r>
              <a:rPr lang="en-US" dirty="0"/>
              <a:t>the incoming log data, </a:t>
            </a:r>
            <a:endParaRPr lang="en-US" dirty="0" smtClean="0"/>
          </a:p>
          <a:p>
            <a:pPr lvl="1"/>
            <a:r>
              <a:rPr lang="en-US" dirty="0" smtClean="0"/>
              <a:t>calculating </a:t>
            </a:r>
            <a:r>
              <a:rPr lang="en-US" dirty="0"/>
              <a:t>the report’s content, </a:t>
            </a:r>
            <a:endParaRPr lang="en-US" dirty="0" smtClean="0"/>
          </a:p>
          <a:p>
            <a:pPr lvl="1"/>
            <a:r>
              <a:rPr lang="en-US" dirty="0" smtClean="0"/>
              <a:t>and </a:t>
            </a:r>
            <a:r>
              <a:rPr lang="en-US" dirty="0"/>
              <a:t>rendering the report and writing it to a file. </a:t>
            </a:r>
            <a:endParaRPr lang="en-US" dirty="0" smtClean="0"/>
          </a:p>
          <a:p>
            <a:endParaRPr lang="en-US" dirty="0"/>
          </a:p>
          <a:p>
            <a:r>
              <a:rPr lang="en-US" dirty="0" smtClean="0"/>
              <a:t>You </a:t>
            </a:r>
            <a:r>
              <a:rPr lang="en-US" dirty="0"/>
              <a:t>may want to write separate performance tests for each stage, so that you can find the bottlenecks in the system.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517915" y="2352563"/>
            <a:ext cx="5263687" cy="885839"/>
          </a:xfrm>
          <a:prstGeom prst="rect">
            <a:avLst/>
          </a:prstGeom>
          <a:noFill/>
          <a:ln w="9525">
            <a:noFill/>
            <a:miter lim="800000"/>
            <a:headEnd/>
            <a:tailEnd/>
          </a:ln>
        </p:spPr>
      </p:pic>
    </p:spTree>
    <p:extLst>
      <p:ext uri="{BB962C8B-B14F-4D97-AF65-F5344CB8AC3E}">
        <p14:creationId xmlns:p14="http://schemas.microsoft.com/office/powerpoint/2010/main" val="3044982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Performance Test</a:t>
            </a:r>
            <a:endParaRPr lang="en-US" dirty="0"/>
          </a:p>
        </p:txBody>
      </p:sp>
      <p:sp>
        <p:nvSpPr>
          <p:cNvPr id="3" name="Content Placeholder 2"/>
          <p:cNvSpPr>
            <a:spLocks noGrp="1"/>
          </p:cNvSpPr>
          <p:nvPr>
            <p:ph idx="1"/>
          </p:nvPr>
        </p:nvSpPr>
        <p:spPr>
          <a:xfrm>
            <a:off x="863599" y="1617132"/>
            <a:ext cx="11328401" cy="5115263"/>
          </a:xfrm>
        </p:spPr>
        <p:txBody>
          <a:bodyPr/>
          <a:lstStyle/>
          <a:p>
            <a:r>
              <a:rPr lang="en-US" dirty="0"/>
              <a:t>Say the </a:t>
            </a:r>
            <a:r>
              <a:rPr lang="en-US" i="1" dirty="0"/>
              <a:t>Audit component has three stages in its processing pipeline, as shown in </a:t>
            </a:r>
            <a:r>
              <a:rPr lang="en-US" i="1" dirty="0" smtClean="0"/>
              <a:t>figure: </a:t>
            </a:r>
          </a:p>
          <a:p>
            <a:pPr lvl="1"/>
            <a:r>
              <a:rPr lang="en-US" dirty="0" smtClean="0"/>
              <a:t>parsing </a:t>
            </a:r>
            <a:r>
              <a:rPr lang="en-US" dirty="0"/>
              <a:t>the incoming log data, </a:t>
            </a:r>
            <a:endParaRPr lang="en-US" dirty="0" smtClean="0"/>
          </a:p>
          <a:p>
            <a:pPr lvl="1"/>
            <a:r>
              <a:rPr lang="en-US" dirty="0" smtClean="0"/>
              <a:t>calculating </a:t>
            </a:r>
            <a:r>
              <a:rPr lang="en-US" dirty="0"/>
              <a:t>the report’s content, </a:t>
            </a:r>
            <a:endParaRPr lang="en-US" dirty="0" smtClean="0"/>
          </a:p>
          <a:p>
            <a:pPr lvl="1"/>
            <a:r>
              <a:rPr lang="en-US" dirty="0" smtClean="0"/>
              <a:t>and </a:t>
            </a:r>
            <a:r>
              <a:rPr lang="en-US" dirty="0"/>
              <a:t>rendering the report and writing it to a file. </a:t>
            </a:r>
            <a:endParaRPr lang="en-US" dirty="0" smtClean="0"/>
          </a:p>
          <a:p>
            <a:endParaRPr lang="en-US" dirty="0"/>
          </a:p>
          <a:p>
            <a:r>
              <a:rPr lang="en-US" dirty="0"/>
              <a:t>But if the code for each processing stage is highly coupled, it’s difficult to test any one stage in isolation.</a:t>
            </a:r>
          </a:p>
          <a:p>
            <a:r>
              <a:rPr lang="en-US" dirty="0"/>
              <a:t>You’ll need to refactor the code into three separate classes before you can write your performance tests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517915" y="2352563"/>
            <a:ext cx="5263687" cy="885839"/>
          </a:xfrm>
          <a:prstGeom prst="rect">
            <a:avLst/>
          </a:prstGeom>
          <a:noFill/>
          <a:ln w="9525">
            <a:noFill/>
            <a:miter lim="800000"/>
            <a:headEnd/>
            <a:tailEnd/>
          </a:ln>
        </p:spPr>
      </p:pic>
    </p:spTree>
    <p:extLst>
      <p:ext uri="{BB962C8B-B14F-4D97-AF65-F5344CB8AC3E}">
        <p14:creationId xmlns:p14="http://schemas.microsoft.com/office/powerpoint/2010/main" val="144292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Emotions</a:t>
            </a:r>
            <a:endParaRPr lang="en-US" dirty="0"/>
          </a:p>
        </p:txBody>
      </p:sp>
      <p:sp>
        <p:nvSpPr>
          <p:cNvPr id="3" name="Content Placeholder 2"/>
          <p:cNvSpPr>
            <a:spLocks noGrp="1"/>
          </p:cNvSpPr>
          <p:nvPr>
            <p:ph idx="1"/>
          </p:nvPr>
        </p:nvSpPr>
        <p:spPr>
          <a:xfrm>
            <a:off x="863600" y="1617133"/>
            <a:ext cx="11328400" cy="5165504"/>
          </a:xfrm>
        </p:spPr>
        <p:txBody>
          <a:bodyPr/>
          <a:lstStyle/>
          <a:p>
            <a:r>
              <a:rPr lang="en-US" dirty="0" smtClean="0"/>
              <a:t>Fear</a:t>
            </a:r>
          </a:p>
          <a:p>
            <a:endParaRPr lang="en-US" i="1" dirty="0"/>
          </a:p>
          <a:p>
            <a:endParaRPr lang="en-US" i="1" dirty="0" smtClean="0"/>
          </a:p>
          <a:p>
            <a:r>
              <a:rPr lang="en-US" i="1" dirty="0" smtClean="0"/>
              <a:t>Frustration</a:t>
            </a:r>
            <a:endParaRPr lang="en-US" i="1" dirty="0"/>
          </a:p>
        </p:txBody>
      </p:sp>
    </p:spTree>
    <p:extLst>
      <p:ext uri="{BB962C8B-B14F-4D97-AF65-F5344CB8AC3E}">
        <p14:creationId xmlns:p14="http://schemas.microsoft.com/office/powerpoint/2010/main" val="1550751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MONITORING PERFORMANCE IN PRODUCTION</a:t>
            </a:r>
            <a:endParaRPr lang="en-US" dirty="0"/>
          </a:p>
        </p:txBody>
      </p:sp>
      <p:sp>
        <p:nvSpPr>
          <p:cNvPr id="3" name="Content Placeholder 2"/>
          <p:cNvSpPr>
            <a:spLocks noGrp="1"/>
          </p:cNvSpPr>
          <p:nvPr>
            <p:ph idx="1"/>
          </p:nvPr>
        </p:nvSpPr>
        <p:spPr>
          <a:xfrm>
            <a:off x="863599" y="1617132"/>
            <a:ext cx="11184375" cy="5054973"/>
          </a:xfrm>
        </p:spPr>
        <p:txBody>
          <a:bodyPr/>
          <a:lstStyle/>
          <a:p>
            <a:r>
              <a:rPr lang="en-US" dirty="0"/>
              <a:t>If your software is a web application, it’s easy to collect performance data from </a:t>
            </a:r>
            <a:r>
              <a:rPr lang="en-US" dirty="0" smtClean="0"/>
              <a:t>the production </a:t>
            </a:r>
            <a:r>
              <a:rPr lang="en-US" dirty="0"/>
              <a:t>system. </a:t>
            </a:r>
            <a:endParaRPr lang="en-US" dirty="0" smtClean="0"/>
          </a:p>
          <a:p>
            <a:endParaRPr lang="en-US" dirty="0"/>
          </a:p>
          <a:p>
            <a:r>
              <a:rPr lang="en-US" dirty="0" smtClean="0"/>
              <a:t>Any </a:t>
            </a:r>
            <a:r>
              <a:rPr lang="en-US" dirty="0"/>
              <a:t>decent web server will be able to output the processing </a:t>
            </a:r>
            <a:r>
              <a:rPr lang="en-US" dirty="0" smtClean="0"/>
              <a:t>time of </a:t>
            </a:r>
            <a:r>
              <a:rPr lang="en-US" dirty="0"/>
              <a:t>every request to a log file. </a:t>
            </a:r>
            <a:endParaRPr lang="en-US" dirty="0" smtClean="0"/>
          </a:p>
          <a:p>
            <a:endParaRPr lang="en-US" dirty="0"/>
          </a:p>
          <a:p>
            <a:r>
              <a:rPr lang="en-US" dirty="0" smtClean="0"/>
              <a:t>You </a:t>
            </a:r>
            <a:r>
              <a:rPr lang="en-US" dirty="0"/>
              <a:t>could write a simple script to aggregate this data </a:t>
            </a:r>
            <a:r>
              <a:rPr lang="en-US" dirty="0" smtClean="0"/>
              <a:t>to calculate </a:t>
            </a:r>
            <a:r>
              <a:rPr lang="en-US" dirty="0"/>
              <a:t>percentile response times per hour, per day, and so on.</a:t>
            </a:r>
            <a:endParaRPr lang="en-US" dirty="0"/>
          </a:p>
        </p:txBody>
      </p:sp>
    </p:spTree>
    <p:extLst>
      <p:ext uri="{BB962C8B-B14F-4D97-AF65-F5344CB8AC3E}">
        <p14:creationId xmlns:p14="http://schemas.microsoft.com/office/powerpoint/2010/main" val="423948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Counts</a:t>
            </a:r>
            <a:endParaRPr lang="en-US" dirty="0"/>
          </a:p>
        </p:txBody>
      </p:sp>
      <p:sp>
        <p:nvSpPr>
          <p:cNvPr id="3" name="Content Placeholder 2"/>
          <p:cNvSpPr>
            <a:spLocks noGrp="1"/>
          </p:cNvSpPr>
          <p:nvPr>
            <p:ph idx="1"/>
          </p:nvPr>
        </p:nvSpPr>
        <p:spPr>
          <a:xfrm>
            <a:off x="863599" y="1617132"/>
            <a:ext cx="11184375" cy="5240868"/>
          </a:xfrm>
        </p:spPr>
        <p:txBody>
          <a:bodyPr/>
          <a:lstStyle/>
          <a:p>
            <a:r>
              <a:rPr lang="en-US" sz="2600" dirty="0"/>
              <a:t>Measuring performance is all well and good, </a:t>
            </a:r>
            <a:r>
              <a:rPr lang="en-US" sz="2600" i="1" dirty="0"/>
              <a:t>but it doesn’t matter how fast your code runs if it’s not doing its job correctly</a:t>
            </a:r>
            <a:r>
              <a:rPr lang="en-US" sz="2600" dirty="0"/>
              <a:t>.</a:t>
            </a:r>
          </a:p>
          <a:p>
            <a:endParaRPr lang="en-US" sz="2600" i="1" dirty="0" smtClean="0"/>
          </a:p>
          <a:p>
            <a:r>
              <a:rPr lang="en-US" sz="2600" i="1" dirty="0" smtClean="0"/>
              <a:t>A </a:t>
            </a:r>
            <a:r>
              <a:rPr lang="en-US" sz="2600" i="1" dirty="0"/>
              <a:t>count of the number of errors happening in production is a simple but useful indicator of the quality of your software, as seen from the end-user’s perspective</a:t>
            </a:r>
            <a:r>
              <a:rPr lang="en-US" sz="2600" dirty="0"/>
              <a:t>.</a:t>
            </a:r>
          </a:p>
          <a:p>
            <a:r>
              <a:rPr lang="en-US" sz="2600" dirty="0"/>
              <a:t> </a:t>
            </a:r>
            <a:endParaRPr lang="en-US" sz="2600" dirty="0" smtClean="0"/>
          </a:p>
          <a:p>
            <a:r>
              <a:rPr lang="en-US" sz="2600" dirty="0" smtClean="0"/>
              <a:t>If </a:t>
            </a:r>
            <a:r>
              <a:rPr lang="en-US" sz="2600" dirty="0"/>
              <a:t>your software is a website, you could count the number of 500 Internal Server Error responses that your server generates per day. </a:t>
            </a:r>
          </a:p>
          <a:p>
            <a:endParaRPr lang="en-US" sz="2600" dirty="0" smtClean="0"/>
          </a:p>
          <a:p>
            <a:r>
              <a:rPr lang="en-US" sz="2600" dirty="0" smtClean="0"/>
              <a:t>This </a:t>
            </a:r>
            <a:r>
              <a:rPr lang="en-US" sz="2600" dirty="0"/>
              <a:t>information should be available in your web server’s access logs, so you could write a script to count the error responses every day and email this number to your developers</a:t>
            </a:r>
            <a:r>
              <a:rPr lang="en-US" sz="2800" dirty="0"/>
              <a:t>.</a:t>
            </a:r>
            <a:endParaRPr lang="en-US" sz="2800" dirty="0"/>
          </a:p>
        </p:txBody>
      </p:sp>
    </p:spTree>
    <p:extLst>
      <p:ext uri="{BB962C8B-B14F-4D97-AF65-F5344CB8AC3E}">
        <p14:creationId xmlns:p14="http://schemas.microsoft.com/office/powerpoint/2010/main" val="219872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Timing common Tasks</a:t>
            </a:r>
            <a:endParaRPr lang="en-US" dirty="0"/>
          </a:p>
        </p:txBody>
      </p:sp>
      <p:sp>
        <p:nvSpPr>
          <p:cNvPr id="3" name="Content Placeholder 2"/>
          <p:cNvSpPr>
            <a:spLocks noGrp="1"/>
          </p:cNvSpPr>
          <p:nvPr>
            <p:ph idx="1"/>
          </p:nvPr>
        </p:nvSpPr>
        <p:spPr>
          <a:xfrm>
            <a:off x="863599" y="1617132"/>
            <a:ext cx="11184375" cy="5240868"/>
          </a:xfrm>
        </p:spPr>
        <p:txBody>
          <a:bodyPr/>
          <a:lstStyle/>
          <a:p>
            <a:r>
              <a:rPr lang="en-US" sz="2800" dirty="0"/>
              <a:t>TIME TO SET UP THE DEVELOPMENT ENVIRONMENT FROM SCRATCH</a:t>
            </a:r>
          </a:p>
          <a:p>
            <a:endParaRPr lang="en-US" sz="2800" dirty="0" smtClean="0"/>
          </a:p>
          <a:p>
            <a:r>
              <a:rPr lang="en-US" sz="2800" dirty="0" smtClean="0"/>
              <a:t>TIME </a:t>
            </a:r>
            <a:r>
              <a:rPr lang="en-US" sz="2800" dirty="0"/>
              <a:t>TAKEN TO RELEASE OR DEPLOY THE PROJECT</a:t>
            </a:r>
          </a:p>
          <a:p>
            <a:endParaRPr lang="en-US" sz="2800" dirty="0" smtClean="0"/>
          </a:p>
          <a:p>
            <a:r>
              <a:rPr lang="en-US" sz="2800" dirty="0" smtClean="0"/>
              <a:t>AVERAGE </a:t>
            </a:r>
            <a:r>
              <a:rPr lang="en-US" sz="2800" dirty="0"/>
              <a:t>TIME TO FIX A BUG</a:t>
            </a:r>
            <a:endParaRPr lang="en-US" sz="2800" dirty="0"/>
          </a:p>
        </p:txBody>
      </p:sp>
    </p:spTree>
    <p:extLst>
      <p:ext uri="{BB962C8B-B14F-4D97-AF65-F5344CB8AC3E}">
        <p14:creationId xmlns:p14="http://schemas.microsoft.com/office/powerpoint/2010/main" val="1001670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Commonly used files</a:t>
            </a:r>
            <a:endParaRPr lang="en-US" dirty="0"/>
          </a:p>
        </p:txBody>
      </p:sp>
      <p:sp>
        <p:nvSpPr>
          <p:cNvPr id="3" name="Content Placeholder 2"/>
          <p:cNvSpPr>
            <a:spLocks noGrp="1"/>
          </p:cNvSpPr>
          <p:nvPr>
            <p:ph idx="1"/>
          </p:nvPr>
        </p:nvSpPr>
        <p:spPr>
          <a:xfrm>
            <a:off x="863599" y="1617132"/>
            <a:ext cx="11184375" cy="5240868"/>
          </a:xfrm>
        </p:spPr>
        <p:txBody>
          <a:bodyPr/>
          <a:lstStyle/>
          <a:p>
            <a:r>
              <a:rPr lang="en-US" sz="3000" dirty="0"/>
              <a:t>Knowing which files in your project are edited most often can be very useful </a:t>
            </a:r>
            <a:r>
              <a:rPr lang="en-US" sz="3000" dirty="0" smtClean="0"/>
              <a:t>when choosing </a:t>
            </a:r>
            <a:r>
              <a:rPr lang="en-US" sz="3000" dirty="0"/>
              <a:t>your next refactoring target. </a:t>
            </a:r>
            <a:endParaRPr lang="en-US" sz="3000" dirty="0" smtClean="0"/>
          </a:p>
          <a:p>
            <a:pPr>
              <a:lnSpc>
                <a:spcPct val="150000"/>
              </a:lnSpc>
            </a:pPr>
            <a:endParaRPr lang="en-US" sz="3000" dirty="0"/>
          </a:p>
          <a:p>
            <a:pPr>
              <a:lnSpc>
                <a:spcPct val="150000"/>
              </a:lnSpc>
            </a:pPr>
            <a:endParaRPr lang="en-US" sz="3000" dirty="0" smtClean="0"/>
          </a:p>
          <a:p>
            <a:r>
              <a:rPr lang="en-US" sz="3000" dirty="0" smtClean="0"/>
              <a:t>If </a:t>
            </a:r>
            <a:r>
              <a:rPr lang="en-US" sz="3000" dirty="0"/>
              <a:t>one particular class is edited by </a:t>
            </a:r>
            <a:r>
              <a:rPr lang="en-US" sz="3000" dirty="0" smtClean="0"/>
              <a:t>developers very </a:t>
            </a:r>
            <a:r>
              <a:rPr lang="en-US" sz="3000" dirty="0"/>
              <a:t>often, it’s an ideal target for refactoring</a:t>
            </a:r>
            <a:endParaRPr lang="en-US" sz="3000" dirty="0"/>
          </a:p>
        </p:txBody>
      </p:sp>
    </p:spTree>
    <p:extLst>
      <p:ext uri="{BB962C8B-B14F-4D97-AF65-F5344CB8AC3E}">
        <p14:creationId xmlns:p14="http://schemas.microsoft.com/office/powerpoint/2010/main" val="1382285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Measure everything you can</a:t>
            </a:r>
            <a:endParaRPr lang="en-US" dirty="0"/>
          </a:p>
        </p:txBody>
      </p:sp>
      <p:sp>
        <p:nvSpPr>
          <p:cNvPr id="3" name="Content Placeholder 2"/>
          <p:cNvSpPr>
            <a:spLocks noGrp="1"/>
          </p:cNvSpPr>
          <p:nvPr>
            <p:ph idx="1"/>
          </p:nvPr>
        </p:nvSpPr>
        <p:spPr>
          <a:xfrm>
            <a:off x="863599" y="1617132"/>
            <a:ext cx="11184375" cy="5240868"/>
          </a:xfrm>
        </p:spPr>
        <p:txBody>
          <a:bodyPr/>
          <a:lstStyle/>
          <a:p>
            <a:r>
              <a:rPr lang="en-US" sz="2800" dirty="0"/>
              <a:t>Of course, just because you can measure something, it doesn’t mean it’s necessarily useful data. </a:t>
            </a:r>
            <a:endParaRPr lang="en-US" sz="2800" dirty="0" smtClean="0"/>
          </a:p>
          <a:p>
            <a:endParaRPr lang="en-US" sz="2800" dirty="0"/>
          </a:p>
          <a:p>
            <a:r>
              <a:rPr lang="en-US" sz="2800" dirty="0" smtClean="0"/>
              <a:t>You </a:t>
            </a:r>
            <a:r>
              <a:rPr lang="en-US" sz="2800" dirty="0"/>
              <a:t>could measure the number of </a:t>
            </a:r>
            <a:r>
              <a:rPr lang="en-US" sz="2800" dirty="0" err="1"/>
              <a:t>Zs</a:t>
            </a:r>
            <a:r>
              <a:rPr lang="en-US" sz="2800" dirty="0"/>
              <a:t> in your codebase, the average number of fingers on a developer’s hand, or the distance between the production server and the moon, but it’s hard to see how these relate to quality!</a:t>
            </a:r>
          </a:p>
          <a:p>
            <a:endParaRPr lang="en-US" sz="2800" dirty="0" smtClean="0"/>
          </a:p>
          <a:p>
            <a:r>
              <a:rPr lang="en-US" sz="2800" dirty="0" smtClean="0"/>
              <a:t>Silly </a:t>
            </a:r>
            <a:r>
              <a:rPr lang="en-US" sz="2800" dirty="0"/>
              <a:t>examples aside, it’s always better to have too much information than </a:t>
            </a:r>
            <a:r>
              <a:rPr lang="en-US" sz="2800" dirty="0" smtClean="0"/>
              <a:t>not enough</a:t>
            </a:r>
            <a:r>
              <a:rPr lang="en-US" sz="2800" dirty="0"/>
              <a:t>. </a:t>
            </a:r>
            <a:r>
              <a:rPr lang="en-US" sz="2800" i="1" dirty="0"/>
              <a:t>A good rule of thumb is, if in doubt, measure it</a:t>
            </a:r>
            <a:r>
              <a:rPr lang="en-US" sz="2800" dirty="0"/>
              <a:t>.</a:t>
            </a:r>
            <a:endParaRPr lang="en-US" sz="2800" dirty="0"/>
          </a:p>
        </p:txBody>
      </p:sp>
    </p:spTree>
    <p:extLst>
      <p:ext uri="{BB962C8B-B14F-4D97-AF65-F5344CB8AC3E}">
        <p14:creationId xmlns:p14="http://schemas.microsoft.com/office/powerpoint/2010/main" val="394185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0" y="3886200"/>
            <a:ext cx="7620000" cy="1143000"/>
          </a:xfrm>
        </p:spPr>
        <p:txBody>
          <a:bodyPr/>
          <a:lstStyle/>
          <a:p>
            <a:r>
              <a:rPr lang="en-US" dirty="0" smtClean="0"/>
              <a:t>Thank You</a:t>
            </a:r>
            <a:endParaRPr lang="en-US" dirty="0"/>
          </a:p>
        </p:txBody>
      </p:sp>
    </p:spTree>
    <p:extLst>
      <p:ext uri="{BB962C8B-B14F-4D97-AF65-F5344CB8AC3E}">
        <p14:creationId xmlns:p14="http://schemas.microsoft.com/office/powerpoint/2010/main" val="319231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800" dirty="0"/>
              <a:t>Every time I touch a line of code, I break something completely unrelated. </a:t>
            </a:r>
            <a:endParaRPr lang="en-US" sz="2800" dirty="0" smtClean="0"/>
          </a:p>
          <a:p>
            <a:endParaRPr lang="en-US" sz="2800" dirty="0"/>
          </a:p>
          <a:p>
            <a:r>
              <a:rPr lang="en-US" sz="2800" dirty="0" smtClean="0"/>
              <a:t>It’s </a:t>
            </a:r>
            <a:r>
              <a:rPr lang="en-US" sz="2800" dirty="0"/>
              <a:t>just too fragile to work with</a:t>
            </a:r>
            <a:r>
              <a:rPr lang="en-US" sz="2800" dirty="0" smtClean="0"/>
              <a:t>.</a:t>
            </a:r>
          </a:p>
          <a:p>
            <a:endParaRPr lang="en-US" sz="2800" dirty="0"/>
          </a:p>
          <a:p>
            <a:endParaRPr lang="en-US" sz="2800" dirty="0" smtClean="0"/>
          </a:p>
          <a:p>
            <a:r>
              <a:rPr lang="en-US" sz="2800" dirty="0" smtClean="0"/>
              <a:t>I </a:t>
            </a:r>
            <a:r>
              <a:rPr lang="en-US" sz="2800" dirty="0"/>
              <a:t>should get in and get out without touching anything I don’t absolutely have to handle.</a:t>
            </a:r>
            <a:endParaRPr lang="en-US" sz="2800" dirty="0"/>
          </a:p>
        </p:txBody>
      </p:sp>
    </p:spTree>
    <p:extLst>
      <p:ext uri="{BB962C8B-B14F-4D97-AF65-F5344CB8AC3E}">
        <p14:creationId xmlns:p14="http://schemas.microsoft.com/office/powerpoint/2010/main" val="44715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800" dirty="0"/>
              <a:t>Let’s say you’re tasked with maintaining your company’s employee time-tracking system, codenamed </a:t>
            </a:r>
            <a:r>
              <a:rPr lang="en-US" sz="2800" dirty="0" err="1"/>
              <a:t>TimeTrack</a:t>
            </a:r>
            <a:r>
              <a:rPr lang="en-US" sz="2800" dirty="0"/>
              <a:t>. </a:t>
            </a:r>
          </a:p>
          <a:p>
            <a:endParaRPr lang="en-US" sz="2800" dirty="0" smtClean="0"/>
          </a:p>
          <a:p>
            <a:r>
              <a:rPr lang="en-US" sz="2800" dirty="0" smtClean="0"/>
              <a:t>It’s </a:t>
            </a:r>
            <a:r>
              <a:rPr lang="en-US" sz="2800" dirty="0"/>
              <a:t>a legacy Java application that was developed in-house years ago, mostly by just one developer who has now left the company. </a:t>
            </a:r>
          </a:p>
          <a:p>
            <a:endParaRPr lang="en-US" sz="2800" dirty="0" smtClean="0"/>
          </a:p>
          <a:p>
            <a:r>
              <a:rPr lang="en-US" sz="2800" dirty="0" smtClean="0"/>
              <a:t>Unfortunately, </a:t>
            </a:r>
            <a:r>
              <a:rPr lang="en-US" sz="2800" dirty="0"/>
              <a:t>he left little in the way of tests or documentation, and the only useful document you could find was the architecture diagram in figure</a:t>
            </a:r>
            <a:endParaRPr lang="en-US" sz="2800" dirty="0"/>
          </a:p>
        </p:txBody>
      </p:sp>
    </p:spTree>
    <p:extLst>
      <p:ext uri="{BB962C8B-B14F-4D97-AF65-F5344CB8AC3E}">
        <p14:creationId xmlns:p14="http://schemas.microsoft.com/office/powerpoint/2010/main" val="71854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a:t>
            </a:r>
            <a:endParaRPr lang="en-US" dirty="0"/>
          </a:p>
        </p:txBody>
      </p:sp>
      <p:pic>
        <p:nvPicPr>
          <p:cNvPr id="6" name="Picture 5"/>
          <p:cNvPicPr>
            <a:picLocks noChangeAspect="1"/>
          </p:cNvPicPr>
          <p:nvPr/>
        </p:nvPicPr>
        <p:blipFill>
          <a:blip r:embed="rId2"/>
          <a:stretch>
            <a:fillRect/>
          </a:stretch>
        </p:blipFill>
        <p:spPr>
          <a:xfrm>
            <a:off x="1595319" y="1771628"/>
            <a:ext cx="8880782" cy="4158804"/>
          </a:xfrm>
          <a:prstGeom prst="rect">
            <a:avLst/>
          </a:prstGeom>
        </p:spPr>
      </p:pic>
    </p:spTree>
    <p:extLst>
      <p:ext uri="{BB962C8B-B14F-4D97-AF65-F5344CB8AC3E}">
        <p14:creationId xmlns:p14="http://schemas.microsoft.com/office/powerpoint/2010/main" val="37372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Fear</a:t>
            </a:r>
            <a:endParaRPr lang="en-US" dirty="0"/>
          </a:p>
        </p:txBody>
      </p:sp>
      <p:sp>
        <p:nvSpPr>
          <p:cNvPr id="3" name="Content Placeholder 2"/>
          <p:cNvSpPr>
            <a:spLocks noGrp="1"/>
          </p:cNvSpPr>
          <p:nvPr>
            <p:ph idx="1"/>
          </p:nvPr>
        </p:nvSpPr>
        <p:spPr>
          <a:xfrm>
            <a:off x="863600" y="1617133"/>
            <a:ext cx="11328400" cy="5165504"/>
          </a:xfrm>
        </p:spPr>
        <p:txBody>
          <a:bodyPr/>
          <a:lstStyle/>
          <a:p>
            <a:r>
              <a:rPr lang="en-US" sz="2800" dirty="0"/>
              <a:t>The application has a number of </a:t>
            </a:r>
            <a:r>
              <a:rPr lang="en-US" sz="2800" dirty="0" smtClean="0"/>
              <a:t>components</a:t>
            </a:r>
            <a:endParaRPr lang="en-US" sz="2800" dirty="0"/>
          </a:p>
          <a:p>
            <a:pPr lvl="1"/>
            <a:r>
              <a:rPr lang="en-US" sz="2400" b="1" i="1" dirty="0"/>
              <a:t>Core </a:t>
            </a:r>
            <a:r>
              <a:rPr lang="en-US" sz="2400" i="1" dirty="0"/>
              <a:t>implements the complex business logic and </a:t>
            </a:r>
            <a:r>
              <a:rPr lang="en-US" sz="2400" i="1" dirty="0" smtClean="0"/>
              <a:t>includes a number of utility </a:t>
            </a:r>
            <a:r>
              <a:rPr lang="en-US" sz="2400" dirty="0"/>
              <a:t>classes.</a:t>
            </a:r>
          </a:p>
          <a:p>
            <a:pPr lvl="1"/>
            <a:endParaRPr lang="en-US" sz="2400" b="1" i="1" dirty="0" smtClean="0"/>
          </a:p>
          <a:p>
            <a:pPr lvl="1"/>
            <a:r>
              <a:rPr lang="en-US" sz="2400" b="1" i="1" dirty="0" smtClean="0"/>
              <a:t>UI </a:t>
            </a:r>
            <a:r>
              <a:rPr lang="en-US" sz="2400" i="1" dirty="0"/>
              <a:t>provides a web interface for employees to fill in their hours worked. </a:t>
            </a:r>
            <a:endParaRPr lang="en-US" sz="2400" i="1" dirty="0" smtClean="0"/>
          </a:p>
          <a:p>
            <a:pPr lvl="1"/>
            <a:r>
              <a:rPr lang="en-US" sz="2400" i="1" dirty="0" smtClean="0"/>
              <a:t>It </a:t>
            </a:r>
            <a:r>
              <a:rPr lang="en-US" sz="2400" i="1" dirty="0"/>
              <a:t>also </a:t>
            </a:r>
            <a:r>
              <a:rPr lang="en-US" sz="2400" dirty="0"/>
              <a:t>provides functionality for managers to construct and download reports about how employees are spending their time. </a:t>
            </a:r>
          </a:p>
          <a:p>
            <a:pPr lvl="1"/>
            <a:endParaRPr lang="en-US" sz="2400" b="1" i="1" dirty="0" smtClean="0"/>
          </a:p>
          <a:p>
            <a:pPr lvl="1"/>
            <a:r>
              <a:rPr lang="en-US" sz="2400" b="1" i="1" dirty="0" smtClean="0"/>
              <a:t>Batch</a:t>
            </a:r>
            <a:r>
              <a:rPr lang="en-US" sz="2400" i="1" dirty="0" smtClean="0"/>
              <a:t> </a:t>
            </a:r>
            <a:r>
              <a:rPr lang="en-US" sz="2400" i="1" dirty="0"/>
              <a:t>contains a number of nightly batches that insert data into the Payroll system’s </a:t>
            </a:r>
            <a:r>
              <a:rPr lang="en-US" sz="2400" dirty="0"/>
              <a:t>database.</a:t>
            </a:r>
          </a:p>
          <a:p>
            <a:pPr lvl="1"/>
            <a:endParaRPr lang="en-US" sz="2400" b="1" i="1" dirty="0" smtClean="0"/>
          </a:p>
          <a:p>
            <a:pPr lvl="1"/>
            <a:r>
              <a:rPr lang="en-US" sz="2400" b="1" i="1" dirty="0" smtClean="0"/>
              <a:t>Audit</a:t>
            </a:r>
            <a:r>
              <a:rPr lang="en-US" sz="2400" i="1" dirty="0" smtClean="0"/>
              <a:t> </a:t>
            </a:r>
            <a:r>
              <a:rPr lang="en-US" sz="2400" i="1" dirty="0"/>
              <a:t>collects and processes the logs output by the nightly batches in order to </a:t>
            </a:r>
            <a:r>
              <a:rPr lang="en-US" sz="2400" dirty="0"/>
              <a:t>generate compliance reports for the annual tax audit.</a:t>
            </a:r>
            <a:endParaRPr lang="en-US" sz="2400" dirty="0"/>
          </a:p>
        </p:txBody>
      </p:sp>
    </p:spTree>
    <p:extLst>
      <p:ext uri="{BB962C8B-B14F-4D97-AF65-F5344CB8AC3E}">
        <p14:creationId xmlns:p14="http://schemas.microsoft.com/office/powerpoint/2010/main" val="381711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Overcoming Fear</a:t>
            </a:r>
            <a:endParaRPr lang="en-US" dirty="0"/>
          </a:p>
        </p:txBody>
      </p:sp>
      <p:sp>
        <p:nvSpPr>
          <p:cNvPr id="3" name="Content Placeholder 2"/>
          <p:cNvSpPr>
            <a:spLocks noGrp="1"/>
          </p:cNvSpPr>
          <p:nvPr>
            <p:ph idx="1"/>
          </p:nvPr>
        </p:nvSpPr>
        <p:spPr>
          <a:xfrm>
            <a:off x="863600" y="1617132"/>
            <a:ext cx="11144180" cy="4271201"/>
          </a:xfrm>
        </p:spPr>
        <p:txBody>
          <a:bodyPr/>
          <a:lstStyle/>
          <a:p>
            <a:r>
              <a:rPr lang="en-US" sz="2800" dirty="0"/>
              <a:t>Open up the Core project in your IDE and try renaming methods, moving methods between classes, introducing new interfaces, adding comments—basically anything you can think of that makes the code cleaner and more readable. </a:t>
            </a:r>
            <a:endParaRPr lang="en-US" sz="2800" dirty="0" smtClean="0"/>
          </a:p>
          <a:p>
            <a:endParaRPr lang="en-US" sz="2800" dirty="0"/>
          </a:p>
          <a:p>
            <a:r>
              <a:rPr lang="en-US" sz="2800" dirty="0" smtClean="0"/>
              <a:t>This </a:t>
            </a:r>
            <a:r>
              <a:rPr lang="en-US" sz="2800" dirty="0"/>
              <a:t>process is known as </a:t>
            </a:r>
            <a:r>
              <a:rPr lang="en-US" sz="2800" i="1" dirty="0">
                <a:solidFill>
                  <a:srgbClr val="FF0000"/>
                </a:solidFill>
              </a:rPr>
              <a:t>exploratory refactoring</a:t>
            </a:r>
            <a:endParaRPr lang="en-US" sz="2400" dirty="0"/>
          </a:p>
        </p:txBody>
      </p:sp>
    </p:spTree>
    <p:extLst>
      <p:ext uri="{BB962C8B-B14F-4D97-AF65-F5344CB8AC3E}">
        <p14:creationId xmlns:p14="http://schemas.microsoft.com/office/powerpoint/2010/main" val="155443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Exploratory Refactoring</a:t>
            </a:r>
            <a:endParaRPr lang="en-US" dirty="0"/>
          </a:p>
        </p:txBody>
      </p:sp>
      <p:sp>
        <p:nvSpPr>
          <p:cNvPr id="3" name="Content Placeholder 2"/>
          <p:cNvSpPr>
            <a:spLocks noGrp="1"/>
          </p:cNvSpPr>
          <p:nvPr>
            <p:ph idx="1"/>
          </p:nvPr>
        </p:nvSpPr>
        <p:spPr>
          <a:xfrm>
            <a:off x="863600" y="1617133"/>
            <a:ext cx="11328400" cy="5165504"/>
          </a:xfrm>
        </p:spPr>
        <p:txBody>
          <a:bodyPr/>
          <a:lstStyle/>
          <a:p>
            <a:pPr marL="82550" indent="0">
              <a:buNone/>
            </a:pPr>
            <a:r>
              <a:rPr lang="en-US" sz="2800" dirty="0" smtClean="0">
                <a:solidFill>
                  <a:schemeClr val="accent3"/>
                </a:solidFill>
              </a:rPr>
              <a:t>Benefits:</a:t>
            </a:r>
          </a:p>
          <a:p>
            <a:pPr marL="917575" lvl="1" indent="-514350">
              <a:lnSpc>
                <a:spcPct val="150000"/>
              </a:lnSpc>
              <a:buFont typeface="+mj-lt"/>
              <a:buAutoNum type="alphaUcPeriod"/>
            </a:pPr>
            <a:r>
              <a:rPr lang="en-US" dirty="0"/>
              <a:t>Increased code understanding</a:t>
            </a:r>
          </a:p>
          <a:p>
            <a:pPr marL="917575" lvl="1" indent="-514350">
              <a:lnSpc>
                <a:spcPct val="150000"/>
              </a:lnSpc>
              <a:buFont typeface="+mj-lt"/>
              <a:buAutoNum type="alphaUcPeriod"/>
            </a:pPr>
            <a:r>
              <a:rPr lang="en-US" dirty="0"/>
              <a:t>Better issue resolving in future</a:t>
            </a:r>
          </a:p>
          <a:p>
            <a:pPr marL="917575" lvl="1" indent="-514350">
              <a:lnSpc>
                <a:spcPct val="150000"/>
              </a:lnSpc>
              <a:buFont typeface="+mj-lt"/>
              <a:buAutoNum type="alphaUcPeriod"/>
            </a:pPr>
            <a:r>
              <a:rPr lang="en-US" dirty="0"/>
              <a:t>Increase readability of the code</a:t>
            </a:r>
          </a:p>
          <a:p>
            <a:pPr lvl="1"/>
            <a:endParaRPr lang="en-US" sz="2400" i="1" dirty="0"/>
          </a:p>
        </p:txBody>
      </p:sp>
    </p:spTree>
    <p:extLst>
      <p:ext uri="{BB962C8B-B14F-4D97-AF65-F5344CB8AC3E}">
        <p14:creationId xmlns:p14="http://schemas.microsoft.com/office/powerpoint/2010/main" val="291842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1986</Words>
  <Application>Microsoft Office PowerPoint</Application>
  <PresentationFormat>Widescreen</PresentationFormat>
  <Paragraphs>193</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Gill Sans MT</vt:lpstr>
      <vt:lpstr>Verdana</vt:lpstr>
      <vt:lpstr>Wingdings 2</vt:lpstr>
      <vt:lpstr>Solstice</vt:lpstr>
      <vt:lpstr>PowerPoint Presentation</vt:lpstr>
      <vt:lpstr>Agenda</vt:lpstr>
      <vt:lpstr>Emotions</vt:lpstr>
      <vt:lpstr>Fear</vt:lpstr>
      <vt:lpstr>Fear</vt:lpstr>
      <vt:lpstr>Fear</vt:lpstr>
      <vt:lpstr>Fear</vt:lpstr>
      <vt:lpstr>Overcoming Fear</vt:lpstr>
      <vt:lpstr>Exploratory Refactoring</vt:lpstr>
      <vt:lpstr>Exploratory Refactoring</vt:lpstr>
      <vt:lpstr>The version control system</vt:lpstr>
      <vt:lpstr>The IDE</vt:lpstr>
      <vt:lpstr>The Compiler</vt:lpstr>
      <vt:lpstr>Other Developers</vt:lpstr>
      <vt:lpstr>Characterization Tests</vt:lpstr>
      <vt:lpstr>Characterization Tests</vt:lpstr>
      <vt:lpstr>PowerPoint Presentation</vt:lpstr>
      <vt:lpstr>Frustration</vt:lpstr>
      <vt:lpstr>Loss of Motivation</vt:lpstr>
      <vt:lpstr>Desperate Measures</vt:lpstr>
      <vt:lpstr>Solution</vt:lpstr>
      <vt:lpstr>Solution</vt:lpstr>
      <vt:lpstr>Gathering useful data about your software</vt:lpstr>
      <vt:lpstr>Gathering useful data about your software</vt:lpstr>
      <vt:lpstr>Bugs and coding standard violations</vt:lpstr>
      <vt:lpstr>Performance Test</vt:lpstr>
      <vt:lpstr>Performance Test</vt:lpstr>
      <vt:lpstr>Performance Test</vt:lpstr>
      <vt:lpstr>Performance Test</vt:lpstr>
      <vt:lpstr>MONITORING PERFORMANCE IN PRODUCTION</vt:lpstr>
      <vt:lpstr>Error Counts</vt:lpstr>
      <vt:lpstr>Timing common Tasks</vt:lpstr>
      <vt:lpstr>Commonly used files</vt:lpstr>
      <vt:lpstr>Measure everything you can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29</cp:revision>
  <dcterms:created xsi:type="dcterms:W3CDTF">2022-03-02T04:43:54Z</dcterms:created>
  <dcterms:modified xsi:type="dcterms:W3CDTF">2022-03-16T09:11:03Z</dcterms:modified>
</cp:coreProperties>
</file>