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778-2BA4-436B-B663-72224865543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53B-566D-49DD-9CE7-A02138F5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9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778-2BA4-436B-B663-72224865543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53B-566D-49DD-9CE7-A02138F5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3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778-2BA4-436B-B663-72224865543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53B-566D-49DD-9CE7-A02138F5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778-2BA4-436B-B663-72224865543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53B-566D-49DD-9CE7-A02138F5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8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778-2BA4-436B-B663-72224865543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53B-566D-49DD-9CE7-A02138F5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9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778-2BA4-436B-B663-72224865543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53B-566D-49DD-9CE7-A02138F5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8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778-2BA4-436B-B663-72224865543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53B-566D-49DD-9CE7-A02138F5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778-2BA4-436B-B663-72224865543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53B-566D-49DD-9CE7-A02138F5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5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778-2BA4-436B-B663-72224865543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53B-566D-49DD-9CE7-A02138F5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1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778-2BA4-436B-B663-72224865543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53B-566D-49DD-9CE7-A02138F5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6778-2BA4-436B-B663-72224865543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8653B-566D-49DD-9CE7-A02138F5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9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56778-2BA4-436B-B663-722248655439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8653B-566D-49DD-9CE7-A02138F5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8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7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1186" y="0"/>
            <a:ext cx="1334814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1000">
                <a:schemeClr val="tx1">
                  <a:alpha val="1000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12188952" cy="6848856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6" name="Rectangle 5"/>
          <p:cNvSpPr/>
          <p:nvPr/>
        </p:nvSpPr>
        <p:spPr>
          <a:xfrm flipH="1">
            <a:off x="6096000" y="0"/>
            <a:ext cx="1334814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1000">
                <a:schemeClr val="tx1">
                  <a:alpha val="1000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4"/>
          <p:cNvSpPr/>
          <p:nvPr/>
        </p:nvSpPr>
        <p:spPr>
          <a:xfrm>
            <a:off x="1337862" y="1368194"/>
            <a:ext cx="3992081" cy="3902259"/>
          </a:xfrm>
          <a:custGeom>
            <a:avLst/>
            <a:gdLst/>
            <a:ahLst/>
            <a:cxnLst/>
            <a:rect l="l" t="t" r="r" b="b"/>
            <a:pathLst>
              <a:path w="3992081" h="3902259">
                <a:moveTo>
                  <a:pt x="0" y="0"/>
                </a:moveTo>
                <a:lnTo>
                  <a:pt x="3992081" y="0"/>
                </a:lnTo>
                <a:lnTo>
                  <a:pt x="3992081" y="3902259"/>
                </a:lnTo>
                <a:lnTo>
                  <a:pt x="0" y="39022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3"/>
          <p:cNvSpPr txBox="1"/>
          <p:nvPr/>
        </p:nvSpPr>
        <p:spPr>
          <a:xfrm>
            <a:off x="4761186" y="1993315"/>
            <a:ext cx="8695587" cy="1588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5000" dirty="0" err="1" smtClean="0">
                <a:solidFill>
                  <a:srgbClr val="337271"/>
                </a:solidFill>
                <a:latin typeface="AC Diary Girl"/>
              </a:rPr>
              <a:t>BibConfetti</a:t>
            </a:r>
            <a:endParaRPr lang="en-US" sz="5000" dirty="0">
              <a:solidFill>
                <a:srgbClr val="337271"/>
              </a:solidFill>
              <a:latin typeface="AC Diary Girl"/>
            </a:endParaRPr>
          </a:p>
        </p:txBody>
      </p:sp>
    </p:spTree>
    <p:extLst>
      <p:ext uri="{BB962C8B-B14F-4D97-AF65-F5344CB8AC3E}">
        <p14:creationId xmlns:p14="http://schemas.microsoft.com/office/powerpoint/2010/main" val="1982208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661">
        <p15:prstTrans prst="pageCurlDouble"/>
      </p:transition>
    </mc:Choice>
    <mc:Fallback>
      <p:transition spd="slow" advTm="66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1186" y="0"/>
            <a:ext cx="1334814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1000">
                <a:schemeClr val="tx1">
                  <a:alpha val="1000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12188952" cy="6848856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6" name="Rectangle 5"/>
          <p:cNvSpPr/>
          <p:nvPr/>
        </p:nvSpPr>
        <p:spPr>
          <a:xfrm flipH="1">
            <a:off x="6096000" y="0"/>
            <a:ext cx="1334814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1000">
                <a:schemeClr val="tx1">
                  <a:alpha val="1000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13"/>
          <p:cNvSpPr txBox="1"/>
          <p:nvPr/>
        </p:nvSpPr>
        <p:spPr>
          <a:xfrm>
            <a:off x="-1280018" y="2250013"/>
            <a:ext cx="8695587" cy="1369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5400" dirty="0">
                <a:solidFill>
                  <a:srgbClr val="337271"/>
                </a:solidFill>
                <a:latin typeface="AC Diary Girl"/>
              </a:rPr>
              <a:t>Our Team</a:t>
            </a:r>
          </a:p>
        </p:txBody>
      </p:sp>
      <p:grpSp>
        <p:nvGrpSpPr>
          <p:cNvPr id="36" name="Group 3"/>
          <p:cNvGrpSpPr/>
          <p:nvPr/>
        </p:nvGrpSpPr>
        <p:grpSpPr>
          <a:xfrm>
            <a:off x="6992471" y="896340"/>
            <a:ext cx="4518212" cy="1136855"/>
            <a:chOff x="0" y="0"/>
            <a:chExt cx="1943454" cy="314420"/>
          </a:xfrm>
        </p:grpSpPr>
        <p:sp>
          <p:nvSpPr>
            <p:cNvPr id="37" name="Freeform 4"/>
            <p:cNvSpPr/>
            <p:nvPr/>
          </p:nvSpPr>
          <p:spPr>
            <a:xfrm>
              <a:off x="0" y="0"/>
              <a:ext cx="1943454" cy="314420"/>
            </a:xfrm>
            <a:custGeom>
              <a:avLst/>
              <a:gdLst/>
              <a:ahLst/>
              <a:cxnLst/>
              <a:rect l="l" t="t" r="r" b="b"/>
              <a:pathLst>
                <a:path w="1943454" h="314420">
                  <a:moveTo>
                    <a:pt x="0" y="0"/>
                  </a:moveTo>
                  <a:lnTo>
                    <a:pt x="1943454" y="0"/>
                  </a:lnTo>
                  <a:lnTo>
                    <a:pt x="1943454" y="314420"/>
                  </a:lnTo>
                  <a:lnTo>
                    <a:pt x="0" y="314420"/>
                  </a:lnTo>
                  <a:close/>
                </a:path>
              </a:pathLst>
            </a:custGeom>
            <a:solidFill>
              <a:srgbClr val="337271"/>
            </a:solidFill>
          </p:spPr>
        </p:sp>
        <p:sp>
          <p:nvSpPr>
            <p:cNvPr id="38" name="TextBox 5"/>
            <p:cNvSpPr txBox="1"/>
            <p:nvPr/>
          </p:nvSpPr>
          <p:spPr>
            <a:xfrm>
              <a:off x="0" y="-38100"/>
              <a:ext cx="1943454" cy="352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"/>
          <p:cNvGrpSpPr/>
          <p:nvPr/>
        </p:nvGrpSpPr>
        <p:grpSpPr>
          <a:xfrm>
            <a:off x="6992470" y="2791776"/>
            <a:ext cx="4518213" cy="1136855"/>
            <a:chOff x="0" y="0"/>
            <a:chExt cx="1943454" cy="314420"/>
          </a:xfrm>
        </p:grpSpPr>
        <p:sp>
          <p:nvSpPr>
            <p:cNvPr id="40" name="Freeform 4"/>
            <p:cNvSpPr/>
            <p:nvPr/>
          </p:nvSpPr>
          <p:spPr>
            <a:xfrm>
              <a:off x="0" y="0"/>
              <a:ext cx="1943454" cy="314420"/>
            </a:xfrm>
            <a:custGeom>
              <a:avLst/>
              <a:gdLst/>
              <a:ahLst/>
              <a:cxnLst/>
              <a:rect l="l" t="t" r="r" b="b"/>
              <a:pathLst>
                <a:path w="1943454" h="314420">
                  <a:moveTo>
                    <a:pt x="0" y="0"/>
                  </a:moveTo>
                  <a:lnTo>
                    <a:pt x="1943454" y="0"/>
                  </a:lnTo>
                  <a:lnTo>
                    <a:pt x="1943454" y="314420"/>
                  </a:lnTo>
                  <a:lnTo>
                    <a:pt x="0" y="314420"/>
                  </a:lnTo>
                  <a:close/>
                </a:path>
              </a:pathLst>
            </a:custGeom>
            <a:solidFill>
              <a:srgbClr val="337271"/>
            </a:solidFill>
          </p:spPr>
        </p:sp>
        <p:sp>
          <p:nvSpPr>
            <p:cNvPr id="41" name="TextBox 5"/>
            <p:cNvSpPr txBox="1"/>
            <p:nvPr/>
          </p:nvSpPr>
          <p:spPr>
            <a:xfrm>
              <a:off x="0" y="-38100"/>
              <a:ext cx="1943454" cy="352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3"/>
          <p:cNvGrpSpPr/>
          <p:nvPr/>
        </p:nvGrpSpPr>
        <p:grpSpPr>
          <a:xfrm>
            <a:off x="6992470" y="4614596"/>
            <a:ext cx="4518213" cy="1136855"/>
            <a:chOff x="0" y="0"/>
            <a:chExt cx="1943454" cy="314420"/>
          </a:xfrm>
        </p:grpSpPr>
        <p:sp>
          <p:nvSpPr>
            <p:cNvPr id="43" name="Freeform 4"/>
            <p:cNvSpPr/>
            <p:nvPr/>
          </p:nvSpPr>
          <p:spPr>
            <a:xfrm>
              <a:off x="0" y="0"/>
              <a:ext cx="1943454" cy="314420"/>
            </a:xfrm>
            <a:custGeom>
              <a:avLst/>
              <a:gdLst/>
              <a:ahLst/>
              <a:cxnLst/>
              <a:rect l="l" t="t" r="r" b="b"/>
              <a:pathLst>
                <a:path w="1943454" h="314420">
                  <a:moveTo>
                    <a:pt x="0" y="0"/>
                  </a:moveTo>
                  <a:lnTo>
                    <a:pt x="1943454" y="0"/>
                  </a:lnTo>
                  <a:lnTo>
                    <a:pt x="1943454" y="314420"/>
                  </a:lnTo>
                  <a:lnTo>
                    <a:pt x="0" y="314420"/>
                  </a:lnTo>
                  <a:close/>
                </a:path>
              </a:pathLst>
            </a:custGeom>
            <a:solidFill>
              <a:srgbClr val="337271"/>
            </a:solidFill>
          </p:spPr>
        </p:sp>
        <p:sp>
          <p:nvSpPr>
            <p:cNvPr id="44" name="TextBox 5"/>
            <p:cNvSpPr txBox="1"/>
            <p:nvPr/>
          </p:nvSpPr>
          <p:spPr>
            <a:xfrm>
              <a:off x="0" y="-38100"/>
              <a:ext cx="1943454" cy="352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8" name="TextBox 15"/>
          <p:cNvSpPr txBox="1"/>
          <p:nvPr/>
        </p:nvSpPr>
        <p:spPr>
          <a:xfrm>
            <a:off x="6006264" y="912221"/>
            <a:ext cx="6388078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unito"/>
              </a:rPr>
              <a:t>Engr. </a:t>
            </a:r>
            <a:r>
              <a:rPr lang="en-US" sz="3000" dirty="0" smtClean="0">
                <a:solidFill>
                  <a:srgbClr val="FFFFFF"/>
                </a:solidFill>
                <a:latin typeface="Nunito"/>
              </a:rPr>
              <a:t>M. </a:t>
            </a:r>
            <a:r>
              <a:rPr lang="en-US" sz="3000" dirty="0">
                <a:solidFill>
                  <a:srgbClr val="FFFFFF"/>
                </a:solidFill>
                <a:latin typeface="Nunito"/>
              </a:rPr>
              <a:t>Waleed </a:t>
            </a:r>
            <a:r>
              <a:rPr lang="en-US" sz="3000" dirty="0" smtClean="0">
                <a:solidFill>
                  <a:srgbClr val="FFFFFF"/>
                </a:solidFill>
                <a:latin typeface="Nunito"/>
              </a:rPr>
              <a:t>Khan</a:t>
            </a:r>
          </a:p>
          <a:p>
            <a:pPr algn="ctr"/>
            <a:r>
              <a:rPr lang="en-US" sz="3000" dirty="0" smtClean="0">
                <a:solidFill>
                  <a:srgbClr val="FFFFFF"/>
                </a:solidFill>
                <a:latin typeface="Nunito"/>
              </a:rPr>
              <a:t>Supervisor</a:t>
            </a:r>
            <a:endParaRPr lang="en-US" sz="3000" dirty="0">
              <a:solidFill>
                <a:srgbClr val="FFFFFF"/>
              </a:solidFill>
              <a:latin typeface="Nunito"/>
            </a:endParaRPr>
          </a:p>
        </p:txBody>
      </p:sp>
      <p:sp>
        <p:nvSpPr>
          <p:cNvPr id="49" name="TextBox 14"/>
          <p:cNvSpPr txBox="1"/>
          <p:nvPr/>
        </p:nvSpPr>
        <p:spPr>
          <a:xfrm>
            <a:off x="6717012" y="2832389"/>
            <a:ext cx="496658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Nunito"/>
              </a:rPr>
              <a:t>M. Bilal </a:t>
            </a:r>
            <a:r>
              <a:rPr lang="en-US" sz="3000" dirty="0" smtClean="0">
                <a:solidFill>
                  <a:srgbClr val="FFFFFF"/>
                </a:solidFill>
                <a:latin typeface="Nunito"/>
              </a:rPr>
              <a:t>Raza</a:t>
            </a:r>
          </a:p>
          <a:p>
            <a:pPr algn="ctr"/>
            <a:r>
              <a:rPr lang="en-US" sz="3000" dirty="0" smtClean="0">
                <a:solidFill>
                  <a:srgbClr val="FFFFFF"/>
                </a:solidFill>
                <a:latin typeface="Nunito"/>
              </a:rPr>
              <a:t>01-131202-022</a:t>
            </a:r>
            <a:endParaRPr lang="en-US" sz="3000" dirty="0">
              <a:solidFill>
                <a:srgbClr val="FFFFFF"/>
              </a:solidFill>
              <a:latin typeface="Nunito"/>
            </a:endParaRPr>
          </a:p>
        </p:txBody>
      </p:sp>
      <p:sp>
        <p:nvSpPr>
          <p:cNvPr id="50" name="TextBox 16"/>
          <p:cNvSpPr txBox="1"/>
          <p:nvPr/>
        </p:nvSpPr>
        <p:spPr>
          <a:xfrm>
            <a:off x="6786326" y="4743758"/>
            <a:ext cx="484785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dirty="0" err="1">
                <a:solidFill>
                  <a:srgbClr val="FFFFFF"/>
                </a:solidFill>
                <a:latin typeface="Nunito"/>
              </a:rPr>
              <a:t>Shahzaib</a:t>
            </a:r>
            <a:r>
              <a:rPr lang="en-US" sz="3000" dirty="0">
                <a:solidFill>
                  <a:srgbClr val="FFFFFF"/>
                </a:solidFill>
                <a:latin typeface="Nunito"/>
              </a:rPr>
              <a:t> </a:t>
            </a:r>
            <a:r>
              <a:rPr lang="en-US" sz="3000" dirty="0" smtClean="0">
                <a:solidFill>
                  <a:srgbClr val="FFFFFF"/>
                </a:solidFill>
                <a:latin typeface="Nunito"/>
              </a:rPr>
              <a:t>Ali</a:t>
            </a:r>
          </a:p>
          <a:p>
            <a:pPr algn="ctr"/>
            <a:r>
              <a:rPr lang="en-US" sz="3000" dirty="0" smtClean="0">
                <a:solidFill>
                  <a:srgbClr val="FFFFFF"/>
                </a:solidFill>
                <a:latin typeface="Nunito"/>
              </a:rPr>
              <a:t>01-131202-029</a:t>
            </a:r>
            <a:endParaRPr lang="en-US" sz="3000" dirty="0">
              <a:solidFill>
                <a:srgbClr val="FFFFFF"/>
              </a:solidFill>
              <a:latin typeface="Nunito"/>
            </a:endParaRPr>
          </a:p>
        </p:txBody>
      </p:sp>
      <p:sp>
        <p:nvSpPr>
          <p:cNvPr id="51" name="Freeform 17"/>
          <p:cNvSpPr/>
          <p:nvPr/>
        </p:nvSpPr>
        <p:spPr>
          <a:xfrm>
            <a:off x="-872359" y="69298"/>
            <a:ext cx="2551230" cy="1004495"/>
          </a:xfrm>
          <a:custGeom>
            <a:avLst/>
            <a:gdLst/>
            <a:ahLst/>
            <a:cxnLst/>
            <a:rect l="l" t="t" r="r" b="b"/>
            <a:pathLst>
              <a:path w="3551363" h="1646945">
                <a:moveTo>
                  <a:pt x="0" y="0"/>
                </a:moveTo>
                <a:lnTo>
                  <a:pt x="3551364" y="0"/>
                </a:lnTo>
                <a:lnTo>
                  <a:pt x="3551364" y="1646945"/>
                </a:lnTo>
                <a:lnTo>
                  <a:pt x="0" y="1646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011116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588">
        <p15:prstTrans prst="pageCurlDouble"/>
      </p:transition>
    </mc:Choice>
    <mc:Fallback>
      <p:transition spd="slow" advTm="5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1186" y="0"/>
            <a:ext cx="1334814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1000">
                <a:schemeClr val="tx1">
                  <a:alpha val="1000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758" y="0"/>
            <a:ext cx="12188952" cy="6848856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6" name="Rectangle 5"/>
          <p:cNvSpPr/>
          <p:nvPr/>
        </p:nvSpPr>
        <p:spPr>
          <a:xfrm flipH="1">
            <a:off x="6096000" y="0"/>
            <a:ext cx="1334814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1000">
                <a:schemeClr val="tx1">
                  <a:alpha val="1000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5"/>
          <p:cNvSpPr txBox="1"/>
          <p:nvPr/>
        </p:nvSpPr>
        <p:spPr>
          <a:xfrm>
            <a:off x="-356705" y="2272625"/>
            <a:ext cx="6241138" cy="1357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5000" dirty="0">
                <a:solidFill>
                  <a:srgbClr val="337271"/>
                </a:solidFill>
                <a:latin typeface="AC Diary Girl"/>
              </a:rPr>
              <a:t>Introduction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6241138" y="1745430"/>
            <a:ext cx="5876807" cy="3770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337271"/>
                </a:solidFill>
                <a:latin typeface="Nunito"/>
              </a:rPr>
              <a:t>A web-based Academic Conference and Research Article Software </a:t>
            </a:r>
            <a:r>
              <a:rPr lang="en-US" sz="3000" dirty="0" smtClean="0">
                <a:solidFill>
                  <a:srgbClr val="337271"/>
                </a:solidFill>
                <a:latin typeface="Nunito"/>
              </a:rPr>
              <a:t>system named </a:t>
            </a:r>
            <a:r>
              <a:rPr lang="en-US" sz="3000" dirty="0" err="1" smtClean="0">
                <a:solidFill>
                  <a:srgbClr val="337271"/>
                </a:solidFill>
                <a:latin typeface="Nunito"/>
              </a:rPr>
              <a:t>BibConfetti</a:t>
            </a:r>
            <a:r>
              <a:rPr lang="en-US" sz="3000" dirty="0" smtClean="0">
                <a:solidFill>
                  <a:srgbClr val="337271"/>
                </a:solidFill>
                <a:latin typeface="Nunito"/>
              </a:rPr>
              <a:t> </a:t>
            </a:r>
            <a:r>
              <a:rPr lang="en-US" sz="3000" dirty="0">
                <a:solidFill>
                  <a:srgbClr val="337271"/>
                </a:solidFill>
                <a:latin typeface="Nunito"/>
              </a:rPr>
              <a:t>designed for the submission and reviewing processes of conference papers, journals, and research articles.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8600" y="98119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Freeform 3"/>
          <p:cNvSpPr/>
          <p:nvPr/>
        </p:nvSpPr>
        <p:spPr>
          <a:xfrm>
            <a:off x="-2099932" y="-1172338"/>
            <a:ext cx="4735556" cy="3097958"/>
          </a:xfrm>
          <a:custGeom>
            <a:avLst/>
            <a:gdLst/>
            <a:ahLst/>
            <a:cxnLst/>
            <a:rect l="l" t="t" r="r" b="b"/>
            <a:pathLst>
              <a:path w="6257264" h="3629213">
                <a:moveTo>
                  <a:pt x="0" y="0"/>
                </a:moveTo>
                <a:lnTo>
                  <a:pt x="6257264" y="0"/>
                </a:lnTo>
                <a:lnTo>
                  <a:pt x="6257264" y="3629214"/>
                </a:lnTo>
                <a:lnTo>
                  <a:pt x="0" y="3629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4"/>
          <p:cNvSpPr/>
          <p:nvPr/>
        </p:nvSpPr>
        <p:spPr>
          <a:xfrm>
            <a:off x="10607040" y="5848412"/>
            <a:ext cx="1654481" cy="1412711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010474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2">
        <p15:prstTrans prst="pageCurlDouble"/>
      </p:transition>
    </mc:Choice>
    <mc:Fallback>
      <p:transition spd="slow" advTm="3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1186" y="0"/>
            <a:ext cx="1334814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1000">
                <a:schemeClr val="tx1">
                  <a:alpha val="1000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12188952" cy="6848856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6" name="Rectangle 5"/>
          <p:cNvSpPr/>
          <p:nvPr/>
        </p:nvSpPr>
        <p:spPr>
          <a:xfrm flipH="1">
            <a:off x="6096000" y="0"/>
            <a:ext cx="1334814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1000">
                <a:schemeClr val="tx1">
                  <a:alpha val="1000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"/>
          <p:cNvSpPr txBox="1"/>
          <p:nvPr/>
        </p:nvSpPr>
        <p:spPr>
          <a:xfrm>
            <a:off x="-1415454" y="2314772"/>
            <a:ext cx="8695587" cy="1357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5000" dirty="0" smtClean="0">
                <a:solidFill>
                  <a:srgbClr val="337271"/>
                </a:solidFill>
                <a:latin typeface="AC Diary Girl"/>
              </a:rPr>
              <a:t>Problem</a:t>
            </a:r>
            <a:endParaRPr lang="en-US" sz="5000" dirty="0">
              <a:solidFill>
                <a:srgbClr val="337271"/>
              </a:solidFill>
              <a:latin typeface="AC Diary Girl"/>
            </a:endParaRPr>
          </a:p>
        </p:txBody>
      </p:sp>
      <p:grpSp>
        <p:nvGrpSpPr>
          <p:cNvPr id="9" name="Group 3"/>
          <p:cNvGrpSpPr/>
          <p:nvPr/>
        </p:nvGrpSpPr>
        <p:grpSpPr>
          <a:xfrm>
            <a:off x="6623333" y="1829183"/>
            <a:ext cx="5296459" cy="3687050"/>
            <a:chOff x="0" y="0"/>
            <a:chExt cx="1764254" cy="1211504"/>
          </a:xfrm>
        </p:grpSpPr>
        <p:sp>
          <p:nvSpPr>
            <p:cNvPr id="10" name="Freeform 4"/>
            <p:cNvSpPr/>
            <p:nvPr/>
          </p:nvSpPr>
          <p:spPr>
            <a:xfrm>
              <a:off x="0" y="0"/>
              <a:ext cx="1764254" cy="1211504"/>
            </a:xfrm>
            <a:custGeom>
              <a:avLst/>
              <a:gdLst/>
              <a:ahLst/>
              <a:cxnLst/>
              <a:rect l="l" t="t" r="r" b="b"/>
              <a:pathLst>
                <a:path w="1764254" h="1211504">
                  <a:moveTo>
                    <a:pt x="0" y="0"/>
                  </a:moveTo>
                  <a:lnTo>
                    <a:pt x="1764254" y="0"/>
                  </a:lnTo>
                  <a:lnTo>
                    <a:pt x="1764254" y="1211504"/>
                  </a:lnTo>
                  <a:lnTo>
                    <a:pt x="0" y="1211504"/>
                  </a:lnTo>
                  <a:close/>
                </a:path>
              </a:pathLst>
            </a:custGeom>
            <a:solidFill>
              <a:srgbClr val="337271"/>
            </a:solidFill>
          </p:spPr>
        </p:sp>
        <p:sp>
          <p:nvSpPr>
            <p:cNvPr id="11" name="TextBox 5"/>
            <p:cNvSpPr txBox="1"/>
            <p:nvPr/>
          </p:nvSpPr>
          <p:spPr>
            <a:xfrm>
              <a:off x="0" y="-38100"/>
              <a:ext cx="1764254" cy="1249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7"/>
          <p:cNvSpPr txBox="1"/>
          <p:nvPr/>
        </p:nvSpPr>
        <p:spPr>
          <a:xfrm>
            <a:off x="6763407" y="2658422"/>
            <a:ext cx="5084395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Nunito"/>
              </a:rPr>
              <a:t>The lack of AI integration results in a manual and time-consuming workflow</a:t>
            </a:r>
          </a:p>
        </p:txBody>
      </p:sp>
      <p:sp>
        <p:nvSpPr>
          <p:cNvPr id="14" name="Freeform 4"/>
          <p:cNvSpPr/>
          <p:nvPr/>
        </p:nvSpPr>
        <p:spPr>
          <a:xfrm>
            <a:off x="-192340" y="-47089"/>
            <a:ext cx="1654481" cy="1412711"/>
          </a:xfrm>
          <a:custGeom>
            <a:avLst/>
            <a:gdLst/>
            <a:ahLst/>
            <a:cxnLst/>
            <a:rect l="l" t="t" r="r" b="b"/>
            <a:pathLst>
              <a:path w="2977619" h="4114800">
                <a:moveTo>
                  <a:pt x="0" y="0"/>
                </a:moveTo>
                <a:lnTo>
                  <a:pt x="2977619" y="0"/>
                </a:lnTo>
                <a:lnTo>
                  <a:pt x="29776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856000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481">
        <p15:prstTrans prst="pageCurlDouble"/>
      </p:transition>
    </mc:Choice>
    <mc:Fallback>
      <p:transition spd="slow" advTm="48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1186" y="0"/>
            <a:ext cx="1334814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1000">
                <a:schemeClr val="tx1">
                  <a:alpha val="1000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12188952" cy="6848856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6" name="Rectangle 5"/>
          <p:cNvSpPr/>
          <p:nvPr/>
        </p:nvSpPr>
        <p:spPr>
          <a:xfrm flipH="1">
            <a:off x="6096000" y="0"/>
            <a:ext cx="1334814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1000">
                <a:schemeClr val="tx1">
                  <a:alpha val="1000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5"/>
          <p:cNvSpPr txBox="1"/>
          <p:nvPr/>
        </p:nvSpPr>
        <p:spPr>
          <a:xfrm>
            <a:off x="-1475502" y="2253488"/>
            <a:ext cx="8695587" cy="1357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5000" dirty="0">
                <a:solidFill>
                  <a:srgbClr val="337271"/>
                </a:solidFill>
                <a:latin typeface="AC Diary Girl"/>
              </a:rPr>
              <a:t>Key Features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6331566" y="731383"/>
            <a:ext cx="5649705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42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337271"/>
                </a:solidFill>
                <a:latin typeface="Nunito"/>
              </a:rPr>
              <a:t>an </a:t>
            </a:r>
            <a:r>
              <a:rPr lang="en-US" sz="2000" dirty="0">
                <a:solidFill>
                  <a:srgbClr val="337271"/>
                </a:solidFill>
                <a:latin typeface="Nunito"/>
              </a:rPr>
              <a:t>AI-NLP-based large language model for the </a:t>
            </a:r>
            <a:r>
              <a:rPr lang="en-US" sz="2000" u="sng" dirty="0">
                <a:solidFill>
                  <a:srgbClr val="337271"/>
                </a:solidFill>
                <a:latin typeface="Nunito"/>
              </a:rPr>
              <a:t>auto assignment of reviewers</a:t>
            </a:r>
            <a:r>
              <a:rPr lang="en-US" sz="2000" dirty="0">
                <a:solidFill>
                  <a:srgbClr val="337271"/>
                </a:solidFill>
                <a:latin typeface="Nunito"/>
              </a:rPr>
              <a:t>, </a:t>
            </a:r>
            <a:endParaRPr lang="en-US" sz="2000" dirty="0" smtClean="0">
              <a:solidFill>
                <a:srgbClr val="337271"/>
              </a:solidFill>
              <a:latin typeface="Nunito"/>
            </a:endParaRPr>
          </a:p>
          <a:p>
            <a:pPr marL="514350" indent="-514350">
              <a:lnSpc>
                <a:spcPts val="42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337271"/>
                </a:solidFill>
                <a:latin typeface="Nunito"/>
              </a:rPr>
              <a:t>fostering </a:t>
            </a:r>
            <a:r>
              <a:rPr lang="en-US" sz="2000" dirty="0">
                <a:solidFill>
                  <a:srgbClr val="337271"/>
                </a:solidFill>
                <a:latin typeface="Nunito"/>
              </a:rPr>
              <a:t>intelligent </a:t>
            </a:r>
            <a:r>
              <a:rPr lang="en-US" sz="2000" u="sng" dirty="0">
                <a:solidFill>
                  <a:srgbClr val="337271"/>
                </a:solidFill>
                <a:latin typeface="Nunito"/>
              </a:rPr>
              <a:t>conversations with submitted documents</a:t>
            </a:r>
            <a:r>
              <a:rPr lang="en-US" sz="2000" dirty="0">
                <a:solidFill>
                  <a:srgbClr val="337271"/>
                </a:solidFill>
                <a:latin typeface="Nunito"/>
              </a:rPr>
              <a:t>, and </a:t>
            </a:r>
            <a:endParaRPr lang="en-US" sz="2000" dirty="0" smtClean="0">
              <a:solidFill>
                <a:srgbClr val="337271"/>
              </a:solidFill>
              <a:latin typeface="Nunito"/>
            </a:endParaRPr>
          </a:p>
          <a:p>
            <a:pPr marL="514350" indent="-514350">
              <a:lnSpc>
                <a:spcPts val="42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337271"/>
                </a:solidFill>
                <a:latin typeface="Nunito"/>
              </a:rPr>
              <a:t>extracting and generating </a:t>
            </a:r>
            <a:r>
              <a:rPr lang="en-US" sz="2000" u="sng" dirty="0" smtClean="0">
                <a:solidFill>
                  <a:srgbClr val="337271"/>
                </a:solidFill>
                <a:latin typeface="Nunito"/>
              </a:rPr>
              <a:t>key </a:t>
            </a:r>
            <a:r>
              <a:rPr lang="en-US" sz="2000" u="sng" dirty="0">
                <a:solidFill>
                  <a:srgbClr val="337271"/>
                </a:solidFill>
                <a:latin typeface="Nunito"/>
              </a:rPr>
              <a:t>insights from submissions</a:t>
            </a:r>
            <a:r>
              <a:rPr lang="en-US" sz="2000" dirty="0">
                <a:solidFill>
                  <a:srgbClr val="337271"/>
                </a:solidFill>
                <a:latin typeface="Nunito"/>
              </a:rPr>
              <a:t>. </a:t>
            </a:r>
            <a:endParaRPr lang="en-US" sz="2000" dirty="0" smtClean="0">
              <a:solidFill>
                <a:srgbClr val="337271"/>
              </a:solidFill>
              <a:latin typeface="Nunito"/>
            </a:endParaRPr>
          </a:p>
          <a:p>
            <a:pPr marL="514350" indent="-514350">
              <a:lnSpc>
                <a:spcPts val="42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337271"/>
                </a:solidFill>
                <a:latin typeface="Nunito"/>
              </a:rPr>
              <a:t>The </a:t>
            </a:r>
            <a:r>
              <a:rPr lang="en-US" sz="2000" dirty="0">
                <a:solidFill>
                  <a:srgbClr val="337271"/>
                </a:solidFill>
                <a:latin typeface="Nunito"/>
              </a:rPr>
              <a:t>system also includes a robust </a:t>
            </a:r>
            <a:r>
              <a:rPr lang="en-US" sz="2000" u="sng" dirty="0">
                <a:solidFill>
                  <a:srgbClr val="337271"/>
                </a:solidFill>
                <a:latin typeface="Nunito"/>
              </a:rPr>
              <a:t>integrated plagiarism checker</a:t>
            </a:r>
            <a:r>
              <a:rPr lang="en-US" sz="2000" dirty="0">
                <a:solidFill>
                  <a:srgbClr val="337271"/>
                </a:solidFill>
                <a:latin typeface="Nunito"/>
              </a:rPr>
              <a:t> for content authenticity </a:t>
            </a:r>
            <a:endParaRPr lang="en-US" sz="2000" dirty="0" smtClean="0">
              <a:solidFill>
                <a:srgbClr val="337271"/>
              </a:solidFill>
              <a:latin typeface="Nunito"/>
            </a:endParaRPr>
          </a:p>
          <a:p>
            <a:pPr marL="514350" indent="-514350">
              <a:lnSpc>
                <a:spcPts val="42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337271"/>
                </a:solidFill>
                <a:latin typeface="Nunito"/>
              </a:rPr>
              <a:t>and </a:t>
            </a:r>
            <a:r>
              <a:rPr lang="en-US" sz="2000" dirty="0">
                <a:solidFill>
                  <a:srgbClr val="337271"/>
                </a:solidFill>
                <a:latin typeface="Nunito"/>
              </a:rPr>
              <a:t>a secure </a:t>
            </a:r>
            <a:r>
              <a:rPr lang="en-US" sz="2000" u="sng" dirty="0">
                <a:solidFill>
                  <a:srgbClr val="337271"/>
                </a:solidFill>
                <a:latin typeface="Nunito"/>
              </a:rPr>
              <a:t>payment module</a:t>
            </a:r>
            <a:r>
              <a:rPr lang="en-US" sz="2000" dirty="0">
                <a:solidFill>
                  <a:srgbClr val="337271"/>
                </a:solidFill>
                <a:latin typeface="Nunito"/>
              </a:rPr>
              <a:t> to facilitate smooth financial transactions. </a:t>
            </a:r>
          </a:p>
        </p:txBody>
      </p:sp>
      <p:sp>
        <p:nvSpPr>
          <p:cNvPr id="10" name="Freeform 16"/>
          <p:cNvSpPr/>
          <p:nvPr/>
        </p:nvSpPr>
        <p:spPr>
          <a:xfrm>
            <a:off x="-304800" y="-719222"/>
            <a:ext cx="2039007" cy="2022506"/>
          </a:xfrm>
          <a:custGeom>
            <a:avLst/>
            <a:gdLst/>
            <a:ahLst/>
            <a:cxnLst/>
            <a:rect l="l" t="t" r="r" b="b"/>
            <a:pathLst>
              <a:path w="3808435" h="4114800">
                <a:moveTo>
                  <a:pt x="0" y="0"/>
                </a:moveTo>
                <a:lnTo>
                  <a:pt x="3808435" y="0"/>
                </a:lnTo>
                <a:lnTo>
                  <a:pt x="38084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7"/>
          <p:cNvSpPr/>
          <p:nvPr/>
        </p:nvSpPr>
        <p:spPr>
          <a:xfrm>
            <a:off x="9562778" y="6316717"/>
            <a:ext cx="2418493" cy="435082"/>
          </a:xfrm>
          <a:custGeom>
            <a:avLst/>
            <a:gdLst/>
            <a:ahLst/>
            <a:cxnLst/>
            <a:rect l="l" t="t" r="r" b="b"/>
            <a:pathLst>
              <a:path w="4196989" h="770720">
                <a:moveTo>
                  <a:pt x="0" y="0"/>
                </a:moveTo>
                <a:lnTo>
                  <a:pt x="4196989" y="0"/>
                </a:lnTo>
                <a:lnTo>
                  <a:pt x="4196989" y="770720"/>
                </a:lnTo>
                <a:lnTo>
                  <a:pt x="0" y="7707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781044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413">
        <p15:prstTrans prst="pageCurlDouble"/>
      </p:transition>
    </mc:Choice>
    <mc:Fallback>
      <p:transition spd="slow" advTm="4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1186" y="0"/>
            <a:ext cx="1334814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1000">
                <a:schemeClr val="tx1">
                  <a:alpha val="1000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12188952" cy="6848856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6" name="Rectangle 5"/>
          <p:cNvSpPr/>
          <p:nvPr/>
        </p:nvSpPr>
        <p:spPr>
          <a:xfrm flipH="1">
            <a:off x="6096000" y="0"/>
            <a:ext cx="1334814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1000">
                <a:schemeClr val="tx1">
                  <a:alpha val="1000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3"/>
          <p:cNvSpPr txBox="1"/>
          <p:nvPr/>
        </p:nvSpPr>
        <p:spPr>
          <a:xfrm>
            <a:off x="-1510001" y="2241741"/>
            <a:ext cx="8695587" cy="1357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5000" dirty="0">
                <a:solidFill>
                  <a:srgbClr val="337271"/>
                </a:solidFill>
                <a:latin typeface="AC Diary Girl"/>
              </a:rPr>
              <a:t>Conclusion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459848" y="906632"/>
            <a:ext cx="5405449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337271"/>
                </a:solidFill>
                <a:latin typeface="Nunito"/>
              </a:rPr>
              <a:t>We successfully implemented all of the features that we set out to develop in our initial proposal. Our system is user-friendly and easy to use. We believe that this system will have a positive impact on the academic community by making it easier for researchers to share their work.</a:t>
            </a:r>
          </a:p>
        </p:txBody>
      </p:sp>
    </p:spTree>
    <p:extLst>
      <p:ext uri="{BB962C8B-B14F-4D97-AF65-F5344CB8AC3E}">
        <p14:creationId xmlns:p14="http://schemas.microsoft.com/office/powerpoint/2010/main" val="32255644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408">
        <p15:prstTrans prst="pageCurlDouble"/>
      </p:transition>
    </mc:Choice>
    <mc:Fallback>
      <p:transition spd="slow" advTm="4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167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AC Diary Girl</vt:lpstr>
      <vt:lpstr>Arial</vt:lpstr>
      <vt:lpstr>Calibri</vt:lpstr>
      <vt:lpstr>Calibri Light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2024-05-25T08:35:15Z</dcterms:created>
  <dcterms:modified xsi:type="dcterms:W3CDTF">2024-05-25T12:23:22Z</dcterms:modified>
</cp:coreProperties>
</file>