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540" r:id="rId5"/>
    <p:sldId id="544" r:id="rId6"/>
    <p:sldId id="548" r:id="rId7"/>
    <p:sldId id="550" r:id="rId8"/>
    <p:sldId id="551" r:id="rId9"/>
    <p:sldId id="552" r:id="rId10"/>
    <p:sldId id="549" r:id="rId11"/>
    <p:sldId id="542" r:id="rId12"/>
    <p:sldId id="543" r:id="rId13"/>
    <p:sldId id="553" r:id="rId14"/>
    <p:sldId id="554" r:id="rId15"/>
    <p:sldId id="555" r:id="rId16"/>
    <p:sldId id="556" r:id="rId17"/>
    <p:sldId id="557" r:id="rId18"/>
    <p:sldId id="55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>
      <p:cViewPr varScale="1">
        <p:scale>
          <a:sx n="123" d="100"/>
          <a:sy n="123" d="100"/>
        </p:scale>
        <p:origin x="114" y="15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82012"/>
            <a:ext cx="4497803" cy="2523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Pakistan</a:t>
            </a:r>
            <a:br>
              <a:rPr lang="en-US" dirty="0" smtClean="0"/>
            </a:br>
            <a:r>
              <a:rPr lang="en-US" dirty="0" smtClean="0"/>
              <a:t>E-commerce </a:t>
            </a:r>
            <a:r>
              <a:rPr lang="en-US" dirty="0"/>
              <a:t>Market Data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3012" y="1828800"/>
            <a:ext cx="3297423" cy="339309"/>
          </a:xfrm>
        </p:spPr>
        <p:txBody>
          <a:bodyPr/>
          <a:lstStyle/>
          <a:p>
            <a:r>
              <a:rPr lang="en-US" dirty="0"/>
              <a:t>Institute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3012" y="2133600"/>
            <a:ext cx="4569997" cy="339309"/>
          </a:xfrm>
        </p:spPr>
        <p:txBody>
          <a:bodyPr/>
          <a:lstStyle/>
          <a:p>
            <a:r>
              <a:rPr lang="en-US" dirty="0"/>
              <a:t>Institute of Emerging Careers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3012" y="2777709"/>
            <a:ext cx="3297423" cy="339309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3012" y="3082509"/>
            <a:ext cx="4569997" cy="339309"/>
          </a:xfrm>
        </p:spPr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3012" y="3733800"/>
            <a:ext cx="3297423" cy="339309"/>
          </a:xfrm>
        </p:spPr>
        <p:txBody>
          <a:bodyPr/>
          <a:lstStyle/>
          <a:p>
            <a:r>
              <a:rPr lang="en-US" dirty="0"/>
              <a:t>Taught by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3012" y="3996909"/>
            <a:ext cx="4569997" cy="339309"/>
          </a:xfrm>
        </p:spPr>
        <p:txBody>
          <a:bodyPr/>
          <a:lstStyle/>
          <a:p>
            <a:r>
              <a:rPr lang="en-US" dirty="0" smtClean="0"/>
              <a:t>Syed </a:t>
            </a:r>
            <a:r>
              <a:rPr lang="en-US" dirty="0" err="1"/>
              <a:t>Afroz</a:t>
            </a:r>
            <a:r>
              <a:rPr lang="en-US" dirty="0"/>
              <a:t> </a:t>
            </a:r>
            <a:r>
              <a:rPr lang="en-US" dirty="0" smtClean="0"/>
              <a:t>Pasha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3012" y="4648200"/>
            <a:ext cx="3297423" cy="339309"/>
          </a:xfrm>
        </p:spPr>
        <p:txBody>
          <a:bodyPr/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012" y="4953000"/>
            <a:ext cx="4569997" cy="339309"/>
          </a:xfrm>
        </p:spPr>
        <p:txBody>
          <a:bodyPr/>
          <a:lstStyle/>
          <a:p>
            <a:r>
              <a:rPr lang="en-US" dirty="0" smtClean="0"/>
              <a:t>Bilal Ibrahim Sethi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69" y="533400"/>
            <a:ext cx="10189643" cy="72060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3930" r="1656" b="3061"/>
          <a:stretch/>
        </p:blipFill>
        <p:spPr>
          <a:xfrm>
            <a:off x="760412" y="1254001"/>
            <a:ext cx="10591800" cy="4873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3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69" y="533400"/>
            <a:ext cx="10189643" cy="720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3930" r="1620" b="3063"/>
          <a:stretch/>
        </p:blipFill>
        <p:spPr>
          <a:xfrm>
            <a:off x="760412" y="1256584"/>
            <a:ext cx="10591800" cy="4873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83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69" y="533400"/>
            <a:ext cx="10189643" cy="720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3930" r="1515" b="4372"/>
          <a:stretch/>
        </p:blipFill>
        <p:spPr>
          <a:xfrm>
            <a:off x="836612" y="1295400"/>
            <a:ext cx="10591800" cy="4873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9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689390"/>
            <a:ext cx="4169843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 Insights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836612" y="1454981"/>
            <a:ext cx="4880575" cy="297619"/>
          </a:xfrm>
        </p:spPr>
        <p:txBody>
          <a:bodyPr/>
          <a:lstStyle/>
          <a:p>
            <a:r>
              <a:rPr lang="en-US" dirty="0"/>
              <a:t>Sales Dynamics and Customer Behavior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836612" y="1676400"/>
            <a:ext cx="10210800" cy="2080234"/>
          </a:xfrm>
        </p:spPr>
        <p:txBody>
          <a:bodyPr/>
          <a:lstStyle/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Offering discounts increases sales across all product categories.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Retailers are hesitant to offer discounts on "Kids and Baby" and "School &amp; Education" categories, indicating either a stable demand without discounts or concerns about margin impacts.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Sales across most categories are primarily driven by top-tier customers, who are loyal and frequent purchasers.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Books category is an exception, with occasional customers contributing the most to sales, suggesting different buying behavior for this category.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Occasional and standard customers are more sensitive to discounts, showing a higher likelihood of making purchases during promotions.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Top-tier customers, who are consistent purchasers, are less influenced by discounts, indicating their purchasing decisions are driven by other factors like brand loyalty or product necessity.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836611" y="3889790"/>
            <a:ext cx="4880575" cy="297619"/>
          </a:xfrm>
        </p:spPr>
        <p:txBody>
          <a:bodyPr/>
          <a:lstStyle/>
          <a:p>
            <a:r>
              <a:rPr lang="en-US" dirty="0"/>
              <a:t>Product and Payment Preferences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836611" y="4173201"/>
            <a:ext cx="10213848" cy="1720623"/>
          </a:xfrm>
        </p:spPr>
        <p:txBody>
          <a:bodyPr/>
          <a:lstStyle/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highest sales and number of orders are seen in the categories of Mobile &amp; Tablets, Appliances, Men's Fashion, and Entertainment.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Moderate-priced range products experience higher cancellation rates compared to economic-priced products.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Online payments are preferred for categories such as Appliances, Computing, Entertainment, Mobile &amp; Tablets, and Superstore items. Cash payments are more common for all other categories.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Economic price range products are predominantly purchased using cash, whereas moderate price range products have a mix but tend towards online payments</a:t>
            </a:r>
            <a:r>
              <a:rPr lang="en-US" sz="1200" dirty="0" smtClean="0"/>
              <a:t>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Premium products have no order completions; all orders in this category have been canceled and refunded.</a:t>
            </a:r>
          </a:p>
        </p:txBody>
      </p:sp>
    </p:spTree>
    <p:extLst>
      <p:ext uri="{BB962C8B-B14F-4D97-AF65-F5344CB8AC3E}">
        <p14:creationId xmlns:p14="http://schemas.microsoft.com/office/powerpoint/2010/main" val="20712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689390"/>
            <a:ext cx="5181600" cy="762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recommendation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836612" y="1451390"/>
            <a:ext cx="10210800" cy="3196810"/>
          </a:xfrm>
        </p:spPr>
        <p:txBody>
          <a:bodyPr/>
          <a:lstStyle/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Targeted Discounts</a:t>
            </a:r>
            <a:r>
              <a:rPr lang="en-US" sz="1200" dirty="0"/>
              <a:t>: Focus discounts on categories where they are most effective. For categories like "Kids and Baby" and "School &amp; Education," consider alternative promotions to maintain margins.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Loyalty Programs</a:t>
            </a:r>
            <a:r>
              <a:rPr lang="en-US" sz="1200" dirty="0"/>
              <a:t>: Strengthen loyalty programs for top-tier customers with personalized rewards, focusing on retention rather than just discounts.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Convert Occasional Buyers</a:t>
            </a:r>
            <a:r>
              <a:rPr lang="en-US" sz="1200" dirty="0"/>
              <a:t>: Design targeted marketing campaigns to convert occasional customers into more frequent buyers, especially in categories like Books.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Reduce Cancellation Rates</a:t>
            </a:r>
            <a:r>
              <a:rPr lang="en-US" sz="1200" dirty="0"/>
              <a:t>: Reevaluate the pricing and value proposition of moderate-priced products. Improve product descriptions and customer service to minimize cancellations.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Promote Online Payments</a:t>
            </a:r>
            <a:r>
              <a:rPr lang="en-US" sz="1200" dirty="0"/>
              <a:t>: Encourage online payments in popular categories with incentives like discounts or cashback, while maintaining cash options for economic-priced products</a:t>
            </a:r>
            <a:r>
              <a:rPr lang="en-US" sz="1200" dirty="0" smtClean="0"/>
              <a:t>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Premium Products Strategy</a:t>
            </a:r>
            <a:r>
              <a:rPr lang="en-US" sz="1200" dirty="0"/>
              <a:t>: Revise the pricing and value proposition for premium products to better align with customer expectations. </a:t>
            </a:r>
          </a:p>
        </p:txBody>
      </p:sp>
    </p:spTree>
    <p:extLst>
      <p:ext uri="{BB962C8B-B14F-4D97-AF65-F5344CB8AC3E}">
        <p14:creationId xmlns:p14="http://schemas.microsoft.com/office/powerpoint/2010/main" val="22797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" y="3048000"/>
            <a:ext cx="12188824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21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652" y="3430559"/>
            <a:ext cx="12161520" cy="1520838"/>
            <a:chOff x="13652" y="3717071"/>
            <a:chExt cx="12161520" cy="15208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036639"/>
            <a:ext cx="8990172" cy="944561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212" y="2971800"/>
            <a:ext cx="2133601" cy="47548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This Dataset?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8812" y="2971800"/>
            <a:ext cx="2133601" cy="4754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412" y="2971800"/>
            <a:ext cx="2133601" cy="475488"/>
          </a:xfrm>
        </p:spPr>
        <p:txBody>
          <a:bodyPr/>
          <a:lstStyle/>
          <a:p>
            <a:r>
              <a:rPr lang="en-US" dirty="0"/>
              <a:t>DASHBOARD DESIGN &amp; COMPONENTS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28012" y="2971800"/>
            <a:ext cx="2133601" cy="475488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3411" y="4818888"/>
            <a:ext cx="2133601" cy="47548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18011" y="4818889"/>
            <a:ext cx="2133601" cy="475488"/>
          </a:xfrm>
        </p:spPr>
        <p:txBody>
          <a:bodyPr/>
          <a:lstStyle/>
          <a:p>
            <a:r>
              <a:rPr lang="en-US" dirty="0"/>
              <a:t>Dashboard Visualization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932611" y="4818889"/>
            <a:ext cx="2133601" cy="475488"/>
          </a:xfrm>
        </p:spPr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371011" y="4818888"/>
            <a:ext cx="2133601" cy="475488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69" y="2272143"/>
            <a:ext cx="4113371" cy="1385457"/>
          </a:xfrm>
        </p:spPr>
        <p:txBody>
          <a:bodyPr>
            <a:normAutofit fontScale="90000"/>
          </a:bodyPr>
          <a:lstStyle/>
          <a:p>
            <a:r>
              <a:rPr lang="en-US" dirty="0"/>
              <a:t>Why This Dataset?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490437" y="1124712"/>
            <a:ext cx="1939364" cy="297619"/>
          </a:xfrm>
        </p:spPr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4212" y="1335024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I chose this dataset because understanding e-commerce trends is crucial for anticipating the future of retail.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494212" y="2196505"/>
            <a:ext cx="2061175" cy="223607"/>
          </a:xfrm>
        </p:spPr>
        <p:txBody>
          <a:bodyPr/>
          <a:lstStyle/>
          <a:p>
            <a:r>
              <a:rPr lang="en-US" dirty="0" smtClean="0"/>
              <a:t>Regional </a:t>
            </a:r>
            <a:r>
              <a:rPr lang="en-US" dirty="0"/>
              <a:t>Focus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4212" y="2401824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This dataset is valuable as it specifically targets the Pakistani e-commerce market, offering localized insights.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494212" y="3263305"/>
            <a:ext cx="2133599" cy="223607"/>
          </a:xfrm>
        </p:spPr>
        <p:txBody>
          <a:bodyPr/>
          <a:lstStyle/>
          <a:p>
            <a:r>
              <a:rPr lang="en-US" dirty="0"/>
              <a:t>Local Expertise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4212" y="3468624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It was collected and developed by Pakistani data scientist </a:t>
            </a:r>
            <a:r>
              <a:rPr lang="en-US" sz="1200" dirty="0" err="1"/>
              <a:t>Zeeshan</a:t>
            </a:r>
            <a:r>
              <a:rPr lang="en-US" sz="1200" dirty="0"/>
              <a:t>-</a:t>
            </a:r>
            <a:r>
              <a:rPr lang="en-US" sz="1200" dirty="0" err="1"/>
              <a:t>ul</a:t>
            </a:r>
            <a:r>
              <a:rPr lang="en-US" sz="1200" dirty="0"/>
              <a:t>-Hassan </a:t>
            </a:r>
            <a:r>
              <a:rPr lang="en-US" sz="1200" dirty="0" err="1"/>
              <a:t>Usmani</a:t>
            </a:r>
            <a:r>
              <a:rPr lang="en-US" sz="1200" dirty="0"/>
              <a:t>, who gathered data directly from merchants, ensuring high relevance to the local context.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494212" y="4325112"/>
            <a:ext cx="2514600" cy="223607"/>
          </a:xfrm>
        </p:spPr>
        <p:txBody>
          <a:bodyPr/>
          <a:lstStyle/>
          <a:p>
            <a:r>
              <a:rPr lang="en-US" dirty="0"/>
              <a:t>Consumer Insights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4212" y="4553712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This dataset helps us gain a deep understanding of consumer behavior within Pakistan’s e-commerce industry.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4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590800"/>
            <a:ext cx="5029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942012" y="1600200"/>
            <a:ext cx="4800600" cy="3048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/>
              <a:t>The dataset represents the largest retail e-commerce orders dataset from Pakistan, compiled from a diverse array of e-commerce merchants across the country</a:t>
            </a:r>
            <a:r>
              <a:rPr lang="en-US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/>
              <a:t>It </a:t>
            </a:r>
            <a:r>
              <a:rPr lang="en-US" sz="1200" dirty="0"/>
              <a:t>provides a detailed view of the e-commerce landscape in Pakistan, capturing comprehensive information about online transactions and customer behaviors</a:t>
            </a:r>
            <a:r>
              <a:rPr lang="en-US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/>
              <a:t>By </a:t>
            </a:r>
            <a:r>
              <a:rPr lang="en-US" sz="1200" dirty="0"/>
              <a:t>analyzing this dataset, we can gain valuable insights into the trends and dynamics shaping Pakistan's rapidly growing e-commerce sector, helping to inform strategies for optimizing online retail performance and understanding consumer preferences in this emerging market.</a:t>
            </a:r>
          </a:p>
        </p:txBody>
      </p:sp>
    </p:spTree>
    <p:extLst>
      <p:ext uri="{BB962C8B-B14F-4D97-AF65-F5344CB8AC3E}">
        <p14:creationId xmlns:p14="http://schemas.microsoft.com/office/powerpoint/2010/main" val="33945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0"/>
            <a:ext cx="6989243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Key terms &amp; concepts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2812" y="1447800"/>
            <a:ext cx="2667000" cy="297619"/>
          </a:xfrm>
        </p:spPr>
        <p:txBody>
          <a:bodyPr/>
          <a:lstStyle/>
          <a:p>
            <a:r>
              <a:rPr lang="en-US" dirty="0"/>
              <a:t>Product Price Range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912812" y="1676400"/>
            <a:ext cx="4724400" cy="845381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Economic </a:t>
            </a:r>
            <a:r>
              <a:rPr lang="en-US" sz="1200" b="1" dirty="0"/>
              <a:t>Products</a:t>
            </a:r>
            <a:r>
              <a:rPr lang="en-US" sz="1200" dirty="0"/>
              <a:t>: Products priced below 50,000.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Moderate </a:t>
            </a:r>
            <a:r>
              <a:rPr lang="en-US" sz="1200" b="1" dirty="0"/>
              <a:t>Products</a:t>
            </a:r>
            <a:r>
              <a:rPr lang="en-US" sz="1200" dirty="0"/>
              <a:t>: Products priced between 50,000 and 200,000.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Premium </a:t>
            </a:r>
            <a:r>
              <a:rPr lang="en-US" sz="1200" b="1" dirty="0"/>
              <a:t>Products</a:t>
            </a:r>
            <a:r>
              <a:rPr lang="en-US" sz="1200" dirty="0"/>
              <a:t>: Products priced above 200,000.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2812" y="2743200"/>
            <a:ext cx="3048001" cy="297619"/>
          </a:xfrm>
        </p:spPr>
        <p:txBody>
          <a:bodyPr/>
          <a:lstStyle/>
          <a:p>
            <a:r>
              <a:rPr lang="en-US" dirty="0"/>
              <a:t>Customer Engagements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912812" y="2971800"/>
            <a:ext cx="5410200" cy="845381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Top </a:t>
            </a:r>
            <a:r>
              <a:rPr lang="en-US" sz="1200" b="1" dirty="0"/>
              <a:t>Tier Clients</a:t>
            </a:r>
            <a:r>
              <a:rPr lang="en-US" sz="1200" dirty="0"/>
              <a:t>: Customers who have placed more than 10 orders.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Standard </a:t>
            </a:r>
            <a:r>
              <a:rPr lang="en-US" sz="1200" b="1" dirty="0"/>
              <a:t>Customers</a:t>
            </a:r>
            <a:r>
              <a:rPr lang="en-US" sz="1200" dirty="0"/>
              <a:t>: Customers who have placed between 5 and 10 orders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Occasional Customers</a:t>
            </a:r>
            <a:r>
              <a:rPr lang="en-US" sz="1200" dirty="0"/>
              <a:t>: Customers who have placed between 1 and 4 orders.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6390" y="4079851"/>
            <a:ext cx="3048001" cy="297619"/>
          </a:xfrm>
        </p:spPr>
        <p:txBody>
          <a:bodyPr/>
          <a:lstStyle/>
          <a:p>
            <a:r>
              <a:rPr lang="en-US" dirty="0"/>
              <a:t>Payment Categories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912812" y="4336219"/>
            <a:ext cx="9372600" cy="1378781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Bank </a:t>
            </a:r>
            <a:r>
              <a:rPr lang="en-US" sz="1200" b="1" dirty="0"/>
              <a:t>Transfers</a:t>
            </a:r>
            <a:r>
              <a:rPr lang="en-US" sz="1200" dirty="0"/>
              <a:t>: Payments via direct bank channels. (Examples: Internet banking, MCB Lite, Bank </a:t>
            </a:r>
            <a:r>
              <a:rPr lang="en-US" sz="1200" dirty="0" err="1"/>
              <a:t>Alfalah</a:t>
            </a:r>
            <a:r>
              <a:rPr lang="en-US" sz="1200" dirty="0"/>
              <a:t>, UBL Credit Card</a:t>
            </a:r>
            <a:r>
              <a:rPr lang="en-US" sz="1200" dirty="0" smtClean="0"/>
              <a:t>)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Online Payment Gateways</a:t>
            </a:r>
            <a:r>
              <a:rPr lang="en-US" sz="1200" dirty="0"/>
              <a:t>: Payments through online platforms. (Examples: </a:t>
            </a:r>
            <a:r>
              <a:rPr lang="en-US" sz="1200" dirty="0" err="1"/>
              <a:t>MyGateway</a:t>
            </a:r>
            <a:r>
              <a:rPr lang="en-US" sz="1200" dirty="0"/>
              <a:t>, APG, </a:t>
            </a:r>
            <a:r>
              <a:rPr lang="en-US" sz="1200" dirty="0" err="1"/>
              <a:t>Easypay</a:t>
            </a:r>
            <a:r>
              <a:rPr lang="en-US" sz="1200" dirty="0"/>
              <a:t> MA, </a:t>
            </a:r>
            <a:r>
              <a:rPr lang="en-US" sz="1200" dirty="0" err="1"/>
              <a:t>Easypay</a:t>
            </a:r>
            <a:r>
              <a:rPr lang="en-US" sz="1200" dirty="0"/>
              <a:t>, </a:t>
            </a:r>
            <a:r>
              <a:rPr lang="en-US" sz="1200" dirty="0" err="1"/>
              <a:t>PayAxis</a:t>
            </a:r>
            <a:r>
              <a:rPr lang="en-US" sz="1200" dirty="0" smtClean="0"/>
              <a:t>)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Cash Payments</a:t>
            </a:r>
            <a:r>
              <a:rPr lang="en-US" sz="1200" dirty="0"/>
              <a:t>: Payments made in cash at delivery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Voucher</a:t>
            </a:r>
            <a:r>
              <a:rPr lang="en-US" sz="1200" dirty="0"/>
              <a:t>: Payments using vouchers. (Examples: </a:t>
            </a:r>
            <a:r>
              <a:rPr lang="en-US" sz="1200" dirty="0" err="1"/>
              <a:t>JazzVoucher</a:t>
            </a:r>
            <a:r>
              <a:rPr lang="en-US" sz="1200" dirty="0"/>
              <a:t>, </a:t>
            </a:r>
            <a:r>
              <a:rPr lang="en-US" sz="1200" dirty="0" err="1"/>
              <a:t>Easypay</a:t>
            </a:r>
            <a:r>
              <a:rPr lang="en-US" sz="1200" dirty="0"/>
              <a:t> Voucher</a:t>
            </a:r>
            <a:r>
              <a:rPr lang="en-US" sz="1200" dirty="0" smtClean="0"/>
              <a:t>)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Others</a:t>
            </a:r>
            <a:r>
              <a:rPr lang="en-US" sz="1200" dirty="0"/>
              <a:t>: Miscellaneous payment methods. (Examples: </a:t>
            </a:r>
            <a:r>
              <a:rPr lang="en-US" sz="1200" dirty="0" err="1"/>
              <a:t>JazzWallet</a:t>
            </a:r>
            <a:r>
              <a:rPr lang="en-US" sz="1200" dirty="0"/>
              <a:t>, Product Credit, Customer Credit, Finance </a:t>
            </a:r>
            <a:r>
              <a:rPr lang="en-US" sz="1200" dirty="0" smtClean="0"/>
              <a:t>Settlement &amp; others)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57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0"/>
            <a:ext cx="6989243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2812" y="1447800"/>
            <a:ext cx="2667000" cy="297619"/>
          </a:xfrm>
        </p:spPr>
        <p:txBody>
          <a:bodyPr/>
          <a:lstStyle/>
          <a:p>
            <a:r>
              <a:rPr lang="en-US" dirty="0"/>
              <a:t>Product Categories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912812" y="1676400"/>
            <a:ext cx="9448800" cy="3962400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Appliances</a:t>
            </a:r>
            <a:r>
              <a:rPr lang="en-US" sz="1200" dirty="0"/>
              <a:t>: Household electrical items. (Examples: Air Conditioner, Energy Saver Fan)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Beauty </a:t>
            </a:r>
            <a:r>
              <a:rPr lang="en-US" sz="1200" b="1" dirty="0"/>
              <a:t>and Grooming</a:t>
            </a:r>
            <a:r>
              <a:rPr lang="en-US" sz="1200" dirty="0"/>
              <a:t>: Personal care products. (Examples: Hair Dryer, Skincare Set)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Books</a:t>
            </a:r>
            <a:r>
              <a:rPr lang="en-US" sz="1200" dirty="0"/>
              <a:t>: Reading materials. (Examples: Novels, Educational Books)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Computing</a:t>
            </a:r>
            <a:r>
              <a:rPr lang="en-US" sz="1200" dirty="0"/>
              <a:t>: Tech devices and accessories. (Examples: Laptop, Mouse)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Entertainment</a:t>
            </a:r>
            <a:r>
              <a:rPr lang="en-US" sz="1200" dirty="0"/>
              <a:t>: </a:t>
            </a:r>
            <a:r>
              <a:rPr lang="en-US" sz="1200" dirty="0" smtClean="0"/>
              <a:t>Hobbies </a:t>
            </a:r>
            <a:r>
              <a:rPr lang="en-US" sz="1200" dirty="0"/>
              <a:t>and media items. (Examples: LED TV, </a:t>
            </a:r>
            <a:r>
              <a:rPr lang="en-US" sz="1200" dirty="0" err="1"/>
              <a:t>Audionic</a:t>
            </a:r>
            <a:r>
              <a:rPr lang="en-US" sz="1200" dirty="0"/>
              <a:t> Max Speaker)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Health </a:t>
            </a:r>
            <a:r>
              <a:rPr lang="en-US" sz="1200" b="1" dirty="0"/>
              <a:t>and Sports</a:t>
            </a:r>
            <a:r>
              <a:rPr lang="en-US" sz="1200" dirty="0"/>
              <a:t>: Fitness and health products. (Examples: Yoga Mat, Weights)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Home </a:t>
            </a:r>
            <a:r>
              <a:rPr lang="en-US" sz="1200" b="1" dirty="0"/>
              <a:t>and Living</a:t>
            </a:r>
            <a:r>
              <a:rPr lang="en-US" sz="1200" dirty="0"/>
              <a:t>: Household items and décor. (Examples: Sofa, Bed Sheets)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Kids </a:t>
            </a:r>
            <a:r>
              <a:rPr lang="en-US" sz="1200" b="1" dirty="0"/>
              <a:t>and Baby</a:t>
            </a:r>
            <a:r>
              <a:rPr lang="en-US" sz="1200" dirty="0"/>
              <a:t>: Products for children and infants. (Examples: Baby Stroller, Toys)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Men's </a:t>
            </a:r>
            <a:r>
              <a:rPr lang="en-US" sz="1200" b="1" dirty="0"/>
              <a:t>Fashion</a:t>
            </a:r>
            <a:r>
              <a:rPr lang="en-US" sz="1200" dirty="0"/>
              <a:t>: Men's clothing and accessories. (Examples: Shirt, Wallet)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Mobiles </a:t>
            </a:r>
            <a:r>
              <a:rPr lang="en-US" sz="1200" b="1" dirty="0"/>
              <a:t>and Tablets</a:t>
            </a:r>
            <a:r>
              <a:rPr lang="en-US" sz="1200" dirty="0"/>
              <a:t>: Smartphones and accessories. (Examples: iPhone, Tablet Case)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Others</a:t>
            </a:r>
            <a:r>
              <a:rPr lang="en-US" sz="1200" dirty="0"/>
              <a:t>: Miscellaneous items. (Examples: Gift Box, </a:t>
            </a:r>
            <a:r>
              <a:rPr lang="en-US" sz="1200" dirty="0" smtClean="0"/>
              <a:t>mix </a:t>
            </a:r>
            <a:r>
              <a:rPr lang="en-US" sz="1200" dirty="0"/>
              <a:t>Items)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School </a:t>
            </a:r>
            <a:r>
              <a:rPr lang="en-US" sz="1200" b="1" dirty="0"/>
              <a:t>and Education</a:t>
            </a:r>
            <a:r>
              <a:rPr lang="en-US" sz="1200" dirty="0"/>
              <a:t>: Educational supplies. (Examples: Notebooks, Stationery)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Soghaat</a:t>
            </a:r>
            <a:r>
              <a:rPr lang="en-US" sz="1200" dirty="0"/>
              <a:t>: Traditional sweets. (Examples: Dates with Cashew, </a:t>
            </a:r>
            <a:r>
              <a:rPr lang="en-US" sz="1200" dirty="0" err="1"/>
              <a:t>Sohan</a:t>
            </a:r>
            <a:r>
              <a:rPr lang="en-US" sz="1200" dirty="0"/>
              <a:t> </a:t>
            </a:r>
            <a:r>
              <a:rPr lang="en-US" sz="1200" dirty="0" err="1"/>
              <a:t>Halwa</a:t>
            </a:r>
            <a:r>
              <a:rPr lang="en-US" sz="1200" dirty="0"/>
              <a:t>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Superstore</a:t>
            </a:r>
            <a:r>
              <a:rPr lang="en-US" sz="1200" dirty="0"/>
              <a:t>: Grocery and household </a:t>
            </a:r>
            <a:r>
              <a:rPr lang="en-US" sz="1200" dirty="0" smtClean="0"/>
              <a:t>items</a:t>
            </a:r>
            <a:r>
              <a:rPr lang="en-US" sz="1200" dirty="0"/>
              <a:t>. (Examples: Spices, Mango Chutney)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Women's </a:t>
            </a:r>
            <a:r>
              <a:rPr lang="en-US" sz="1200" b="1" dirty="0"/>
              <a:t>Fashion</a:t>
            </a:r>
            <a:r>
              <a:rPr lang="en-US" sz="1200" dirty="0"/>
              <a:t>: Women's clothing and accessories. (Examples: Dress, Handbag)</a:t>
            </a:r>
          </a:p>
        </p:txBody>
      </p:sp>
    </p:spTree>
    <p:extLst>
      <p:ext uri="{BB962C8B-B14F-4D97-AF65-F5344CB8AC3E}">
        <p14:creationId xmlns:p14="http://schemas.microsoft.com/office/powerpoint/2010/main" val="1204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69" y="1905000"/>
            <a:ext cx="4169843" cy="1981199"/>
          </a:xfrm>
        </p:spPr>
        <p:txBody>
          <a:bodyPr>
            <a:normAutofit/>
          </a:bodyPr>
          <a:lstStyle/>
          <a:p>
            <a:r>
              <a:rPr lang="en-US" sz="4000" dirty="0"/>
              <a:t>Dashboard Design &amp;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642837" y="921581"/>
            <a:ext cx="2213575" cy="297619"/>
          </a:xfrm>
        </p:spPr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642837" y="1143000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The design is crafted to be clear and communicative, incorporating elements that support informed and measured decision-making.</a:t>
            </a:r>
            <a:endParaRPr lang="en-US" sz="120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642837" y="1815505"/>
            <a:ext cx="2438400" cy="223607"/>
          </a:xfrm>
        </p:spPr>
        <p:txBody>
          <a:bodyPr/>
          <a:lstStyle/>
          <a:p>
            <a:r>
              <a:rPr lang="en-US" dirty="0"/>
              <a:t>Visual Elements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642837" y="2039112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Cards, Slicers, Line, Chart, Pie Chart, Stacked Bar Chart, Stacked Column Chart, </a:t>
            </a:r>
            <a:r>
              <a:rPr lang="en-US" sz="1200" dirty="0" smtClean="0"/>
              <a:t>Tree map</a:t>
            </a:r>
            <a:endParaRPr lang="en-US" sz="120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642837" y="2577505"/>
            <a:ext cx="2133599" cy="223607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642837" y="2801112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Power BI, Excel &amp; MySQL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642837" y="3339505"/>
            <a:ext cx="3276600" cy="223607"/>
          </a:xfrm>
        </p:spPr>
        <p:txBody>
          <a:bodyPr/>
          <a:lstStyle/>
          <a:p>
            <a:r>
              <a:rPr lang="en-US" dirty="0"/>
              <a:t>Analytical Focus Areas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642837" y="3563112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Sales Analysis, Customer Analysis &amp; Product Category Analysis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642837" y="4101505"/>
            <a:ext cx="3276600" cy="22360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642837" y="4325112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Page Navigation, Filters, Zoom In &amp; Out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642837" y="4858512"/>
            <a:ext cx="3276600" cy="223607"/>
          </a:xfrm>
        </p:spPr>
        <p:txBody>
          <a:bodyPr/>
          <a:lstStyle/>
          <a:p>
            <a:r>
              <a:rPr lang="en-US" dirty="0" smtClean="0"/>
              <a:t>Dashboard Type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642837" y="5087112"/>
            <a:ext cx="6175975" cy="4754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smtClean="0"/>
              <a:t>Analytical Dashboard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9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EBE85B5-1018-63BE-B0FE-5A41A2B2F1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532291" y="3636399"/>
            <a:ext cx="1658121" cy="339309"/>
          </a:xfrm>
        </p:spPr>
        <p:txBody>
          <a:bodyPr/>
          <a:lstStyle/>
          <a:p>
            <a:r>
              <a:rPr lang="en-US" dirty="0"/>
              <a:t>Time Period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678E1BF-F21B-2E8D-079B-79674283B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840275" y="3917140"/>
            <a:ext cx="1210582" cy="297618"/>
          </a:xfrm>
        </p:spPr>
        <p:txBody>
          <a:bodyPr/>
          <a:lstStyle/>
          <a:p>
            <a:r>
              <a:rPr lang="en-US" dirty="0"/>
              <a:t>July 2016 to August 2018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EAB4B7-D396-72FC-9351-CA7E1B96A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69785" y="2113126"/>
            <a:ext cx="1282077" cy="339309"/>
          </a:xfrm>
        </p:spPr>
        <p:txBody>
          <a:bodyPr/>
          <a:lstStyle/>
          <a:p>
            <a:r>
              <a:rPr lang="en-US" dirty="0"/>
              <a:t>Unit of Analysis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BEE25B-1E56-90BC-5BD1-A2D9C9BD8D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Orders Level/All Time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475991-11F6-297D-D958-A40D99574B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37212" y="1219200"/>
            <a:ext cx="2682130" cy="339309"/>
          </a:xfrm>
        </p:spPr>
        <p:txBody>
          <a:bodyPr/>
          <a:lstStyle/>
          <a:p>
            <a:r>
              <a:rPr lang="en-US" dirty="0"/>
              <a:t>Geographical Focus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20659B-FB1F-2D38-E210-1ACAC768B0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85313" y="1454982"/>
            <a:ext cx="1916981" cy="297618"/>
          </a:xfrm>
        </p:spPr>
        <p:txBody>
          <a:bodyPr/>
          <a:lstStyle/>
          <a:p>
            <a:r>
              <a:rPr lang="en-US" dirty="0"/>
              <a:t>Pakistan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00D8AFA-F8DC-A1E3-9952-2C36F71631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Industry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0EA0FC6-A387-7647-2196-78C44F1C89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14E736-F2E4-CA61-FE31-1AF69B931E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12064" y="2216982"/>
            <a:ext cx="2078348" cy="339309"/>
          </a:xfrm>
        </p:spPr>
        <p:txBody>
          <a:bodyPr/>
          <a:lstStyle/>
          <a:p>
            <a:pPr algn="l"/>
            <a:r>
              <a:rPr lang="en-US" dirty="0" smtClean="0"/>
              <a:t>Source of data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892CD3A-4F0B-8A3F-1687-D02839D1CD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27739" y="2445582"/>
            <a:ext cx="1731222" cy="297618"/>
          </a:xfrm>
        </p:spPr>
        <p:txBody>
          <a:bodyPr/>
          <a:lstStyle/>
          <a:p>
            <a:r>
              <a:rPr lang="en-US" dirty="0" smtClean="0"/>
              <a:t>Various merchants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C6B93D3-B7E9-2083-A800-17242FD83B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00907" y="3407122"/>
            <a:ext cx="1359572" cy="587100"/>
          </a:xfrm>
        </p:spPr>
        <p:txBody>
          <a:bodyPr/>
          <a:lstStyle/>
          <a:p>
            <a:r>
              <a:rPr lang="en-US" dirty="0" smtClean="0"/>
              <a:t>Records </a:t>
            </a:r>
            <a:r>
              <a:rPr lang="en-US" dirty="0"/>
              <a:t>&amp; Columns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EDE975B-08C4-6CDD-4253-F4F4540007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25154" y="4056080"/>
            <a:ext cx="1311078" cy="297618"/>
          </a:xfrm>
        </p:spPr>
        <p:txBody>
          <a:bodyPr/>
          <a:lstStyle/>
          <a:p>
            <a:r>
              <a:rPr lang="en-US" dirty="0"/>
              <a:t>584,525 </a:t>
            </a:r>
            <a:r>
              <a:rPr lang="en-US" dirty="0" smtClean="0"/>
              <a:t> &amp;  </a:t>
            </a:r>
            <a:r>
              <a:rPr lang="en-US" dirty="0"/>
              <a:t>21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74026B2-1C49-9604-00E8-0FD8877C2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4612" y="5379269"/>
            <a:ext cx="1939365" cy="259531"/>
          </a:xfrm>
        </p:spPr>
        <p:txBody>
          <a:bodyPr/>
          <a:lstStyle/>
          <a:p>
            <a:r>
              <a:rPr lang="en-US" dirty="0"/>
              <a:t>Key Variables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3F477B1-E5E1-8D4D-DBB3-AC86748EFB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1612" y="5626617"/>
            <a:ext cx="4465462" cy="678618"/>
          </a:xfrm>
        </p:spPr>
        <p:txBody>
          <a:bodyPr/>
          <a:lstStyle/>
          <a:p>
            <a:r>
              <a:rPr lang="en-US" dirty="0"/>
              <a:t>Order Status, Order No, Order Date, Price, Order Total, Quantity Ordered, Category, Discount, Payment Method, Customer Since, Customer ID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FC09CD-722F-41B0-7F21-59D61AA68F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49440" y="2029537"/>
            <a:ext cx="3013259" cy="2667032"/>
            <a:chOff x="7078031" y="2522491"/>
            <a:chExt cx="3208833" cy="284013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2D88D7-E6F5-EE72-D890-3E9DB925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552" y="2522491"/>
              <a:ext cx="1141176" cy="1448313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46DCB7-A526-3FD1-6299-67F32EC1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3533885"/>
              <a:ext cx="718974" cy="603085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472B178-7D6D-674A-604D-C632DCD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031" y="3981165"/>
              <a:ext cx="1486202" cy="1381459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8741AA56-E410-2958-AAD3-93855C59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70" y="3983192"/>
              <a:ext cx="927919" cy="1082406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1157388-E098-2116-4290-4B900F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193" y="3987128"/>
              <a:ext cx="1323021" cy="1215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AB761B-73E5-DA76-8912-3A93D18D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799" y="2900898"/>
              <a:ext cx="1713065" cy="1421701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F3AD8F0-D8E2-1E85-66F2-486B1188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1728" y="2791517"/>
              <a:ext cx="933092" cy="1170370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accent6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8802105-D745-F757-3CDA-11BDD37639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799049" y="1540649"/>
            <a:ext cx="3714963" cy="3714963"/>
            <a:chOff x="2466978" y="1296990"/>
            <a:chExt cx="4242816" cy="4242816"/>
          </a:xfrm>
          <a:noFill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2E04E4F-B5ED-0A49-5C30-6B084D7E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742" y="1296990"/>
              <a:ext cx="1667662" cy="2116497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16110AE-B750-46F6-EBC5-6E08F31D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8" y="2110196"/>
              <a:ext cx="2120426" cy="1778644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E60A89-06E1-CCCE-090F-95AA398C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924" y="3413487"/>
              <a:ext cx="2062480" cy="1917124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4FB5BF8-E0C4-1E02-BDA1-28A2657A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663" y="3413487"/>
              <a:ext cx="1822839" cy="2126319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8DABC3F-ACC1-1782-302C-9E9F25E8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3413487"/>
              <a:ext cx="2070337" cy="1902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36B0EB2-2041-2EA2-117F-6FDC04D69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2081715"/>
              <a:ext cx="2122390" cy="1771768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BF1E96-EDA8-DB9F-717B-61E6D387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1296990"/>
              <a:ext cx="1645073" cy="2116497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3D4DF7-10EF-C85C-43BD-EC9B2F245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446467" y="2799935"/>
            <a:ext cx="879206" cy="96393"/>
            <a:chOff x="10512179" y="3612003"/>
            <a:chExt cx="879206" cy="963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943D3E-C424-FA0C-8981-7B32721D06EA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4A27DA-9D72-5CDA-76A7-BF038B322013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74973-7BAA-2C7F-0644-BD87D97A1D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162959" y="4401667"/>
            <a:ext cx="1282607" cy="95192"/>
            <a:chOff x="9925605" y="5450860"/>
            <a:chExt cx="1282607" cy="9519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DC4946-2003-8FBD-5C8F-7B596205AA43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51F780-0146-5E99-1FFD-B156FCCB966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EDDAA-C99B-D4E4-7F19-4D2DEE36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8656088" y="5255612"/>
            <a:ext cx="0" cy="95192"/>
          </a:xfrm>
          <a:prstGeom prst="line">
            <a:avLst/>
          </a:prstGeom>
          <a:ln w="254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608B6C-3375-1397-88C9-DC4D5B2AE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817228" y="4363652"/>
            <a:ext cx="1274569" cy="95192"/>
            <a:chOff x="5943284" y="5450860"/>
            <a:chExt cx="1274569" cy="9519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7837E-66DC-5835-3DDE-3F38AB5ADFD5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A04A2C-F2F6-B418-A989-5233148B08D9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A281C0-EB67-93CD-C586-87D905828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959748" y="2896647"/>
            <a:ext cx="879206" cy="96393"/>
            <a:chOff x="5750439" y="3612003"/>
            <a:chExt cx="879206" cy="963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519C-D0F1-6231-911E-8AF93957EF2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02537-14C7-5AC0-8296-6C3B8071E41E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80807C-EA53-1C0C-A4F1-6C593879B8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75812" y="1750102"/>
            <a:ext cx="651926" cy="95521"/>
            <a:chOff x="9709686" y="2266853"/>
            <a:chExt cx="651926" cy="955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6FFEC1-449B-9F19-64CC-AC33722AD54D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88DB10-55F4-8A6E-6CDC-D491DCAC2155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1FDC3-6B5F-66BA-DB12-AEA925453B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984864" y="1750102"/>
            <a:ext cx="654348" cy="95521"/>
            <a:chOff x="6984864" y="2266853"/>
            <a:chExt cx="654348" cy="9552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C9F02-5706-2D39-CF23-119C24651F85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2517FD-BD77-C2DF-E0C4-03099D07427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1" y="2286000"/>
            <a:ext cx="4341971" cy="1905000"/>
          </a:xfrm>
        </p:spPr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20" y="4572001"/>
            <a:ext cx="4494292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0563" y="330089"/>
            <a:ext cx="1066800" cy="736711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7960" y="1030324"/>
            <a:ext cx="3011452" cy="347472"/>
          </a:xfrm>
        </p:spPr>
        <p:txBody>
          <a:bodyPr/>
          <a:lstStyle/>
          <a:p>
            <a:r>
              <a:rPr lang="en-US" sz="1400" dirty="0"/>
              <a:t>Evaluate Overall Sales Trends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87961" y="1447800"/>
            <a:ext cx="3087651" cy="804672"/>
          </a:xfrm>
        </p:spPr>
        <p:txBody>
          <a:bodyPr/>
          <a:lstStyle/>
          <a:p>
            <a:r>
              <a:rPr lang="en-US" dirty="0"/>
              <a:t>Analyze overall sales performance to identify key patterns and uncover growth opportunities within specific product categories.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48947" y="330088"/>
            <a:ext cx="1066800" cy="73671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4776" y="1028021"/>
            <a:ext cx="2701364" cy="347472"/>
          </a:xfrm>
        </p:spPr>
        <p:txBody>
          <a:bodyPr/>
          <a:lstStyle/>
          <a:p>
            <a:r>
              <a:rPr lang="en-US" sz="1400" dirty="0"/>
              <a:t>Assess Order Characteristics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98448" y="1447800"/>
            <a:ext cx="3387164" cy="804672"/>
          </a:xfrm>
        </p:spPr>
        <p:txBody>
          <a:bodyPr/>
          <a:lstStyle/>
          <a:p>
            <a:r>
              <a:rPr lang="en-US" dirty="0"/>
              <a:t>Examine order size, product count per order, and purchasing behavior across various product categories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0563" y="2311289"/>
            <a:ext cx="1066800" cy="73671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87960" y="2971800"/>
            <a:ext cx="2554251" cy="347472"/>
          </a:xfrm>
        </p:spPr>
        <p:txBody>
          <a:bodyPr/>
          <a:lstStyle/>
          <a:p>
            <a:r>
              <a:rPr lang="en-US" sz="1400" dirty="0"/>
              <a:t>Impact of Discounts on Sales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87961" y="3386328"/>
            <a:ext cx="2859051" cy="804672"/>
          </a:xfrm>
        </p:spPr>
        <p:txBody>
          <a:bodyPr/>
          <a:lstStyle/>
          <a:p>
            <a:r>
              <a:rPr lang="en-US" dirty="0"/>
              <a:t>Analyze how discounts influence sales volume and determine which categories respond most or least effectively to discounts.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8947" y="2311289"/>
            <a:ext cx="1066800" cy="736711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98447" y="2971800"/>
            <a:ext cx="3615765" cy="347472"/>
          </a:xfrm>
        </p:spPr>
        <p:txBody>
          <a:bodyPr/>
          <a:lstStyle/>
          <a:p>
            <a:r>
              <a:rPr lang="en-US" sz="1400" dirty="0"/>
              <a:t>Analyze Payment Method Preferences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98448" y="3386328"/>
            <a:ext cx="2929964" cy="804672"/>
          </a:xfrm>
        </p:spPr>
        <p:txBody>
          <a:bodyPr/>
          <a:lstStyle/>
          <a:p>
            <a:r>
              <a:rPr lang="en-US" dirty="0"/>
              <a:t>Investigate customer payment method preferences across different product categories and price ranges.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50563" y="4216289"/>
            <a:ext cx="1066800" cy="736711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87960" y="4800600"/>
            <a:ext cx="2782851" cy="347472"/>
          </a:xfrm>
        </p:spPr>
        <p:txBody>
          <a:bodyPr/>
          <a:lstStyle/>
          <a:p>
            <a:r>
              <a:rPr lang="en-US" sz="1400" dirty="0"/>
              <a:t>Customer Engagement 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87961" y="5215128"/>
            <a:ext cx="2859051" cy="804672"/>
          </a:xfrm>
        </p:spPr>
        <p:txBody>
          <a:bodyPr/>
          <a:lstStyle/>
          <a:p>
            <a:r>
              <a:rPr lang="en-US" dirty="0"/>
              <a:t>Assess customer engagement levels—occasional, standard, and top-tier—across various categories, particularly in relation to </a:t>
            </a:r>
            <a:r>
              <a:rPr lang="en-US" dirty="0" smtClean="0"/>
              <a:t>discounts &amp; others.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48947" y="4216289"/>
            <a:ext cx="1066800" cy="736711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98448" y="4800600"/>
            <a:ext cx="2853764" cy="347472"/>
          </a:xfrm>
        </p:spPr>
        <p:txBody>
          <a:bodyPr/>
          <a:lstStyle/>
          <a:p>
            <a:r>
              <a:rPr lang="en-US" sz="1400" dirty="0"/>
              <a:t>Order Completion and Behavior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76939A-09FC-B2ED-51AF-21D156990C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8448" y="5215128"/>
            <a:ext cx="3158564" cy="804672"/>
          </a:xfrm>
        </p:spPr>
        <p:txBody>
          <a:bodyPr/>
          <a:lstStyle/>
          <a:p>
            <a:r>
              <a:rPr lang="en-US" dirty="0"/>
              <a:t>Evaluate order completion rates and behaviors, focusing on differences across product categories, price ranges, and customer segments.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1309</Words>
  <Application>Microsoft Office PowerPoint</Application>
  <PresentationFormat>Custom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Corbel</vt:lpstr>
      <vt:lpstr>Office Theme</vt:lpstr>
      <vt:lpstr>Pakistan E-commerce Market Data</vt:lpstr>
      <vt:lpstr>Agenda</vt:lpstr>
      <vt:lpstr>Why This Dataset?</vt:lpstr>
      <vt:lpstr>Introduction</vt:lpstr>
      <vt:lpstr>Key terms &amp; concepts</vt:lpstr>
      <vt:lpstr>…</vt:lpstr>
      <vt:lpstr>Dashboard Design &amp; Components</vt:lpstr>
      <vt:lpstr>Data Overview</vt:lpstr>
      <vt:lpstr>Objectives</vt:lpstr>
      <vt:lpstr>Dashboard Visualization</vt:lpstr>
      <vt:lpstr>…</vt:lpstr>
      <vt:lpstr>…</vt:lpstr>
      <vt:lpstr>Key Insights</vt:lpstr>
      <vt:lpstr>recommendation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2024-08-17T07:47:00Z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