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26"/>
  </p:notesMasterIdLst>
  <p:sldIdLst>
    <p:sldId id="300" r:id="rId2"/>
    <p:sldId id="285" r:id="rId3"/>
    <p:sldId id="345" r:id="rId4"/>
    <p:sldId id="340" r:id="rId5"/>
    <p:sldId id="325" r:id="rId6"/>
    <p:sldId id="326" r:id="rId7"/>
    <p:sldId id="327" r:id="rId8"/>
    <p:sldId id="332" r:id="rId9"/>
    <p:sldId id="333" r:id="rId10"/>
    <p:sldId id="330" r:id="rId11"/>
    <p:sldId id="329" r:id="rId12"/>
    <p:sldId id="334" r:id="rId13"/>
    <p:sldId id="335" r:id="rId14"/>
    <p:sldId id="336" r:id="rId15"/>
    <p:sldId id="342" r:id="rId16"/>
    <p:sldId id="343" r:id="rId17"/>
    <p:sldId id="337" r:id="rId18"/>
    <p:sldId id="338" r:id="rId19"/>
    <p:sldId id="339" r:id="rId20"/>
    <p:sldId id="341" r:id="rId21"/>
    <p:sldId id="344" r:id="rId22"/>
    <p:sldId id="346" r:id="rId23"/>
    <p:sldId id="324" r:id="rId24"/>
    <p:sldId id="25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552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userDrawn="1">
          <p15:clr>
            <a:srgbClr val="A4A3A4"/>
          </p15:clr>
        </p15:guide>
        <p15:guide id="4" orient="horz" pos="1128" userDrawn="1">
          <p15:clr>
            <a:srgbClr val="A4A3A4"/>
          </p15:clr>
        </p15:guide>
        <p15:guide id="5" orient="horz" pos="1560" userDrawn="1">
          <p15:clr>
            <a:srgbClr val="A4A3A4"/>
          </p15:clr>
        </p15:guide>
        <p15:guide id="6" orient="horz" pos="1272" userDrawn="1">
          <p15:clr>
            <a:srgbClr val="A4A3A4"/>
          </p15:clr>
        </p15:guide>
        <p15:guide id="7" orient="horz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0045"/>
    <a:srgbClr val="FBFBFB"/>
    <a:srgbClr val="E70C48"/>
    <a:srgbClr val="EB1947"/>
    <a:srgbClr val="FE4A00"/>
    <a:srgbClr val="FD585F"/>
    <a:srgbClr val="F6428B"/>
    <a:srgbClr val="DE32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71869" autoAdjust="0"/>
  </p:normalViewPr>
  <p:slideViewPr>
    <p:cSldViewPr snapToGrid="0" snapToObjects="1">
      <p:cViewPr varScale="1">
        <p:scale>
          <a:sx n="51" d="100"/>
          <a:sy n="51" d="100"/>
        </p:scale>
        <p:origin x="-1422" y="-84"/>
      </p:cViewPr>
      <p:guideLst>
        <p:guide orient="horz" pos="552"/>
        <p:guide orient="horz" pos="1128"/>
        <p:guide orient="horz" pos="1560"/>
        <p:guide orient="horz" pos="1272"/>
        <p:guide orient="horz" pos="2448"/>
        <p:guide pos="408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5E741-A0E7-F84B-81AF-B68C59C51525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993B9-56DC-C540-A130-066E4EB4D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55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tools/sqlpackage?view=sql-server-2017&amp;viewFallbackFrom=sql-server-2014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https://docs.microsoft.com/en-us/sql/tools/sqlpackage?view=sql-server-2017&amp;viewFallbackFrom=sql-server-2014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993B9-56DC-C540-A130-066E4EB4DFC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84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mailto:Farid.Ahmed@ibexglobal.com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mailto:Farid.Ahmed@ibexglobal.com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ed Title">
    <p:bg>
      <p:bgPr>
        <a:gradFill>
          <a:gsLst>
            <a:gs pos="100000">
              <a:srgbClr val="FD585F"/>
            </a:gs>
            <a:gs pos="0">
              <a:srgbClr val="EB0045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 userDrawn="1"/>
        </p:nvSpPr>
        <p:spPr>
          <a:xfrm rot="10800000">
            <a:off x="11658156" y="152270"/>
            <a:ext cx="363024" cy="363024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2" y="504903"/>
            <a:ext cx="1005608" cy="3630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2" b="10169"/>
          <a:stretch/>
        </p:blipFill>
        <p:spPr>
          <a:xfrm>
            <a:off x="0" y="5101888"/>
            <a:ext cx="5246685" cy="1756112"/>
          </a:xfrm>
          <a:prstGeom prst="rect">
            <a:avLst/>
          </a:prstGeom>
        </p:spPr>
      </p:pic>
      <p:sp>
        <p:nvSpPr>
          <p:cNvPr id="10" name="Title 13"/>
          <p:cNvSpPr>
            <a:spLocks noGrp="1"/>
          </p:cNvSpPr>
          <p:nvPr>
            <p:ph type="title" hasCustomPrompt="1"/>
          </p:nvPr>
        </p:nvSpPr>
        <p:spPr>
          <a:xfrm>
            <a:off x="573587" y="2855181"/>
            <a:ext cx="10515600" cy="742458"/>
          </a:xfrm>
          <a:prstGeom prst="rect">
            <a:avLst/>
          </a:prstGeom>
        </p:spPr>
        <p:txBody>
          <a:bodyPr/>
          <a:lstStyle>
            <a:lvl1pPr>
              <a:defRPr sz="4800" b="1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587" y="3649009"/>
            <a:ext cx="9144000" cy="55783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January 1, 2018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67106" y="4206847"/>
            <a:ext cx="115248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903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ol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0352" y="1271016"/>
            <a:ext cx="10515600" cy="742458"/>
          </a:xfrm>
          <a:prstGeom prst="rect">
            <a:avLst/>
          </a:prstGeom>
        </p:spPr>
        <p:txBody>
          <a:bodyPr/>
          <a:lstStyle>
            <a:lvl1pPr>
              <a:defRPr sz="2500" b="1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Bold Slide Heading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587" y="2152302"/>
            <a:ext cx="9144000" cy="55783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Sub-Heading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2" y="504749"/>
            <a:ext cx="1005608" cy="363333"/>
          </a:xfrm>
          <a:prstGeom prst="rect">
            <a:avLst/>
          </a:prstGeom>
        </p:spPr>
      </p:pic>
      <p:sp>
        <p:nvSpPr>
          <p:cNvPr id="10" name="Right Triangle 9"/>
          <p:cNvSpPr/>
          <p:nvPr userDrawn="1"/>
        </p:nvSpPr>
        <p:spPr>
          <a:xfrm rot="10800000">
            <a:off x="11658156" y="152270"/>
            <a:ext cx="363024" cy="363024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1169910" y="6641432"/>
            <a:ext cx="10899972" cy="203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800" dirty="0">
                <a:solidFill>
                  <a:srgbClr val="C00000"/>
                </a:solidFill>
                <a:latin typeface="Calibri" panose="020F0502020204030204" pitchFamily="34" charset="0"/>
                <a:ea typeface="Source Sans Pro Light"/>
                <a:cs typeface="Source Sans Pro Light"/>
                <a:sym typeface="Source Sans Pro Light"/>
              </a:rPr>
              <a:t>In case of any issues, feel free to contact us at </a:t>
            </a:r>
            <a:r>
              <a:rPr lang="en-US" sz="800" dirty="0">
                <a:solidFill>
                  <a:srgbClr val="C00000"/>
                </a:solidFill>
                <a:latin typeface="Calibri" panose="020F0502020204030204" pitchFamily="34" charset="0"/>
                <a:ea typeface="Source Sans Pro Light"/>
                <a:cs typeface="Source Sans Pro Light"/>
                <a:sym typeface="Source Sans Pro Light"/>
                <a:hlinkClick r:id="rId3"/>
              </a:rPr>
              <a:t>ibextech.production.support@ibexglobal.com</a:t>
            </a:r>
            <a:r>
              <a:rPr lang="en-US" sz="800" dirty="0">
                <a:solidFill>
                  <a:srgbClr val="C00000"/>
                </a:solidFill>
                <a:latin typeface="Calibri" panose="020F0502020204030204" pitchFamily="34" charset="0"/>
                <a:ea typeface="Source Sans Pro Light"/>
                <a:cs typeface="Source Sans Pro Light"/>
                <a:sym typeface="Source Sans Pro Light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951674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 userDrawn="1"/>
        </p:nvSpPr>
        <p:spPr>
          <a:xfrm rot="10800000">
            <a:off x="11658156" y="152270"/>
            <a:ext cx="363024" cy="363024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06" y="504749"/>
            <a:ext cx="1005608" cy="3633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7" b="9411"/>
          <a:stretch/>
        </p:blipFill>
        <p:spPr>
          <a:xfrm>
            <a:off x="0" y="5088635"/>
            <a:ext cx="5246685" cy="1769365"/>
          </a:xfrm>
          <a:prstGeom prst="rect">
            <a:avLst/>
          </a:prstGeom>
        </p:spPr>
      </p:pic>
      <p:sp>
        <p:nvSpPr>
          <p:cNvPr id="8" name="Title 13"/>
          <p:cNvSpPr>
            <a:spLocks noGrp="1"/>
          </p:cNvSpPr>
          <p:nvPr>
            <p:ph type="title" hasCustomPrompt="1"/>
          </p:nvPr>
        </p:nvSpPr>
        <p:spPr>
          <a:xfrm>
            <a:off x="573587" y="2855181"/>
            <a:ext cx="10515600" cy="742458"/>
          </a:xfrm>
          <a:prstGeom prst="rect">
            <a:avLst/>
          </a:prstGeom>
        </p:spPr>
        <p:txBody>
          <a:bodyPr/>
          <a:lstStyle>
            <a:lvl1pPr>
              <a:defRPr sz="4800" b="1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587" y="3649010"/>
            <a:ext cx="9144000" cy="55783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January 1, 2018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73587" y="4206847"/>
            <a:ext cx="11618413" cy="0"/>
          </a:xfrm>
          <a:prstGeom prst="line">
            <a:avLst/>
          </a:prstGeom>
          <a:ln>
            <a:solidFill>
              <a:srgbClr val="EB19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9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ed Section">
    <p:bg>
      <p:bgPr>
        <a:gradFill>
          <a:gsLst>
            <a:gs pos="100000">
              <a:srgbClr val="FD585F"/>
            </a:gs>
            <a:gs pos="0">
              <a:srgbClr val="EB0045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3"/>
          <p:cNvSpPr>
            <a:spLocks noGrp="1"/>
          </p:cNvSpPr>
          <p:nvPr>
            <p:ph type="title" hasCustomPrompt="1"/>
          </p:nvPr>
        </p:nvSpPr>
        <p:spPr>
          <a:xfrm>
            <a:off x="573587" y="2786355"/>
            <a:ext cx="10515600" cy="742458"/>
          </a:xfrm>
          <a:prstGeom prst="rect">
            <a:avLst/>
          </a:prstGeom>
        </p:spPr>
        <p:txBody>
          <a:bodyPr/>
          <a:lstStyle>
            <a:lvl1pPr>
              <a:defRPr sz="4800" b="1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587" y="3529182"/>
            <a:ext cx="9144000" cy="55783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Sub-Text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2" y="504903"/>
            <a:ext cx="1005608" cy="3630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2" b="10169"/>
          <a:stretch/>
        </p:blipFill>
        <p:spPr>
          <a:xfrm rot="16200000">
            <a:off x="8690602" y="3356601"/>
            <a:ext cx="5246685" cy="1756112"/>
          </a:xfrm>
          <a:prstGeom prst="rect">
            <a:avLst/>
          </a:prstGeom>
        </p:spPr>
      </p:pic>
      <p:sp>
        <p:nvSpPr>
          <p:cNvPr id="12" name="Right Triangle 11"/>
          <p:cNvSpPr/>
          <p:nvPr userDrawn="1"/>
        </p:nvSpPr>
        <p:spPr>
          <a:xfrm rot="10800000">
            <a:off x="11658156" y="152270"/>
            <a:ext cx="363024" cy="363024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47700" y="2035751"/>
            <a:ext cx="12878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38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3"/>
          <p:cNvSpPr>
            <a:spLocks noGrp="1"/>
          </p:cNvSpPr>
          <p:nvPr>
            <p:ph type="title" hasCustomPrompt="1"/>
          </p:nvPr>
        </p:nvSpPr>
        <p:spPr>
          <a:xfrm>
            <a:off x="573587" y="2786355"/>
            <a:ext cx="10515600" cy="742458"/>
          </a:xfrm>
          <a:prstGeom prst="rect">
            <a:avLst/>
          </a:prstGeom>
        </p:spPr>
        <p:txBody>
          <a:bodyPr/>
          <a:lstStyle>
            <a:lvl1pPr>
              <a:defRPr sz="48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587" y="3528813"/>
            <a:ext cx="9144000" cy="55783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Sub-Text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06" y="504749"/>
            <a:ext cx="1005608" cy="3633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7" b="9411"/>
          <a:stretch/>
        </p:blipFill>
        <p:spPr>
          <a:xfrm rot="16200000">
            <a:off x="8683975" y="3349975"/>
            <a:ext cx="5246685" cy="1769365"/>
          </a:xfrm>
          <a:prstGeom prst="rect">
            <a:avLst/>
          </a:prstGeom>
        </p:spPr>
      </p:pic>
      <p:sp>
        <p:nvSpPr>
          <p:cNvPr id="10" name="Right Triangle 9"/>
          <p:cNvSpPr/>
          <p:nvPr userDrawn="1"/>
        </p:nvSpPr>
        <p:spPr>
          <a:xfrm rot="10800000">
            <a:off x="11658156" y="152270"/>
            <a:ext cx="363024" cy="363024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47700" y="2056086"/>
            <a:ext cx="1287887" cy="0"/>
          </a:xfrm>
          <a:prstGeom prst="line">
            <a:avLst/>
          </a:prstGeom>
          <a:ln>
            <a:solidFill>
              <a:srgbClr val="E70C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627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">
    <p:bg>
      <p:bgPr>
        <a:gradFill>
          <a:gsLst>
            <a:gs pos="100000">
              <a:srgbClr val="FD585F"/>
            </a:gs>
            <a:gs pos="0">
              <a:srgbClr val="EB0045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3"/>
          <p:cNvSpPr>
            <a:spLocks noGrp="1"/>
          </p:cNvSpPr>
          <p:nvPr>
            <p:ph type="title" hasCustomPrompt="1"/>
          </p:nvPr>
        </p:nvSpPr>
        <p:spPr>
          <a:xfrm>
            <a:off x="573587" y="2786355"/>
            <a:ext cx="10515600" cy="742458"/>
          </a:xfrm>
          <a:prstGeom prst="rect">
            <a:avLst/>
          </a:prstGeom>
        </p:spPr>
        <p:txBody>
          <a:bodyPr/>
          <a:lstStyle>
            <a:lvl1pPr>
              <a:defRPr sz="4800" b="1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Ibex Interactive Update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587" y="3528813"/>
            <a:ext cx="9144000" cy="98284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Name of Presenter</a:t>
            </a:r>
          </a:p>
          <a:p>
            <a:r>
              <a:rPr lang="en-US" dirty="0"/>
              <a:t>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06" y="504903"/>
            <a:ext cx="1005608" cy="3630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2" b="10169"/>
          <a:stretch/>
        </p:blipFill>
        <p:spPr>
          <a:xfrm>
            <a:off x="0" y="5101888"/>
            <a:ext cx="5246685" cy="1756112"/>
          </a:xfrm>
          <a:prstGeom prst="rect">
            <a:avLst/>
          </a:prstGeom>
        </p:spPr>
      </p:pic>
      <p:sp>
        <p:nvSpPr>
          <p:cNvPr id="9" name="Right Triangle 8"/>
          <p:cNvSpPr/>
          <p:nvPr userDrawn="1"/>
        </p:nvSpPr>
        <p:spPr>
          <a:xfrm rot="10800000">
            <a:off x="11658156" y="152270"/>
            <a:ext cx="363024" cy="363024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47700" y="2035751"/>
            <a:ext cx="12878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376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3587" y="1367228"/>
            <a:ext cx="10515600" cy="742458"/>
          </a:xfrm>
          <a:prstGeom prst="rect">
            <a:avLst/>
          </a:prstGeom>
        </p:spPr>
        <p:txBody>
          <a:bodyPr/>
          <a:lstStyle>
            <a:lvl1pPr>
              <a:defRPr b="1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Bold Slide Heading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587" y="2152302"/>
            <a:ext cx="9144000" cy="55783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Sub-Heading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idx="10" hasCustomPrompt="1"/>
          </p:nvPr>
        </p:nvSpPr>
        <p:spPr>
          <a:xfrm>
            <a:off x="573587" y="2924027"/>
            <a:ext cx="10515600" cy="759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b="1" baseline="0"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buFont typeface="Arial" charset="0"/>
              <a:buChar char="•"/>
              <a:defRPr/>
            </a:lvl2pPr>
            <a:lvl3pPr marL="1200150" indent="-285750">
              <a:buFont typeface="Arial" charset="0"/>
              <a:buChar char="•"/>
              <a:defRPr/>
            </a:lvl3pPr>
            <a:lvl4pPr marL="16573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Bold Content Heading</a:t>
            </a:r>
          </a:p>
          <a:p>
            <a:pPr lvl="0"/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1" hasCustomPrompt="1"/>
          </p:nvPr>
        </p:nvSpPr>
        <p:spPr>
          <a:xfrm>
            <a:off x="573587" y="3897245"/>
            <a:ext cx="10515600" cy="2371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b="0" baseline="0"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buFont typeface="Arial" charset="0"/>
              <a:buChar char="•"/>
              <a:defRPr/>
            </a:lvl2pPr>
            <a:lvl3pPr marL="1200150" indent="-285750">
              <a:buFont typeface="Arial" charset="0"/>
              <a:buChar char="•"/>
              <a:defRPr/>
            </a:lvl3pPr>
            <a:lvl4pPr marL="16573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Content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Bullets: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2" y="504749"/>
            <a:ext cx="1005608" cy="363333"/>
          </a:xfrm>
          <a:prstGeom prst="rect">
            <a:avLst/>
          </a:prstGeom>
        </p:spPr>
      </p:pic>
      <p:sp>
        <p:nvSpPr>
          <p:cNvPr id="10" name="Right Triangle 9"/>
          <p:cNvSpPr/>
          <p:nvPr userDrawn="1"/>
        </p:nvSpPr>
        <p:spPr>
          <a:xfrm rot="10800000">
            <a:off x="11658156" y="152270"/>
            <a:ext cx="363024" cy="363024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169910" y="6641432"/>
            <a:ext cx="10899972" cy="203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800" dirty="0">
                <a:solidFill>
                  <a:srgbClr val="C00000"/>
                </a:solidFill>
                <a:latin typeface="Calibri" panose="020F0502020204030204" pitchFamily="34" charset="0"/>
                <a:ea typeface="Source Sans Pro Light"/>
                <a:cs typeface="Source Sans Pro Light"/>
                <a:sym typeface="Source Sans Pro Light"/>
              </a:rPr>
              <a:t>In case of any issues, feel free to contact us at </a:t>
            </a:r>
            <a:r>
              <a:rPr lang="en-US" sz="800" dirty="0">
                <a:solidFill>
                  <a:srgbClr val="C00000"/>
                </a:solidFill>
                <a:latin typeface="Calibri" panose="020F0502020204030204" pitchFamily="34" charset="0"/>
                <a:ea typeface="Source Sans Pro Light"/>
                <a:cs typeface="Source Sans Pro Light"/>
                <a:sym typeface="Source Sans Pro Light"/>
                <a:hlinkClick r:id="rId3"/>
              </a:rPr>
              <a:t>ibextech.production.support@ibexglobal.com</a:t>
            </a:r>
            <a:r>
              <a:rPr lang="en-US" sz="800" dirty="0">
                <a:solidFill>
                  <a:srgbClr val="C00000"/>
                </a:solidFill>
                <a:latin typeface="Calibri" panose="020F0502020204030204" pitchFamily="34" charset="0"/>
                <a:ea typeface="Source Sans Pro Light"/>
                <a:cs typeface="Source Sans Pro Light"/>
                <a:sym typeface="Source Sans Pro Light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711962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73587" y="1446952"/>
            <a:ext cx="10515600" cy="781094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Thin Slide Heading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73587" y="2623991"/>
            <a:ext cx="5181600" cy="203816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Bullets</a:t>
            </a:r>
          </a:p>
          <a:p>
            <a:pPr lvl="0"/>
            <a:r>
              <a:rPr lang="en-US" dirty="0"/>
              <a:t>Bullets</a:t>
            </a:r>
          </a:p>
          <a:p>
            <a:pPr lvl="0"/>
            <a:r>
              <a:rPr lang="en-US" dirty="0"/>
              <a:t>Bullets</a:t>
            </a:r>
          </a:p>
          <a:p>
            <a:pPr lvl="0"/>
            <a:r>
              <a:rPr lang="en-US" dirty="0"/>
              <a:t>Bullets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06" y="504749"/>
            <a:ext cx="1005608" cy="3633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7" b="9411"/>
          <a:stretch/>
        </p:blipFill>
        <p:spPr>
          <a:xfrm rot="16200000">
            <a:off x="8683975" y="3349975"/>
            <a:ext cx="5246685" cy="1769365"/>
          </a:xfrm>
          <a:prstGeom prst="rect">
            <a:avLst/>
          </a:prstGeom>
        </p:spPr>
      </p:pic>
      <p:sp>
        <p:nvSpPr>
          <p:cNvPr id="9" name="Right Triangle 8"/>
          <p:cNvSpPr/>
          <p:nvPr userDrawn="1"/>
        </p:nvSpPr>
        <p:spPr>
          <a:xfrm rot="10800000">
            <a:off x="11658156" y="152270"/>
            <a:ext cx="363024" cy="363024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8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73587" y="1446952"/>
            <a:ext cx="10515600" cy="781094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Thin Slide Heading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06" y="504749"/>
            <a:ext cx="1005608" cy="3633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7" b="9411"/>
          <a:stretch/>
        </p:blipFill>
        <p:spPr>
          <a:xfrm rot="16200000">
            <a:off x="8683975" y="3349975"/>
            <a:ext cx="5246685" cy="1769365"/>
          </a:xfrm>
          <a:prstGeom prst="rect">
            <a:avLst/>
          </a:prstGeom>
        </p:spPr>
      </p:pic>
      <p:sp>
        <p:nvSpPr>
          <p:cNvPr id="9" name="Right Triangle 8"/>
          <p:cNvSpPr/>
          <p:nvPr userDrawn="1"/>
        </p:nvSpPr>
        <p:spPr>
          <a:xfrm rot="10800000">
            <a:off x="11658156" y="152270"/>
            <a:ext cx="363024" cy="363024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73087" y="2628900"/>
            <a:ext cx="8103321" cy="33250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l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7" b="9411"/>
          <a:stretch/>
        </p:blipFill>
        <p:spPr>
          <a:xfrm rot="16200000">
            <a:off x="8683975" y="3349975"/>
            <a:ext cx="5246685" cy="17693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0352" y="1271016"/>
            <a:ext cx="10515600" cy="742458"/>
          </a:xfrm>
          <a:prstGeom prst="rect">
            <a:avLst/>
          </a:prstGeom>
        </p:spPr>
        <p:txBody>
          <a:bodyPr/>
          <a:lstStyle>
            <a:lvl1pPr>
              <a:defRPr sz="2500" b="1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Bold Slide Heading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587" y="2152302"/>
            <a:ext cx="9144000" cy="55783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Sub-Heading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2" y="504749"/>
            <a:ext cx="1005608" cy="363333"/>
          </a:xfrm>
          <a:prstGeom prst="rect">
            <a:avLst/>
          </a:prstGeom>
        </p:spPr>
      </p:pic>
      <p:sp>
        <p:nvSpPr>
          <p:cNvPr id="10" name="Right Triangle 9"/>
          <p:cNvSpPr/>
          <p:nvPr userDrawn="1"/>
        </p:nvSpPr>
        <p:spPr>
          <a:xfrm rot="10800000">
            <a:off x="11658156" y="152270"/>
            <a:ext cx="363024" cy="363024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83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25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49" r:id="rId2"/>
    <p:sldLayoutId id="2147483652" r:id="rId3"/>
    <p:sldLayoutId id="2147483668" r:id="rId4"/>
    <p:sldLayoutId id="2147483667" r:id="rId5"/>
    <p:sldLayoutId id="2147483653" r:id="rId6"/>
    <p:sldLayoutId id="2147483666" r:id="rId7"/>
    <p:sldLayoutId id="2147483670" r:id="rId8"/>
    <p:sldLayoutId id="2147483671" r:id="rId9"/>
    <p:sldLayoutId id="2147483672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msdn.microsoft.com/en-us/mt186501.aspx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lalshahzad139/DevOpsDB/tree/develop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lalshahzad139/DevOpsDB/tree/reference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lalshahzad139/DevOpsDB/tree/feature/buildcm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lalshahzad139/DevOpsDB/tree/feature/postpredeployment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hyperlink" Target="https://www.facebook.com/LearningInUrduCentre/" TargetMode="External"/><Relationship Id="rId7" Type="http://schemas.openxmlformats.org/officeDocument/2006/relationships/image" Target="../media/image4.jpeg"/><Relationship Id="rId12" Type="http://schemas.openxmlformats.org/officeDocument/2006/relationships/image" Target="../media/image9.png"/><Relationship Id="rId2" Type="http://schemas.openxmlformats.org/officeDocument/2006/relationships/hyperlink" Target="https://www.linkedin.com/in/bilalshahzad139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twitter.com/bilalshahzad" TargetMode="External"/><Relationship Id="rId11" Type="http://schemas.openxmlformats.org/officeDocument/2006/relationships/image" Target="../media/image8.jpeg"/><Relationship Id="rId5" Type="http://schemas.openxmlformats.org/officeDocument/2006/relationships/hyperlink" Target="http://learninginurdu.pk/" TargetMode="External"/><Relationship Id="rId10" Type="http://schemas.openxmlformats.org/officeDocument/2006/relationships/image" Target="../media/image7.png"/><Relationship Id="rId4" Type="http://schemas.openxmlformats.org/officeDocument/2006/relationships/hyperlink" Target="https://www.youtube.com/c/LearnInUrdu139" TargetMode="External"/><Relationship Id="rId9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flywaydb.org/documentation/commandline/" TargetMode="Externa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73587" y="2208412"/>
            <a:ext cx="10515600" cy="742458"/>
          </a:xfrm>
        </p:spPr>
        <p:txBody>
          <a:bodyPr/>
          <a:lstStyle/>
          <a:p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DevOps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For Databases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5"/>
          <p:cNvSpPr txBox="1">
            <a:spLocks/>
          </p:cNvSpPr>
          <p:nvPr/>
        </p:nvSpPr>
        <p:spPr>
          <a:xfrm>
            <a:off x="573587" y="3767082"/>
            <a:ext cx="10515600" cy="4015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Automation with Bilal Shahzad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58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So from where one should start?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060239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Decide which approach you want to follow? State or Migration?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Bring database scripts to Source Control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Maintain DB changes alongside code. </a:t>
            </a:r>
          </a:p>
          <a:p>
            <a:pPr marL="685800" lvl="1" indent="-2286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Every commit should include Code + Relevant DB changes.</a:t>
            </a:r>
          </a:p>
          <a:p>
            <a:pPr marL="685800" lvl="1" indent="-2286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Hence related DB changes should be deployed with every code deployment.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Automate Delivery of DB changes in your Deployment Pipeline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94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What is SSDT?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060239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b="1" dirty="0" smtClean="0"/>
              <a:t>SQL Server</a:t>
            </a:r>
            <a:r>
              <a:rPr lang="en-US" sz="2400" dirty="0" smtClean="0"/>
              <a:t> Data Tools</a:t>
            </a:r>
          </a:p>
          <a:p>
            <a:pPr marL="685800" lvl="1" indent="-2286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" charset="0"/>
                <a:cs typeface="Arial" charset="0"/>
              </a:rPr>
              <a:t>SQL Server Databases (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" charset="0"/>
                <a:cs typeface="Arial" charset="0"/>
              </a:rPr>
              <a:t>We are going to discuss this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" charset="0"/>
                <a:cs typeface="Arial" charset="0"/>
              </a:rPr>
              <a:t>)</a:t>
            </a:r>
          </a:p>
          <a:p>
            <a:pPr marL="685800" lvl="1" indent="-2286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" charset="0"/>
                <a:cs typeface="Arial" charset="0"/>
              </a:rPr>
              <a:t>Analysis Services (AS)</a:t>
            </a:r>
          </a:p>
          <a:p>
            <a:pPr marL="685800" lvl="1" indent="-2286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" charset="0"/>
                <a:cs typeface="Arial" charset="0"/>
              </a:rPr>
              <a:t>Integration Services (IS)</a:t>
            </a:r>
          </a:p>
          <a:p>
            <a:pPr marL="685800" lvl="1" indent="-2286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" charset="0"/>
                <a:cs typeface="Arial" charset="0"/>
              </a:rPr>
              <a:t>Reporting Services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State based approach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You create T-SQL scripts of all objects of database in Visual Studio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You get basic features of VS (e.g. Intelligence, Build etc.)</a:t>
            </a:r>
          </a:p>
          <a:p>
            <a:pPr marL="685800" lvl="1" indent="-2286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685800" lvl="1" indent="-228600" algn="l">
              <a:buFont typeface="Arial" panose="020B0604020202020204" pitchFamily="34" charset="0"/>
              <a:buChar char="•"/>
            </a:pPr>
            <a:endParaRPr lang="en-US" sz="30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93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28600" indent="-228600"/>
            <a:r>
              <a:rPr lang="en-US" sz="2800" dirty="0" smtClean="0"/>
              <a:t>SSDT Installation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5921807" cy="4060239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VS 2015 (</a:t>
            </a:r>
            <a:r>
              <a:rPr lang="en-US" sz="2400" dirty="0">
                <a:hlinkClick r:id="rId2"/>
              </a:rPr>
              <a:t>https://msdn.microsoft.com/en-us/mt186501.aspx</a:t>
            </a:r>
            <a:r>
              <a:rPr lang="en-US" sz="2400" dirty="0" smtClean="0"/>
              <a:t>)</a:t>
            </a:r>
          </a:p>
          <a:p>
            <a:pPr marL="685800" lvl="1" indent="-2286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" charset="0"/>
                <a:cs typeface="Arial" charset="0"/>
              </a:rPr>
              <a:t>You can skip other &amp; install only SSDT for Databases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VS 2017 (SSDT for Databases </a:t>
            </a:r>
            <a:r>
              <a:rPr lang="en-US" sz="2400" dirty="0" smtClean="0"/>
              <a:t>can be installed during VS 2017 </a:t>
            </a:r>
            <a:r>
              <a:rPr lang="en-US" sz="2400" dirty="0"/>
              <a:t>installation</a:t>
            </a:r>
            <a:r>
              <a:rPr lang="en-US" sz="2400" dirty="0" smtClean="0"/>
              <a:t>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SSDT will give you a template “SQL Server Database Project” in Visual Studio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685800" lvl="1" indent="-2286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685800" lvl="1" indent="-228600" algn="l">
              <a:buFont typeface="Arial" panose="020B0604020202020204" pitchFamily="34" charset="0"/>
              <a:buChar char="•"/>
            </a:pPr>
            <a:endParaRPr lang="en-US" sz="30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393" y="2013474"/>
            <a:ext cx="5667720" cy="2968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43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Let’s Play with it – SQL Server Database Project Demo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563642" cy="4060239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Create a New project of type “SQL Server Database Project”</a:t>
            </a:r>
          </a:p>
          <a:p>
            <a:pPr marL="685800" lvl="1" indent="-2286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" charset="0"/>
                <a:cs typeface="Arial" charset="0"/>
              </a:rPr>
              <a:t>Project file extension is “.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" charset="0"/>
                <a:cs typeface="Arial" charset="0"/>
              </a:rPr>
              <a:t>sqlproj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" charset="0"/>
                <a:cs typeface="Arial" charset="0"/>
              </a:rPr>
              <a:t>” like we’ve “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" charset="0"/>
                <a:cs typeface="Arial" charset="0"/>
              </a:rPr>
              <a:t>csproj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" charset="0"/>
                <a:cs typeface="Arial" charset="0"/>
              </a:rPr>
              <a:t>” for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" charset="0"/>
                <a:cs typeface="Arial" charset="0"/>
              </a:rPr>
              <a:t>CSharp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" charset="0"/>
                <a:cs typeface="Arial" charset="0"/>
              </a:rPr>
              <a:t> Project.</a:t>
            </a:r>
          </a:p>
          <a:p>
            <a:pPr marL="685800" lvl="1" indent="-2286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" charset="0"/>
                <a:cs typeface="Arial" charset="0"/>
              </a:rPr>
              <a:t>You can Build/Rebuild Like other projects.</a:t>
            </a:r>
          </a:p>
          <a:p>
            <a:pPr marL="685800" lvl="1" indent="-2286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" charset="0"/>
                <a:cs typeface="Arial" charset="0"/>
              </a:rPr>
              <a:t>Its compiled output is “.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" charset="0"/>
                <a:cs typeface="Arial" charset="0"/>
              </a:rPr>
              <a:t>dll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" charset="0"/>
                <a:cs typeface="Arial" charset="0"/>
              </a:rPr>
              <a:t>” &amp; “.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" charset="0"/>
                <a:cs typeface="Arial" charset="0"/>
              </a:rPr>
              <a:t>dacpac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" charset="0"/>
                <a:cs typeface="Arial" charset="0"/>
              </a:rPr>
              <a:t>” file.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Arial" charset="0"/>
              <a:cs typeface="Arial" charset="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Right click on Project =&gt; Import Database</a:t>
            </a:r>
          </a:p>
          <a:p>
            <a:pPr marL="685800" lvl="1" indent="-2286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" charset="0"/>
                <a:cs typeface="Arial" charset="0"/>
              </a:rPr>
              <a:t>Provide Connection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" charset="0"/>
                <a:cs typeface="Arial" charset="0"/>
              </a:rPr>
              <a:t>Details</a:t>
            </a:r>
          </a:p>
          <a:p>
            <a:pPr marL="685800" lvl="1" indent="-2286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" charset="0"/>
                <a:cs typeface="Arial" charset="0"/>
              </a:rPr>
              <a:t>Choose Import Settings</a:t>
            </a:r>
          </a:p>
          <a:p>
            <a:pPr marL="685800" lvl="1" indent="-2286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" charset="0"/>
                <a:cs typeface="Arial" charset="0"/>
              </a:rPr>
              <a:t>Folder Structure (according to your ease)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Right click on Project =&gt; Go to Properties</a:t>
            </a:r>
          </a:p>
          <a:p>
            <a:pPr marL="685800" lvl="1" indent="-2286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" charset="0"/>
                <a:cs typeface="Arial" charset="0"/>
              </a:rPr>
              <a:t>Select Version of SQL Server</a:t>
            </a:r>
          </a:p>
          <a:p>
            <a:pPr marL="685800" lvl="1" indent="-2286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" charset="0"/>
                <a:cs typeface="Arial" charset="0"/>
              </a:rPr>
              <a:t>Check Other Properties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Arial" charset="0"/>
              <a:cs typeface="Arial" charset="0"/>
            </a:endParaRPr>
          </a:p>
          <a:p>
            <a:pPr marL="685800" lvl="1" indent="-2286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685800" lvl="1" indent="-228600" algn="l">
              <a:buFont typeface="Arial" panose="020B0604020202020204" pitchFamily="34" charset="0"/>
              <a:buChar char="•"/>
            </a:pPr>
            <a:endParaRPr lang="en-US" sz="30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86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Let’s Play with it – SQL Server Database Project Demo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5" y="2011680"/>
            <a:ext cx="9831655" cy="4060239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DACPAC (</a:t>
            </a:r>
            <a:r>
              <a:rPr lang="en-US" sz="2400" dirty="0" smtClean="0">
                <a:solidFill>
                  <a:srgbClr val="EB0045"/>
                </a:solidFill>
              </a:rPr>
              <a:t>D</a:t>
            </a:r>
            <a:r>
              <a:rPr lang="en-US" sz="2400" dirty="0" smtClean="0"/>
              <a:t>ata-Tier </a:t>
            </a:r>
            <a:r>
              <a:rPr lang="en-US" sz="2400" dirty="0" smtClean="0">
                <a:solidFill>
                  <a:srgbClr val="EB0045"/>
                </a:solidFill>
              </a:rPr>
              <a:t>A</a:t>
            </a:r>
            <a:r>
              <a:rPr lang="en-US" sz="2400" dirty="0" smtClean="0"/>
              <a:t>pplication </a:t>
            </a:r>
            <a:r>
              <a:rPr lang="en-US" sz="2400" dirty="0" smtClean="0">
                <a:solidFill>
                  <a:srgbClr val="EB0045"/>
                </a:solidFill>
              </a:rPr>
              <a:t>C</a:t>
            </a:r>
            <a:r>
              <a:rPr lang="en-US" sz="2400" dirty="0" smtClean="0"/>
              <a:t>omponent </a:t>
            </a:r>
            <a:r>
              <a:rPr lang="en-US" sz="2400" dirty="0" smtClean="0">
                <a:solidFill>
                  <a:srgbClr val="EB0045"/>
                </a:solidFill>
              </a:rPr>
              <a:t>Pac</a:t>
            </a:r>
            <a:r>
              <a:rPr lang="en-US" sz="2400" dirty="0" smtClean="0"/>
              <a:t>kages) File</a:t>
            </a:r>
          </a:p>
          <a:p>
            <a:pPr marL="685800" lvl="1" indent="-2286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" charset="0"/>
                <a:cs typeface="Arial" charset="0"/>
              </a:rPr>
              <a:t>A Compressed file. You can extract it using zip tool</a:t>
            </a:r>
          </a:p>
          <a:p>
            <a:pPr marL="685800" lvl="1" indent="-2286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" charset="0"/>
                <a:cs typeface="Arial" charset="0"/>
              </a:rPr>
              <a:t>It contains Model of Database in XML format</a:t>
            </a:r>
          </a:p>
          <a:p>
            <a:pPr marL="685800" lvl="1" indent="-2286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" charset="0"/>
                <a:cs typeface="Arial" charset="0"/>
              </a:rPr>
              <a:t>You may generate a DACPAC file from SQL Server Management Studio too.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In SQL Server Database Project</a:t>
            </a:r>
          </a:p>
          <a:p>
            <a:pPr marL="685800" lvl="1" indent="-2286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" charset="0"/>
                <a:cs typeface="Arial" charset="0"/>
              </a:rPr>
              <a:t>You can import a Database (It will generate scripts in project)</a:t>
            </a:r>
          </a:p>
          <a:p>
            <a:pPr marL="685800" lvl="1" indent="-2286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" charset="0"/>
                <a:cs typeface="Arial" charset="0"/>
              </a:rPr>
              <a:t>You can import a DACPAC file (It will generate scripts in project)</a:t>
            </a:r>
          </a:p>
          <a:p>
            <a:pPr marL="685800" lvl="1" indent="-2286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" charset="0"/>
                <a:cs typeface="Arial" charset="0"/>
              </a:rPr>
              <a:t>You can Import Scripts directly</a:t>
            </a:r>
          </a:p>
          <a:p>
            <a:pPr marL="685800" lvl="1" indent="-2286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" charset="0"/>
                <a:cs typeface="Arial" charset="0"/>
              </a:rPr>
              <a:t>You can create script file manually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Arial" charset="0"/>
              <a:cs typeface="Arial" charset="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Arial" charset="0"/>
              <a:cs typeface="Arial" charset="0"/>
            </a:endParaRPr>
          </a:p>
          <a:p>
            <a:pPr lvl="1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Arial" charset="0"/>
              <a:cs typeface="Arial" charset="0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Arial" charset="0"/>
              <a:cs typeface="Arial" charset="0"/>
            </a:endParaRPr>
          </a:p>
          <a:p>
            <a:pPr marL="685800" lvl="1" indent="-2286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685800" lvl="1" indent="-228600" algn="l">
              <a:buFont typeface="Arial" panose="020B0604020202020204" pitchFamily="34" charset="0"/>
              <a:buChar char="•"/>
            </a:pPr>
            <a:endParaRPr lang="en-US" sz="30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80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Let’s Play with it – SQL Server Database Project Demo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563642" cy="4060239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View In Object Explorer Option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Add </a:t>
            </a:r>
            <a:r>
              <a:rPr lang="en-US" sz="2400" dirty="0"/>
              <a:t>New Object (e.g. Function) in </a:t>
            </a:r>
            <a:r>
              <a:rPr lang="en-US" sz="2400" dirty="0" smtClean="0"/>
              <a:t>Project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Change a Stored Procedure</a:t>
            </a: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Schema Compare Option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Visual Studio Schema/Data Comparison Option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Publish Option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Helping </a:t>
            </a:r>
            <a:r>
              <a:rPr lang="en-US" sz="2400" dirty="0"/>
              <a:t>Branch</a:t>
            </a:r>
          </a:p>
          <a:p>
            <a:pPr marL="685800" lvl="1" indent="-2286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Arial" charset="0"/>
                <a:cs typeface="Arial" charset="0"/>
                <a:hlinkClick r:id="rId2"/>
              </a:rPr>
              <a:t>https://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Arial" charset="0"/>
                <a:cs typeface="Arial" charset="0"/>
                <a:hlinkClick r:id="rId2"/>
              </a:rPr>
              <a:t>github.com/bilalshahzad139/DevOpsDB/tree/develop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Arial" charset="0"/>
                <a:cs typeface="Arial" charset="0"/>
              </a:rPr>
              <a:t> </a:t>
            </a: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Arial" charset="0"/>
              <a:cs typeface="Arial" charset="0"/>
            </a:endParaRPr>
          </a:p>
          <a:p>
            <a:pPr lvl="1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Arial" charset="0"/>
              <a:cs typeface="Arial" charset="0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Arial" charset="0"/>
              <a:cs typeface="Arial" charset="0"/>
            </a:endParaRPr>
          </a:p>
          <a:p>
            <a:pPr marL="685800" lvl="1" indent="-2286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685800" lvl="1" indent="-228600" algn="l">
              <a:buFont typeface="Arial" panose="020B0604020202020204" pitchFamily="34" charset="0"/>
              <a:buChar char="•"/>
            </a:pPr>
            <a:endParaRPr lang="en-US" sz="30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01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How Publish works?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563642" cy="4060239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Generate a single script file to execute on Target Database</a:t>
            </a:r>
          </a:p>
          <a:p>
            <a:pPr marL="685800" lvl="1" indent="-2286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" charset="0"/>
                <a:cs typeface="Arial" charset="0"/>
              </a:rPr>
              <a:t>Get Script from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" charset="0"/>
                <a:cs typeface="Arial" charset="0"/>
              </a:rPr>
              <a:t>Pre Deployment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" charset="0"/>
                <a:cs typeface="Arial" charset="0"/>
              </a:rPr>
              <a:t>section</a:t>
            </a:r>
          </a:p>
          <a:p>
            <a:pPr marL="685800" lvl="1" indent="-2286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" charset="0"/>
                <a:cs typeface="Arial" charset="0"/>
              </a:rPr>
              <a:t>Generate Script by Schema comparison of “DB Project with Target DB”</a:t>
            </a:r>
          </a:p>
          <a:p>
            <a:pPr marL="685800" lvl="1" indent="-2286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" charset="0"/>
                <a:cs typeface="Arial" charset="0"/>
              </a:rPr>
              <a:t>Get Script from Post Deployment section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Arial" charset="0"/>
              <a:cs typeface="Arial" charset="0"/>
            </a:endParaRPr>
          </a:p>
          <a:p>
            <a:pPr lvl="1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Arial" charset="0"/>
              <a:cs typeface="Arial" charset="0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Arial" charset="0"/>
              <a:cs typeface="Arial" charset="0"/>
            </a:endParaRPr>
          </a:p>
          <a:p>
            <a:pPr marL="685800" lvl="1" indent="-2286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685800" lvl="1" indent="-228600" algn="l">
              <a:buFont typeface="Arial" panose="020B0604020202020204" pitchFamily="34" charset="0"/>
              <a:buChar char="•"/>
            </a:pPr>
            <a:endParaRPr lang="en-US" sz="30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1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Let’s Play with it – SQL Server Database Project Demo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563642" cy="4060239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You can have multiple Database Projects (Like we have multiple databases)</a:t>
            </a: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You can add reference of one DB project in another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It means if you scripts are using other databases, you will get build error in Visual Studio which can be resolved by having a DB project for that database and adding its reference.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Helping Branch</a:t>
            </a:r>
          </a:p>
          <a:p>
            <a:pPr marL="685800" lvl="1" indent="-2286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Arial" charset="0"/>
                <a:cs typeface="Arial" charset="0"/>
                <a:hlinkClick r:id="rId2"/>
              </a:rPr>
              <a:t>https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Arial" charset="0"/>
                <a:cs typeface="Arial" charset="0"/>
                <a:hlinkClick r:id="rId2"/>
              </a:rPr>
              <a:t>://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Arial" charset="0"/>
                <a:cs typeface="Arial" charset="0"/>
                <a:hlinkClick r:id="rId2"/>
              </a:rPr>
              <a:t>github.com/bilalshahzad139/DevOpsDB/tree/reference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Arial" charset="0"/>
                <a:cs typeface="Arial" charset="0"/>
              </a:rPr>
              <a:t> </a:t>
            </a: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Arial" charset="0"/>
              <a:cs typeface="Arial" charset="0"/>
            </a:endParaRPr>
          </a:p>
          <a:p>
            <a:pPr lvl="1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Arial" charset="0"/>
              <a:cs typeface="Arial" charset="0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Arial" charset="0"/>
              <a:cs typeface="Arial" charset="0"/>
            </a:endParaRPr>
          </a:p>
          <a:p>
            <a:pPr marL="685800" lvl="1" indent="-2286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685800" lvl="1" indent="-228600" algn="l">
              <a:buFont typeface="Arial" panose="020B0604020202020204" pitchFamily="34" charset="0"/>
              <a:buChar char="•"/>
            </a:pPr>
            <a:endParaRPr lang="en-US" sz="30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7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Let’s Play with it – SQL Server Database Project Demo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563642" cy="4060239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Build using </a:t>
            </a:r>
            <a:r>
              <a:rPr lang="en-US" sz="2400" dirty="0" err="1" smtClean="0"/>
              <a:t>MSBuild</a:t>
            </a: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Publish using SqlPackage.exe</a:t>
            </a:r>
          </a:p>
          <a:p>
            <a:pPr marL="685800" lvl="1" indent="-2286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" charset="0"/>
                <a:cs typeface="Arial" charset="0"/>
              </a:rPr>
              <a:t>A command-line utility that automates different things e.g. Publish,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" charset="0"/>
                <a:cs typeface="Arial" charset="0"/>
              </a:rPr>
              <a:t>DiffReport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" charset="0"/>
                <a:cs typeface="Arial" charset="0"/>
              </a:rPr>
              <a:t>, Generate Incremental Script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Helping Branch</a:t>
            </a:r>
            <a:endParaRPr lang="en-US" sz="2400" dirty="0"/>
          </a:p>
          <a:p>
            <a:pPr marL="685800" lvl="1" indent="-2286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" charset="0"/>
                <a:cs typeface="Arial" charset="0"/>
                <a:hlinkClick r:id="rId3"/>
              </a:rPr>
              <a:t>https://github.com/bilalshahzad139/DevOpsDB/tree/feature/buildcmd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Arial" charset="0"/>
              <a:cs typeface="Arial" charset="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Arial" charset="0"/>
              <a:cs typeface="Arial" charset="0"/>
            </a:endParaRPr>
          </a:p>
          <a:p>
            <a:pPr lvl="1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Arial" charset="0"/>
              <a:cs typeface="Arial" charset="0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Arial" charset="0"/>
              <a:cs typeface="Arial" charset="0"/>
            </a:endParaRPr>
          </a:p>
          <a:p>
            <a:pPr marL="685800" lvl="1" indent="-2286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685800" lvl="1" indent="-228600" algn="l">
              <a:buFont typeface="Arial" panose="020B0604020202020204" pitchFamily="34" charset="0"/>
              <a:buChar char="•"/>
            </a:pPr>
            <a:endParaRPr lang="en-US" sz="30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48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Demo of Pre &amp; Post Deployment Scripts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563642" cy="4060239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We can have only one pre or post deployment scripts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Pre-Deployment Script</a:t>
            </a:r>
          </a:p>
          <a:p>
            <a:pPr marL="685800" lvl="2" indent="-2286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" charset="0"/>
                <a:cs typeface="Arial" charset="0"/>
              </a:rPr>
              <a:t>Executes before deployment (schema comparison part)</a:t>
            </a: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Arial" charset="0"/>
              <a:cs typeface="Arial" charset="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Post-Deployment Script</a:t>
            </a:r>
          </a:p>
          <a:p>
            <a:pPr marL="685800" lvl="1" indent="-2286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" charset="0"/>
                <a:cs typeface="Arial" charset="0"/>
              </a:rPr>
              <a:t>Executes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" charset="0"/>
                <a:cs typeface="Arial" charset="0"/>
              </a:rPr>
              <a:t>after deployment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" charset="0"/>
                <a:cs typeface="Arial" charset="0"/>
              </a:rPr>
              <a:t>(schema comparison part)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SQLCMD variables can be used in these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If you create separate data files, make sure their “build” type is “None”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Helping Branch</a:t>
            </a:r>
            <a:endParaRPr lang="en-US" sz="2400" dirty="0"/>
          </a:p>
          <a:p>
            <a:pPr marL="685800" lvl="1" indent="-2286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" charset="0"/>
                <a:cs typeface="Arial" charset="0"/>
                <a:hlinkClick r:id="rId2"/>
              </a:rPr>
              <a:t>https://github.com/bilalshahzad139/DevOpsDB/tree/feature/postpredeployment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Arial" charset="0"/>
              <a:cs typeface="Arial" charset="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Arial" charset="0"/>
              <a:cs typeface="Arial" charset="0"/>
            </a:endParaRPr>
          </a:p>
          <a:p>
            <a:pPr lvl="1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Arial" charset="0"/>
              <a:cs typeface="Arial" charset="0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Arial" charset="0"/>
              <a:cs typeface="Arial" charset="0"/>
            </a:endParaRPr>
          </a:p>
          <a:p>
            <a:pPr marL="685800" lvl="1" indent="-2286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685800" lvl="1" indent="-228600" algn="l">
              <a:buFont typeface="Arial" panose="020B0604020202020204" pitchFamily="34" charset="0"/>
              <a:buChar char="•"/>
            </a:pPr>
            <a:endParaRPr lang="en-US" sz="30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15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Trainer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7" y="2011680"/>
            <a:ext cx="6797598" cy="4060239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://www.linkedin.com/in/bilalshahzad139</a:t>
            </a:r>
            <a:r>
              <a:rPr lang="en-US" sz="2400" dirty="0" smtClean="0">
                <a:hlinkClick r:id="rId2"/>
              </a:rPr>
              <a:t>/</a:t>
            </a:r>
            <a:r>
              <a:rPr lang="en-US" sz="2400" dirty="0" smtClean="0"/>
              <a:t> </a:t>
            </a: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>
                <a:hlinkClick r:id="rId3"/>
              </a:rPr>
              <a:t>https://www.facebook.com/LearningInUrduCentre/</a:t>
            </a: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>
                <a:hlinkClick r:id="rId4"/>
              </a:rPr>
              <a:t>https://www.youtube.com/c/LearnInUrdu139</a:t>
            </a: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>
                <a:hlinkClick r:id="rId5"/>
              </a:rPr>
              <a:t>http://</a:t>
            </a:r>
            <a:r>
              <a:rPr lang="en-US" sz="2400" dirty="0" smtClean="0">
                <a:hlinkClick r:id="rId5"/>
              </a:rPr>
              <a:t>learninginurdu.pk</a:t>
            </a: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>
                <a:hlinkClick r:id="rId6"/>
              </a:rPr>
              <a:t>@</a:t>
            </a:r>
            <a:r>
              <a:rPr lang="en-US" sz="2400" dirty="0" err="1" smtClean="0">
                <a:hlinkClick r:id="rId6"/>
              </a:rPr>
              <a:t>bilalshahzad</a:t>
            </a: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D:\Per\MyDocs\Professional\Certifications\logos\MCPD_2013(all)_506\MCPD_2013(rgb)_506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628" y="3059893"/>
            <a:ext cx="1898018" cy="163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Per\MyDocs\Professional\Certifications\logos\MCTS_2013(all)_514_513_512_1370_1270_1373\MCTS_2013(rgb)_514_513_512_1370_1270_1373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898" y="233926"/>
            <a:ext cx="152400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Per\MyDocs\Professional\Certifications\logos\MS_2013(all)_1485\MS_2013(rgb)_1485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898" y="3983898"/>
            <a:ext cx="152400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Per\MyDocs\Professional\Certifications\MCT (1)\MCT_Microsoft Certified Trainer\MS_Cert_Trainer_logo_Blk_rgb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087" y="4280433"/>
            <a:ext cx="2553784" cy="167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Per\MyDocs\Professional\Certifications\logos\MCSD_2013(all)_1477\MCSD_2013(rgb)_1477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033" y="780039"/>
            <a:ext cx="1953208" cy="148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Per\MyDocs\Professional\MVP\mvp award logo kit\MVP Logo_Vertical\MVP_Logo_Preferred_Cyan300_RGB_300ppi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997" y="4507773"/>
            <a:ext cx="9144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72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Final Thoughts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563642" cy="4060239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Consider DB changes like your code changes.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No </a:t>
            </a:r>
            <a:r>
              <a:rPr lang="en-US" sz="2400" dirty="0"/>
              <a:t>Rollback! Go for "Fail Forward</a:t>
            </a:r>
            <a:r>
              <a:rPr lang="en-US" sz="2400" dirty="0" smtClean="0"/>
              <a:t>“ …to Success. </a:t>
            </a:r>
            <a:endParaRPr lang="en-US" sz="2400" dirty="0"/>
          </a:p>
          <a:p>
            <a:pPr marL="685800" lvl="1" indent="-2286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" charset="0"/>
                <a:cs typeface="Arial" charset="0"/>
              </a:rPr>
              <a:t>Failing forward is about leveraging mistakes; making a realistic assessment of risks and the ability to live with the downside and experiment with new approaches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Arial" charset="0"/>
              <a:cs typeface="Arial" charset="0"/>
            </a:endParaRPr>
          </a:p>
          <a:p>
            <a:pPr lvl="1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Arial" charset="0"/>
              <a:cs typeface="Arial" charset="0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Arial" charset="0"/>
              <a:cs typeface="Arial" charset="0"/>
            </a:endParaRPr>
          </a:p>
          <a:p>
            <a:pPr marL="685800" lvl="1" indent="-2286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685800" lvl="1" indent="-228600" algn="l">
              <a:buFont typeface="Arial" panose="020B0604020202020204" pitchFamily="34" charset="0"/>
              <a:buChar char="•"/>
            </a:pPr>
            <a:endParaRPr lang="en-US" sz="30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02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Wait, Lets check Migration based (Flyway) Example Quickly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4819508" cy="4060239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err="1" smtClean="0"/>
              <a:t>FlyWayDB</a:t>
            </a:r>
            <a:r>
              <a:rPr lang="en-US" sz="2400" dirty="0" smtClean="0"/>
              <a:t>: A command-line (Java based Tool)</a:t>
            </a: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>
                <a:hlinkClick r:id="rId2"/>
              </a:rPr>
              <a:t>https://flywaydb.org/documentation/commandline/</a:t>
            </a: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Arial" charset="0"/>
              <a:cs typeface="Arial" charset="0"/>
            </a:endParaRPr>
          </a:p>
          <a:p>
            <a:pPr lvl="1"/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Arial" charset="0"/>
              <a:cs typeface="Arial" charset="0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Arial" charset="0"/>
              <a:cs typeface="Arial" charset="0"/>
            </a:endParaRPr>
          </a:p>
          <a:p>
            <a:pPr marL="685800" lvl="1" indent="-228600" algn="l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685800" lvl="1" indent="-228600" algn="l">
              <a:buFont typeface="Arial" panose="020B0604020202020204" pitchFamily="34" charset="0"/>
              <a:buChar char="•"/>
            </a:pPr>
            <a:endParaRPr lang="en-US" sz="4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979" y="1670417"/>
            <a:ext cx="5787507" cy="4923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562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What’s Next?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563642" cy="4060239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Discussion on Practical Scenarios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" charset="0"/>
                <a:cs typeface="Arial" charset="0"/>
              </a:rPr>
              <a:t>More dimensions of SSDT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More exploration of Flyway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Arial" charset="0"/>
              <a:cs typeface="Arial" charset="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Arial" charset="0"/>
              <a:cs typeface="Arial" charset="0"/>
            </a:endParaRPr>
          </a:p>
          <a:p>
            <a:pPr lvl="1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Arial" charset="0"/>
              <a:cs typeface="Arial" charset="0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Arial" charset="0"/>
              <a:cs typeface="Arial" charset="0"/>
            </a:endParaRPr>
          </a:p>
          <a:p>
            <a:pPr marL="685800" lvl="1" indent="-2286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685800" lvl="1" indent="-228600" algn="l">
              <a:buFont typeface="Arial" panose="020B0604020202020204" pitchFamily="34" charset="0"/>
              <a:buChar char="•"/>
            </a:pPr>
            <a:endParaRPr lang="en-US" sz="30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81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060239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404" y="1762125"/>
            <a:ext cx="5648325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775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525" y="3450525"/>
            <a:ext cx="10515600" cy="742458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57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Agenda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060239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CI vs. CD vs. CD.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How do we handle DB changes currently?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Database Delivery approaches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Demo with SSDT for Databases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Referencing different Databases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Build using commands =&gt; Automation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Pre/Post deployment scripts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What is next?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82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Our Ultimate Objective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060239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Every </a:t>
            </a:r>
            <a:r>
              <a:rPr lang="en-US" sz="2400" dirty="0"/>
              <a:t>manual operation in your </a:t>
            </a:r>
            <a:r>
              <a:rPr lang="en-US" sz="2400" b="1" dirty="0"/>
              <a:t>delivery pipeline</a:t>
            </a:r>
            <a:r>
              <a:rPr lang="en-US" sz="2400" dirty="0"/>
              <a:t> needs to be evaluated to determine if it can be </a:t>
            </a:r>
            <a:r>
              <a:rPr lang="en-US" sz="2400" dirty="0" smtClean="0"/>
              <a:t>automated.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Ok, Can we automate deployment of DB changes (like code?)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9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CI vs. CD vs. CD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060239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b="1" dirty="0"/>
              <a:t>Continuous Integration (CI):</a:t>
            </a:r>
            <a:r>
              <a:rPr lang="en-US" sz="2400" dirty="0"/>
              <a:t> A DEV practice to integrate code into a shared repository several times a day. </a:t>
            </a:r>
            <a:r>
              <a:rPr lang="en-US" sz="2400" b="1" dirty="0"/>
              <a:t>Automated Tests</a:t>
            </a:r>
            <a:r>
              <a:rPr lang="en-US" sz="2400" dirty="0"/>
              <a:t> are run on every integration.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b="1" dirty="0"/>
              <a:t>Continuous Delivery (CD):</a:t>
            </a:r>
            <a:r>
              <a:rPr lang="en-US" sz="2400" dirty="0"/>
              <a:t> Continuous delivery is an extension of CI to make sure that you can release new changes to your customers quickly in a sustainable way.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b="1" dirty="0"/>
              <a:t>Continuous Deployment (CD):</a:t>
            </a:r>
            <a:r>
              <a:rPr lang="en-US" sz="2400" dirty="0"/>
              <a:t> With this practice, every change that passes all stages of your production pipeline is released to your customers. There's no human intervention.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CI vs. CD vs. CD</a:t>
            </a:r>
            <a:endParaRPr lang="en-US" dirty="0">
              <a:latin typeface="+mn-lt"/>
            </a:endParaRPr>
          </a:p>
        </p:txBody>
      </p:sp>
      <p:pic>
        <p:nvPicPr>
          <p:cNvPr id="5" name="Picture 3" descr="D:\TRG\Automation\blogpic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887" y="1748663"/>
            <a:ext cx="8551919" cy="4877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99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How do we deploy/integrate Database Changes?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467948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Treat it differently than code?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Shared Server?</a:t>
            </a: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No Source Control? No Change Tracking? No Direct Review or Approval Process like Merge Requests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Manually Keep track of changes/scripts in some format?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Execute those manually on Target Environment (e.g. QA, UAT)?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Sometimes work directly on database (e.g. Production)?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No easy way to bring database to a specific state (e.g. backups?)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Use any comparison tool to see the schema/data difference?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Do we delete existing database and recreate it like we deploy code?</a:t>
            </a: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87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Delivery: State based vs. Migration based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060239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Migration Based</a:t>
            </a:r>
          </a:p>
          <a:p>
            <a:pPr marL="685800" lvl="1" indent="-2286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You start with initial database scripts</a:t>
            </a:r>
          </a:p>
          <a:p>
            <a:pPr marL="685800" lvl="1" indent="-2286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Then you keep scripts for new changes</a:t>
            </a:r>
          </a:p>
          <a:p>
            <a:pPr marL="685800" lvl="1" indent="-2286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Migration history is maintained in a table</a:t>
            </a:r>
          </a:p>
          <a:p>
            <a:pPr marL="685800" lvl="1" indent="-2286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When you execute, Framework checks what changes are new (using history table) and executes them.</a:t>
            </a:r>
          </a:p>
          <a:p>
            <a:pPr marL="685800" lvl="1" indent="-228600" algn="l">
              <a:buFont typeface="Arial" panose="020B0604020202020204" pitchFamily="34" charset="0"/>
              <a:buChar char="•"/>
            </a:pPr>
            <a:r>
              <a:rPr lang="en-US" sz="2400" dirty="0"/>
              <a:t>Your source of truth is how the database should change</a:t>
            </a:r>
          </a:p>
          <a:p>
            <a:pPr marL="685800" lvl="1" indent="-2286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To create a fresh copy of DB, framework will execute all scripts from “initial database version”</a:t>
            </a:r>
          </a:p>
          <a:p>
            <a:pPr marL="685800" lvl="1" indent="-2286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Finding change history of a specific DB object becomes difficult</a:t>
            </a:r>
          </a:p>
          <a:p>
            <a:pPr marL="685800" lvl="1" indent="-2286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Example: Entity Framework Migrations, </a:t>
            </a:r>
            <a:r>
              <a:rPr lang="en-US" sz="2400" dirty="0" err="1" smtClean="0"/>
              <a:t>FlywayDB</a:t>
            </a:r>
            <a:r>
              <a:rPr lang="en-US" sz="2400" dirty="0" smtClean="0"/>
              <a:t>, </a:t>
            </a:r>
            <a:r>
              <a:rPr lang="en-US" sz="2400" dirty="0" err="1" smtClean="0"/>
              <a:t>Liquibase</a:t>
            </a:r>
            <a:endParaRPr lang="en-US" sz="18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11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Delivery: State </a:t>
            </a:r>
            <a:r>
              <a:rPr lang="en-US" dirty="0"/>
              <a:t>based </a:t>
            </a:r>
            <a:r>
              <a:rPr lang="en-US" dirty="0" smtClean="0"/>
              <a:t>vs</a:t>
            </a:r>
            <a:r>
              <a:rPr lang="en-US" dirty="0"/>
              <a:t>. Migration </a:t>
            </a:r>
            <a:r>
              <a:rPr lang="en-US" dirty="0" smtClean="0"/>
              <a:t>based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800124" cy="4060239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State Based: </a:t>
            </a:r>
          </a:p>
          <a:p>
            <a:pPr marL="685800" lvl="1" indent="-228600" algn="l">
              <a:buFont typeface="Arial" panose="020B0604020202020204" pitchFamily="34" charset="0"/>
              <a:buChar char="•"/>
            </a:pPr>
            <a:r>
              <a:rPr lang="en-US" sz="2400" dirty="0"/>
              <a:t>Your source of truth is how the database should be</a:t>
            </a:r>
          </a:p>
          <a:p>
            <a:pPr marL="685800" lvl="1" indent="-2286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You maintain full “schema”/scripts of your database objects in source control.</a:t>
            </a:r>
          </a:p>
          <a:p>
            <a:pPr marL="685800" lvl="1" indent="-2286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When you want to make change, you change specific script file.</a:t>
            </a:r>
          </a:p>
          <a:p>
            <a:pPr marL="685800" lvl="1" indent="-2286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Using Schema compare/Diff tools, you generate scripts for deployment.</a:t>
            </a:r>
            <a:endParaRPr lang="en-US" sz="2400" dirty="0"/>
          </a:p>
          <a:p>
            <a:pPr marL="685800" lvl="1" indent="-2286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At any time, you can create a new database using this “full” schema.</a:t>
            </a:r>
          </a:p>
          <a:p>
            <a:pPr marL="685800" lvl="1" indent="-2286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No migration history is maintained in DB level.</a:t>
            </a:r>
          </a:p>
          <a:p>
            <a:pPr marL="685800" lvl="1" indent="-2286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Example: SQL Server Data Tools (SSDT), Red Gate Migrations Tool</a:t>
            </a: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47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14296</TotalTime>
  <Words>1214</Words>
  <Application>Microsoft Office PowerPoint</Application>
  <PresentationFormat>Custom</PresentationFormat>
  <Paragraphs>222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Custom Design</vt:lpstr>
      <vt:lpstr>DevOps For Databases</vt:lpstr>
      <vt:lpstr>Trainer</vt:lpstr>
      <vt:lpstr>Agenda</vt:lpstr>
      <vt:lpstr>Our Ultimate Objective</vt:lpstr>
      <vt:lpstr>CI vs. CD vs. CD</vt:lpstr>
      <vt:lpstr>CI vs. CD vs. CD</vt:lpstr>
      <vt:lpstr>How do we deploy/integrate Database Changes?</vt:lpstr>
      <vt:lpstr>Database Delivery: State based vs. Migration based</vt:lpstr>
      <vt:lpstr>Database Delivery: State based vs. Migration based</vt:lpstr>
      <vt:lpstr>So from where one should start?</vt:lpstr>
      <vt:lpstr>What is SSDT?</vt:lpstr>
      <vt:lpstr>SSDT Installation</vt:lpstr>
      <vt:lpstr>Let’s Play with it – SQL Server Database Project Demo</vt:lpstr>
      <vt:lpstr>Let’s Play with it – SQL Server Database Project Demo</vt:lpstr>
      <vt:lpstr>Let’s Play with it – SQL Server Database Project Demo</vt:lpstr>
      <vt:lpstr>How Publish works?</vt:lpstr>
      <vt:lpstr>Let’s Play with it – SQL Server Database Project Demo</vt:lpstr>
      <vt:lpstr>Let’s Play with it – SQL Server Database Project Demo</vt:lpstr>
      <vt:lpstr>Demo of Pre &amp; Post Deployment Scripts</vt:lpstr>
      <vt:lpstr>Final Thoughts</vt:lpstr>
      <vt:lpstr>Wait, Lets check Migration based (Flyway) Example Quickly</vt:lpstr>
      <vt:lpstr>What’s Next?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Bram Wigzell</dc:creator>
  <cp:lastModifiedBy>Shahzad, Bilal</cp:lastModifiedBy>
  <cp:revision>571</cp:revision>
  <dcterms:created xsi:type="dcterms:W3CDTF">2017-12-01T16:42:01Z</dcterms:created>
  <dcterms:modified xsi:type="dcterms:W3CDTF">2019-03-29T12:36:34Z</dcterms:modified>
</cp:coreProperties>
</file>