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1" r:id="rId3"/>
    <p:sldId id="257" r:id="rId4"/>
    <p:sldId id="259" r:id="rId5"/>
    <p:sldId id="405" r:id="rId6"/>
    <p:sldId id="421" r:id="rId7"/>
    <p:sldId id="412" r:id="rId8"/>
    <p:sldId id="414" r:id="rId9"/>
    <p:sldId id="406" r:id="rId10"/>
    <p:sldId id="407" r:id="rId11"/>
    <p:sldId id="408" r:id="rId12"/>
    <p:sldId id="409" r:id="rId13"/>
    <p:sldId id="410" r:id="rId14"/>
    <p:sldId id="411" r:id="rId15"/>
    <p:sldId id="404" r:id="rId16"/>
    <p:sldId id="415" r:id="rId17"/>
    <p:sldId id="416" r:id="rId18"/>
    <p:sldId id="417" r:id="rId19"/>
    <p:sldId id="419" r:id="rId20"/>
    <p:sldId id="420" r:id="rId21"/>
    <p:sldId id="422" r:id="rId22"/>
    <p:sldId id="423" r:id="rId23"/>
    <p:sldId id="424" r:id="rId24"/>
    <p:sldId id="425" r:id="rId25"/>
    <p:sldId id="426" r:id="rId26"/>
    <p:sldId id="427" r:id="rId27"/>
    <p:sldId id="393" r:id="rId28"/>
    <p:sldId id="392" r:id="rId29"/>
    <p:sldId id="320" r:id="rId30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89474" autoAdjust="0"/>
  </p:normalViewPr>
  <p:slideViewPr>
    <p:cSldViewPr>
      <p:cViewPr>
        <p:scale>
          <a:sx n="70" d="100"/>
          <a:sy n="70" d="100"/>
        </p:scale>
        <p:origin x="-13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4FCB5D-5059-4E82-ADA0-F0D440627FA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E79B28-14A7-438B-813A-42AB6D57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0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79FEE6-0D51-46F1-A67C-BBD242D0688C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68861"/>
            <a:ext cx="7437120" cy="309681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29FAFC-F8C0-4300-85D0-0841763F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ools/sqlpackage?view=sql-server-2017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ools/sqlpackage?view=sql-server-2017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lywaydb.org/documentation/commandline/#download-and-installation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flyway/flyway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lywaydb.org/documentation/commandline/#download-and-installati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flyway/flyway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lywaydb.org/documentation/commandline/#download-and-installat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flyway/flyway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merge-transact-sql?view=sql-server-201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ools/sqlpackage?view=sql-server-201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ools/sqlpackage?view=sql-server-2017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ools/sqlpackage?view=sql-server-2017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ools/sqlpackage?view=sql-server-201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https://docs.microsoft.com/en-us/sql/tools/sqlpackage?view=sql-server-2017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https://docs.microsoft.com/en-us/sql/tools/sqlpackage?view=sql-server-2017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https://flywaydb.org/documentation/commandline/#download-and-installation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https://github.com/flyway/flyway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https://flywaydb.org/documentation/commandline/#download-and-installation</a:t>
            </a:r>
            <a:endParaRPr lang="en-US" dirty="0" smtClean="0"/>
          </a:p>
          <a:p>
            <a:r>
              <a:rPr lang="en-US" smtClean="0">
                <a:hlinkClick r:id="rId4"/>
              </a:rPr>
              <a:t>https://github.com/flyway/flyway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https://flywaydb.org/documentation/commandline/#download-and-installation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https://github.com/flyway/flyway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https://docs.microsoft.com/en-us/sql/t-sql/statements/merge-transact-sql?view=sql-server-2017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https://docs.microsoft.com/en-us/sql/tools/sqlpackage?view=sql-server-2017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docs.microsoft.com/en-us/sql/tools/sqlpackage?view=sql-server-2017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 err="1" smtClean="0"/>
              <a:t>p:VerifyExtraction</a:t>
            </a:r>
            <a:r>
              <a:rPr lang="en-US" dirty="0" smtClean="0"/>
              <a:t>=False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docs.microsoft.com/en-us/sql/tools/sqlpackage?view=sql-server-2017</a:t>
            </a:r>
            <a:endParaRPr lang="en-US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fall over in case of objects in the source database having external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https://docs.microsoft.com/en-us/sql/tools/sqlpackage?view=sql-server-2017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7B9BA3-9635-40AC-9A47-1BC487F99B17}" type="datetime1">
              <a:rPr lang="en-US" smtClean="0"/>
              <a:t>5/1/2019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By Bilal Shahzad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89DC46-751C-45EE-B359-9452DFFC97A7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E7336F-DF3C-484E-A395-46A0F5D3E75D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54146A-EEF2-4447-9B63-1093335E8C99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5D853-D038-4437-A44B-F9A62230FD67}" type="datetime1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5AAA15-0AEA-414D-B8C4-1BDB4ADADE26}" type="datetime1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36C455-B316-46E1-9177-65E7B5092787}" type="datetime1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D67B87-9DDA-4C83-87EB-A70914510CE4}" type="datetime1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73CFE-99D8-4404-ACB1-96E182B1B3AF}" type="datetime1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062626-DAAA-4698-8AE0-049B0910E261}" type="datetime1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D7D87A-4935-48EB-801E-8F07608ABF72}" type="datetime1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533F8-9967-4694-8626-38678EC1828B}" type="datetime1">
              <a:rPr lang="en-US" smtClean="0"/>
              <a:t>5/1/2019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LearningInUrduCentre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linkedin.com/in/bilalshahzad1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ilalshahzad" TargetMode="External"/><Relationship Id="rId5" Type="http://schemas.openxmlformats.org/officeDocument/2006/relationships/hyperlink" Target="http://learninginurdu.pk/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www.youtube.com/c/LearnInUrdu139" TargetMode="External"/><Relationship Id="rId9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lywaydb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lyway/flywa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opkMnvGegk-4xDqju26PGaXLl0L19Mte45lbKW1qCm-yBuA/viewform" TargetMode="External"/><Relationship Id="rId2" Type="http://schemas.openxmlformats.org/officeDocument/2006/relationships/hyperlink" Target="https://docs.google.com/forms/d/e/1FAIpQLSfJRkcw5CyOyzsmEUbvef5RDtcZKl4PnU8b3X52EV2n4abF0g/viewf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LaeIrpanrKKeEkBIPPCWbbqnP8loNnm7RjlgVe1T61Y/edit#gid=999102021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ools/sqlpackage?view=sql-server-201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For Databases –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7406640" cy="914400"/>
          </a:xfrm>
        </p:spPr>
        <p:txBody>
          <a:bodyPr/>
          <a:lstStyle/>
          <a:p>
            <a:r>
              <a:rPr lang="en-US" dirty="0" smtClean="0"/>
              <a:t>Automation with Bilal Shahzad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SqlPackage.exe - Extract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To create a DACPAC file from database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sqlpackage.exe</a:t>
            </a:r>
            <a:r>
              <a:rPr lang="en-US" sz="2800" dirty="0" smtClean="0"/>
              <a:t> 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Action:</a:t>
            </a:r>
            <a:r>
              <a:rPr lang="en-US" sz="2800" dirty="0" err="1">
                <a:solidFill>
                  <a:srgbClr val="00B0F0"/>
                </a:solidFill>
              </a:rPr>
              <a:t>Extract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SourceServerName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"</a:t>
            </a:r>
            <a:r>
              <a:rPr lang="en-US" sz="2800" dirty="0" err="1"/>
              <a:t>localhost</a:t>
            </a:r>
            <a:r>
              <a:rPr lang="en-US" sz="2800" dirty="0"/>
              <a:t>\sqlexpress2014" 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SourceDatabaseName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/>
              <a:t>"</a:t>
            </a:r>
            <a:r>
              <a:rPr lang="en-US" sz="2800" dirty="0" err="1"/>
              <a:t>MainDBDev</a:t>
            </a:r>
            <a:r>
              <a:rPr lang="en-US" sz="2800" dirty="0"/>
              <a:t>" 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err="1" smtClean="0">
                <a:solidFill>
                  <a:srgbClr val="FF0000"/>
                </a:solidFill>
              </a:rPr>
              <a:t>SourceUser: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/SourcePassword:</a:t>
            </a:r>
            <a:r>
              <a:rPr lang="en-US" sz="2800" dirty="0" smtClean="0"/>
              <a:t>12345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TargetFile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/>
              <a:t>" D:\</a:t>
            </a:r>
            <a:r>
              <a:rPr lang="en-US" sz="2800" dirty="0"/>
              <a:t>DevOpsDB2\MainDBDev.dacpac</a:t>
            </a:r>
            <a:r>
              <a:rPr lang="en-US" sz="2800" dirty="0" smtClean="0"/>
              <a:t>"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SqlPackage.exe - Export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To create a BACPAC file from database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sqlpackage.exe</a:t>
            </a:r>
            <a:r>
              <a:rPr lang="en-US" sz="2800" dirty="0" smtClean="0"/>
              <a:t> 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 smtClean="0">
                <a:solidFill>
                  <a:srgbClr val="FF0000"/>
                </a:solidFill>
              </a:rPr>
              <a:t>Action:</a:t>
            </a:r>
            <a:r>
              <a:rPr lang="en-US" sz="2800" dirty="0" err="1" smtClean="0">
                <a:solidFill>
                  <a:srgbClr val="00B0F0"/>
                </a:solidFill>
              </a:rPr>
              <a:t>Export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SourceServerName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"</a:t>
            </a:r>
            <a:r>
              <a:rPr lang="en-US" sz="2800" dirty="0" err="1" smtClean="0"/>
              <a:t>localhost</a:t>
            </a:r>
            <a:r>
              <a:rPr lang="en-US" sz="2800" dirty="0" smtClean="0"/>
              <a:t>\sqlexpress2014“  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SourceDatabaseName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/>
              <a:t>"</a:t>
            </a:r>
            <a:r>
              <a:rPr lang="en-US" sz="2800" dirty="0" err="1"/>
              <a:t>SecurityDev</a:t>
            </a:r>
            <a:r>
              <a:rPr lang="en-US" sz="2800" dirty="0"/>
              <a:t>" 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  <a:r>
              <a:rPr lang="en-US" sz="2800" dirty="0" err="1" smtClean="0">
                <a:solidFill>
                  <a:srgbClr val="FF0000"/>
                </a:solidFill>
              </a:rPr>
              <a:t>SourceUser:</a:t>
            </a:r>
            <a:r>
              <a:rPr lang="en-US" sz="2800" dirty="0" err="1" smtClean="0"/>
              <a:t>sa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/SourcePassword:</a:t>
            </a:r>
            <a:r>
              <a:rPr lang="en-US" sz="2800" dirty="0" smtClean="0"/>
              <a:t>12345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TargetFile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/>
              <a:t>" D:\</a:t>
            </a:r>
            <a:r>
              <a:rPr lang="en-US" sz="2800" dirty="0" smtClean="0"/>
              <a:t>DevOpsDB2\DB_Export.bacpac</a:t>
            </a:r>
            <a:r>
              <a:rPr lang="en-US" sz="2800" dirty="0" smtClean="0"/>
              <a:t>"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SqlPackage.exe - Script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F0"/>
                </a:solidFill>
              </a:rPr>
              <a:t>Script</a:t>
            </a:r>
            <a:r>
              <a:rPr lang="en-US" sz="2800" dirty="0" smtClean="0"/>
              <a:t> </a:t>
            </a:r>
            <a:r>
              <a:rPr lang="en-US" sz="2800" dirty="0"/>
              <a:t>action creates a </a:t>
            </a:r>
            <a:r>
              <a:rPr lang="en-US" sz="2800" dirty="0" smtClean="0"/>
              <a:t>T-SQL </a:t>
            </a:r>
            <a:r>
              <a:rPr lang="en-US" sz="2800" dirty="0"/>
              <a:t>incremental update script that updates the schema of a target database to match the schema of a source </a:t>
            </a:r>
            <a:r>
              <a:rPr lang="en-US" sz="2800" dirty="0" smtClean="0"/>
              <a:t>DACPAC. </a:t>
            </a:r>
            <a:r>
              <a:rPr lang="en-US" sz="2800" b="1" dirty="0"/>
              <a:t>Note:</a:t>
            </a:r>
            <a:r>
              <a:rPr lang="en-US" sz="2800" dirty="0"/>
              <a:t> Database on Source &amp; Database on destination is possible.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sqlpackage.exe</a:t>
            </a:r>
            <a:r>
              <a:rPr lang="en-US" sz="2800" dirty="0" smtClean="0"/>
              <a:t> 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 smtClean="0">
                <a:solidFill>
                  <a:srgbClr val="FF0000"/>
                </a:solidFill>
              </a:rPr>
              <a:t>Action:</a:t>
            </a:r>
            <a:r>
              <a:rPr lang="en-US" sz="2800" dirty="0" err="1" smtClean="0">
                <a:solidFill>
                  <a:srgbClr val="00B0F0"/>
                </a:solidFill>
              </a:rPr>
              <a:t>Script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SourceFile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"D:\</a:t>
            </a:r>
            <a:r>
              <a:rPr lang="en-US" sz="2800" dirty="0"/>
              <a:t>DevOpsDB2\</a:t>
            </a:r>
            <a:r>
              <a:rPr lang="en-US" sz="2800" dirty="0" err="1"/>
              <a:t>MainDBDev.dacpac</a:t>
            </a:r>
            <a:r>
              <a:rPr lang="en-US" sz="2800" dirty="0"/>
              <a:t>"</a:t>
            </a:r>
            <a:r>
              <a:rPr lang="en-US" sz="2800" dirty="0">
                <a:solidFill>
                  <a:srgbClr val="00B0F0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TargetServerName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"</a:t>
            </a:r>
            <a:r>
              <a:rPr lang="en-US" sz="2800" dirty="0" err="1"/>
              <a:t>localhost</a:t>
            </a:r>
            <a:r>
              <a:rPr lang="en-US" sz="2800" dirty="0"/>
              <a:t>\sqlexpress2014"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TargetDatabaseName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/>
              <a:t>"</a:t>
            </a:r>
            <a:r>
              <a:rPr lang="en-US" sz="2800" dirty="0" err="1" smtClean="0"/>
              <a:t>MainDBQA</a:t>
            </a:r>
            <a:r>
              <a:rPr lang="en-US" sz="2800" dirty="0" smtClean="0"/>
              <a:t>"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TargetUser:</a:t>
            </a:r>
            <a:r>
              <a:rPr lang="en-US" sz="2800" dirty="0" err="1">
                <a:solidFill>
                  <a:schemeClr val="tx2"/>
                </a:solidFill>
              </a:rPr>
              <a:t>sa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/TargetPassword:</a:t>
            </a:r>
            <a:r>
              <a:rPr lang="en-US" sz="2800" dirty="0"/>
              <a:t>12345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OutputPath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"D:\</a:t>
            </a:r>
            <a:r>
              <a:rPr lang="en-US" sz="2800" dirty="0" smtClean="0"/>
              <a:t>DevOpsDB2\</a:t>
            </a:r>
            <a:r>
              <a:rPr lang="en-US" sz="2800" dirty="0" err="1" smtClean="0"/>
              <a:t>diff.sql</a:t>
            </a:r>
            <a:r>
              <a:rPr lang="en-US" sz="2800" dirty="0" smtClean="0"/>
              <a:t>“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SqlPackage.exe - Publish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Compare the DACPAC with database and publish the changes to target database. </a:t>
            </a:r>
            <a:r>
              <a:rPr lang="en-US" sz="2800" dirty="0"/>
              <a:t>Note: Database on Source &amp; Database on destination is possible.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sqlpackage.exe</a:t>
            </a:r>
            <a:r>
              <a:rPr lang="en-US" sz="2800" dirty="0" smtClean="0"/>
              <a:t> 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 smtClean="0">
                <a:solidFill>
                  <a:srgbClr val="FF0000"/>
                </a:solidFill>
              </a:rPr>
              <a:t>Action:</a:t>
            </a:r>
            <a:r>
              <a:rPr lang="en-US" sz="2800" dirty="0" err="1" smtClean="0">
                <a:solidFill>
                  <a:srgbClr val="00B0F0"/>
                </a:solidFill>
              </a:rPr>
              <a:t>Publish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SourceFile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"D:\</a:t>
            </a:r>
            <a:r>
              <a:rPr lang="en-US" sz="2800" dirty="0"/>
              <a:t>DevOpsDB2\</a:t>
            </a:r>
            <a:r>
              <a:rPr lang="en-US" sz="2800" dirty="0" err="1"/>
              <a:t>MainDBDev.dacpac</a:t>
            </a:r>
            <a:r>
              <a:rPr lang="en-US" sz="2800" dirty="0"/>
              <a:t>"</a:t>
            </a:r>
            <a:r>
              <a:rPr lang="en-US" sz="2800" dirty="0">
                <a:solidFill>
                  <a:srgbClr val="00B0F0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TargetServerName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"</a:t>
            </a:r>
            <a:r>
              <a:rPr lang="en-US" sz="2800" dirty="0" err="1"/>
              <a:t>localhost</a:t>
            </a:r>
            <a:r>
              <a:rPr lang="en-US" sz="2800" dirty="0"/>
              <a:t>\sqlexpress2014"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TargetDatabaseName</a:t>
            </a:r>
            <a:r>
              <a:rPr lang="en-US" sz="2800" dirty="0" smtClean="0">
                <a:solidFill>
                  <a:srgbClr val="FF0000"/>
                </a:solidFill>
              </a:rPr>
              <a:t>:</a:t>
            </a:r>
            <a:r>
              <a:rPr lang="en-US" sz="2800" dirty="0"/>
              <a:t>"</a:t>
            </a:r>
            <a:r>
              <a:rPr lang="en-US" sz="2800" dirty="0" err="1" smtClean="0"/>
              <a:t>MainDBQA</a:t>
            </a:r>
            <a:r>
              <a:rPr lang="en-US" sz="2800" dirty="0" smtClean="0"/>
              <a:t>"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TargetUser:</a:t>
            </a:r>
            <a:r>
              <a:rPr lang="en-US" sz="2800" dirty="0" err="1">
                <a:solidFill>
                  <a:schemeClr val="tx2"/>
                </a:solidFill>
              </a:rPr>
              <a:t>sa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smtClean="0">
                <a:solidFill>
                  <a:srgbClr val="FF0000"/>
                </a:solidFill>
              </a:rPr>
              <a:t>TargetPassword:</a:t>
            </a:r>
            <a:r>
              <a:rPr lang="en-US" sz="2800" dirty="0" smtClean="0"/>
              <a:t>12345</a:t>
            </a: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SqlPackage.exe - Import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Load/Create new database using BACPAC file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sqlpackage.exe</a:t>
            </a:r>
            <a:r>
              <a:rPr lang="en-US" sz="2400" dirty="0" smtClean="0"/>
              <a:t> 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 smtClean="0">
                <a:solidFill>
                  <a:srgbClr val="FF0000"/>
                </a:solidFill>
              </a:rPr>
              <a:t>Action:</a:t>
            </a:r>
            <a:r>
              <a:rPr lang="en-US" sz="2400" dirty="0" err="1" smtClean="0">
                <a:solidFill>
                  <a:srgbClr val="00B0F0"/>
                </a:solidFill>
              </a:rPr>
              <a:t>Import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SourceFile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/>
              <a:t>"D:\</a:t>
            </a:r>
            <a:r>
              <a:rPr lang="en-US" sz="2400" dirty="0"/>
              <a:t>DevOpsDB2\</a:t>
            </a:r>
            <a:r>
              <a:rPr lang="en-US" sz="2400" dirty="0" err="1"/>
              <a:t>SecurityDev_Export.bacpac</a:t>
            </a:r>
            <a:r>
              <a:rPr lang="en-US" sz="2400" dirty="0"/>
              <a:t>"</a:t>
            </a:r>
            <a:r>
              <a:rPr lang="en-US" sz="2400" dirty="0" smtClean="0">
                <a:solidFill>
                  <a:srgbClr val="00B0F0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TargetServerName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"</a:t>
            </a:r>
            <a:r>
              <a:rPr lang="en-US" sz="2400" dirty="0" err="1"/>
              <a:t>localhost</a:t>
            </a:r>
            <a:r>
              <a:rPr lang="en-US" sz="2400" dirty="0"/>
              <a:t>\sqlexpress2014"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TargetDatabaseName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/>
              <a:t>"</a:t>
            </a:r>
            <a:r>
              <a:rPr lang="en-US" sz="2400" dirty="0" err="1"/>
              <a:t>SecurityDev</a:t>
            </a:r>
            <a:r>
              <a:rPr lang="en-US" sz="2400" dirty="0"/>
              <a:t>"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TargetUser:</a:t>
            </a:r>
            <a:r>
              <a:rPr lang="en-US" sz="2400" dirty="0" err="1">
                <a:solidFill>
                  <a:schemeClr val="tx2"/>
                </a:solidFill>
              </a:rPr>
              <a:t>sa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TargetPassword:</a:t>
            </a:r>
            <a:r>
              <a:rPr lang="en-US" sz="2400" dirty="0" smtClean="0"/>
              <a:t>12345</a:t>
            </a:r>
            <a:endParaRPr lang="en-US" sz="28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Demo </a:t>
            </a:r>
            <a:r>
              <a:rPr lang="en-US" sz="4800" dirty="0"/>
              <a:t>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Visual Studio Schema + Data Comparison Feature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Create Script of changes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Execute changes directly to database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Demo </a:t>
            </a:r>
            <a:r>
              <a:rPr lang="en-US" sz="4800" dirty="0" smtClean="0"/>
              <a:t>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Create Sample databases in SQL Server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Create DB Projects for above databases in Visual Studio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Add Database Reference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Build &amp; Check its output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Compare DB project with Physical Database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Move changes from 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DB Project -&gt; Database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Database -&gt; DB Project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Create Publish Profile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Compare vs. Publish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Demo </a:t>
            </a:r>
            <a:r>
              <a:rPr lang="en-US" sz="4800" dirty="0" smtClean="0"/>
              <a:t>3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Step 1</a:t>
            </a:r>
            <a:r>
              <a:rPr lang="en-US" dirty="0" smtClean="0"/>
              <a:t>: Build DB Project using MSBUILD.exe Utility (through commands)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Its like as we do “Right Click on DB Project -&gt; Build”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This creates DACPAC file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Path of </a:t>
            </a:r>
            <a:r>
              <a:rPr lang="en-US" dirty="0" err="1" smtClean="0"/>
              <a:t>MSBuild</a:t>
            </a:r>
            <a:endParaRPr lang="en-US" dirty="0" smtClean="0"/>
          </a:p>
          <a:p>
            <a:pPr marL="749808" lvl="2">
              <a:buFont typeface="Arial" panose="020B0604020202020204" pitchFamily="34" charset="0"/>
              <a:buChar char="•"/>
            </a:pPr>
            <a:r>
              <a:rPr lang="en-US" dirty="0"/>
              <a:t>C:\Program Files (x86)\</a:t>
            </a:r>
            <a:r>
              <a:rPr lang="en-US" dirty="0" err="1" smtClean="0"/>
              <a:t>MSBuild</a:t>
            </a:r>
            <a:r>
              <a:rPr lang="en-US" dirty="0" smtClean="0"/>
              <a:t>\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verison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\Bin\msbuild.exe</a:t>
            </a:r>
          </a:p>
          <a:p>
            <a:pPr marL="749808" lvl="2">
              <a:buFont typeface="Arial" panose="020B0604020202020204" pitchFamily="34" charset="0"/>
              <a:buChar char="•"/>
            </a:pPr>
            <a:r>
              <a:rPr lang="en-US" dirty="0"/>
              <a:t>C:\Program Files (x86)\</a:t>
            </a:r>
            <a:r>
              <a:rPr lang="en-US" dirty="0" err="1" smtClean="0"/>
              <a:t>MSBuild</a:t>
            </a:r>
            <a:r>
              <a:rPr lang="en-US" dirty="0" smtClean="0"/>
              <a:t>\14.0\Bin\msbuild.exe</a:t>
            </a:r>
            <a:endParaRPr lang="en-US" dirty="0"/>
          </a:p>
          <a:p>
            <a:pPr marL="502920" lvl="1">
              <a:buFont typeface="Arial" panose="020B0604020202020204" pitchFamily="34" charset="0"/>
              <a:buChar char="•"/>
            </a:pPr>
            <a:r>
              <a:rPr lang="en-US" dirty="0" smtClean="0"/>
              <a:t>MSBuild.exe </a:t>
            </a:r>
            <a:r>
              <a:rPr lang="en-US" dirty="0"/>
              <a:t>&lt;path of .</a:t>
            </a:r>
            <a:r>
              <a:rPr lang="en-US" dirty="0" err="1"/>
              <a:t>sqlproj</a:t>
            </a:r>
            <a:r>
              <a:rPr lang="en-US" dirty="0"/>
              <a:t>&gt; 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Demo </a:t>
            </a:r>
            <a:r>
              <a:rPr lang="en-US" sz="4800" dirty="0" smtClean="0"/>
              <a:t>3 – Diff Script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Goal: Compare Generated DACPAC with a database and generate differential script.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SqlPackage.exe</a:t>
            </a:r>
            <a:r>
              <a:rPr lang="en-US" dirty="0" smtClean="0"/>
              <a:t> to do generate differential script using DACPAC + Publish profile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sqlpackage.exe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Action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00B0F0"/>
                </a:solidFill>
              </a:rPr>
              <a:t>Script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SourceFile</a:t>
            </a:r>
            <a:r>
              <a:rPr lang="en-US" dirty="0" err="1" smtClean="0"/>
              <a:t>:bin</a:t>
            </a:r>
            <a:r>
              <a:rPr lang="en-US" dirty="0" smtClean="0"/>
              <a:t>/debug/</a:t>
            </a:r>
            <a:r>
              <a:rPr lang="en-US" dirty="0" err="1" smtClean="0"/>
              <a:t>MainDBProj.dacpac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Profile</a:t>
            </a:r>
            <a:r>
              <a:rPr lang="en-US" dirty="0" err="1" smtClean="0"/>
              <a:t>:MainDBProj.publish.xml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TargetUser</a:t>
            </a:r>
            <a:r>
              <a:rPr lang="en-US" dirty="0" err="1"/>
              <a:t>:sa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TargetPassword</a:t>
            </a:r>
            <a:r>
              <a:rPr lang="en-US" dirty="0" smtClean="0"/>
              <a:t>:12345 </a:t>
            </a:r>
            <a:r>
              <a:rPr lang="en-US" dirty="0" smtClean="0">
                <a:solidFill>
                  <a:srgbClr val="FF0000"/>
                </a:solidFill>
              </a:rPr>
              <a:t>/TargetDatabaseName</a:t>
            </a:r>
            <a:r>
              <a:rPr lang="en-US" dirty="0" smtClean="0"/>
              <a:t>:DevOpsDB3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OutputPath</a:t>
            </a:r>
            <a:r>
              <a:rPr lang="en-US" dirty="0"/>
              <a:t>:"D:\DevOpsDB2\</a:t>
            </a:r>
            <a:r>
              <a:rPr lang="en-US" dirty="0" err="1"/>
              <a:t>diff.sql</a:t>
            </a:r>
            <a:r>
              <a:rPr lang="en-US" dirty="0" smtClean="0"/>
              <a:t>"</a:t>
            </a:r>
            <a:endParaRPr lang="en-US" dirty="0" smtClean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Demo </a:t>
            </a:r>
            <a:r>
              <a:rPr lang="en-US" sz="4800" dirty="0" smtClean="0"/>
              <a:t>3 – Publish Changes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Goal: Compare Generated DACPAC with a database and </a:t>
            </a:r>
            <a:r>
              <a:rPr lang="en-US" dirty="0" smtClean="0"/>
              <a:t>publish changes to target database.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SqlPackage.exe</a:t>
            </a:r>
            <a:r>
              <a:rPr lang="en-US" dirty="0" smtClean="0"/>
              <a:t> to publish changes to destination database using DACPAC + Publish profile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sqlpackage.exe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Action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00B0F0"/>
                </a:solidFill>
              </a:rPr>
              <a:t>Publish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SourceFile</a:t>
            </a:r>
            <a:r>
              <a:rPr lang="en-US" dirty="0" err="1" smtClean="0"/>
              <a:t>:bin</a:t>
            </a:r>
            <a:r>
              <a:rPr lang="en-US" dirty="0" smtClean="0"/>
              <a:t>/debug/</a:t>
            </a:r>
            <a:r>
              <a:rPr lang="en-US" dirty="0" err="1" smtClean="0"/>
              <a:t>MainDBProj.dacpac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Profile</a:t>
            </a:r>
            <a:r>
              <a:rPr lang="en-US" dirty="0" err="1" smtClean="0"/>
              <a:t>:MainDBProj.publish.xml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TargetUser</a:t>
            </a:r>
            <a:r>
              <a:rPr lang="en-US" dirty="0" err="1"/>
              <a:t>:sa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TargetPassword</a:t>
            </a:r>
            <a:r>
              <a:rPr lang="en-US" dirty="0" smtClean="0"/>
              <a:t>:12345 </a:t>
            </a:r>
            <a:r>
              <a:rPr lang="en-US" dirty="0" smtClean="0">
                <a:solidFill>
                  <a:srgbClr val="FF0000"/>
                </a:solidFill>
              </a:rPr>
              <a:t>/TargetDatabaseName</a:t>
            </a:r>
            <a:r>
              <a:rPr lang="en-US" dirty="0" smtClean="0"/>
              <a:t>:DevOpsDB3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https://www.linkedin.com/in/bilalshahzad139/</a:t>
            </a:r>
            <a:r>
              <a:rPr lang="en-US" sz="2000" dirty="0"/>
              <a:t>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https://www.facebook.com/LearningInUrduCentre/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https://www.youtube.com/c/LearnInUrdu139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http://learninginurdu.pk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@</a:t>
            </a:r>
            <a:r>
              <a:rPr lang="en-US" sz="2000" dirty="0" err="1">
                <a:hlinkClick r:id="rId6"/>
              </a:rPr>
              <a:t>bilalshahzad</a:t>
            </a:r>
            <a:endParaRPr lang="en-US" sz="20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7" descr="D:\Per\MyDocs\Professional\MVP\mvp award logo kit\MVP Logo_Vertical\MVP_Logo_Preferred_Cyan300_RGB_300pp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13641"/>
            <a:ext cx="9144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Per\MyDocs\Professional\Certifications\MCT (1)\MCT_Microsoft Certified Trainer\MS_Cert_Trainer_logo_Blk_rg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87" y="4249326"/>
            <a:ext cx="2380492" cy="156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er\MyDocs\Professional\Certifications\logos\MCSD_2013(all)_1477\MCSD_2013(rgb)_1477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592" y="4281182"/>
            <a:ext cx="1953208" cy="148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Per\MyDocs\Professional\Certifications\logos\MCPD_2013(all)_506\MCPD_2013(rgb)_50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81182"/>
            <a:ext cx="1898018" cy="163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6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Demo </a:t>
            </a:r>
            <a:r>
              <a:rPr lang="en-US" sz="4800" dirty="0" smtClean="0"/>
              <a:t>3 – Passing Variables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Goal: </a:t>
            </a:r>
            <a:r>
              <a:rPr lang="en-US" dirty="0" smtClean="0"/>
              <a:t> Passing values to the variables while using SqlPackage.exe. Let suppose we’ve two variables (</a:t>
            </a:r>
            <a:r>
              <a:rPr lang="en-US" dirty="0" err="1" smtClean="0"/>
              <a:t>DeployDefaultValues</a:t>
            </a:r>
            <a:r>
              <a:rPr lang="en-US" dirty="0" smtClean="0"/>
              <a:t>, </a:t>
            </a:r>
            <a:r>
              <a:rPr lang="en-US" dirty="0" err="1" smtClean="0"/>
              <a:t>DummyVariable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sqlpackage.exe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Action</a:t>
            </a:r>
            <a:r>
              <a:rPr lang="en-US" dirty="0" err="1" smtClean="0"/>
              <a:t>:</a:t>
            </a:r>
            <a:r>
              <a:rPr lang="en-US" dirty="0" err="1" smtClean="0">
                <a:solidFill>
                  <a:srgbClr val="00B0F0"/>
                </a:solidFill>
              </a:rPr>
              <a:t>Publish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SourceFile</a:t>
            </a:r>
            <a:r>
              <a:rPr lang="en-US" dirty="0" err="1" smtClean="0"/>
              <a:t>:bin</a:t>
            </a:r>
            <a:r>
              <a:rPr lang="en-US" dirty="0" smtClean="0"/>
              <a:t>/debug/</a:t>
            </a:r>
            <a:r>
              <a:rPr lang="en-US" dirty="0" err="1" smtClean="0"/>
              <a:t>MainDBProj.dacpac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Profile</a:t>
            </a:r>
            <a:r>
              <a:rPr lang="en-US" dirty="0" err="1" smtClean="0"/>
              <a:t>:MainDBProj.publish.xml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TargetUser</a:t>
            </a:r>
            <a:r>
              <a:rPr lang="en-US" dirty="0" err="1"/>
              <a:t>:sa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TargetPassword</a:t>
            </a:r>
            <a:r>
              <a:rPr lang="en-US" dirty="0" smtClean="0"/>
              <a:t>:12345 </a:t>
            </a:r>
            <a:r>
              <a:rPr lang="en-US" dirty="0" smtClean="0">
                <a:solidFill>
                  <a:srgbClr val="FF0000"/>
                </a:solidFill>
              </a:rPr>
              <a:t>/TargetDatabaseName</a:t>
            </a:r>
            <a:r>
              <a:rPr lang="en-US" dirty="0" smtClean="0"/>
              <a:t>:DevOpsDB3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err="1">
                <a:solidFill>
                  <a:srgbClr val="FF0000"/>
                </a:solidFill>
              </a:rPr>
              <a:t>Variables:</a:t>
            </a:r>
            <a:r>
              <a:rPr lang="en-US" dirty="0" err="1"/>
              <a:t>DeployDefaultValues</a:t>
            </a:r>
            <a:r>
              <a:rPr lang="en-US" dirty="0"/>
              <a:t>=1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v:</a:t>
            </a:r>
            <a:r>
              <a:rPr lang="en-US" dirty="0" err="1"/>
              <a:t>DummyVariable</a:t>
            </a:r>
            <a:r>
              <a:rPr lang="en-US" dirty="0"/>
              <a:t>=1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1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Demo 4 – Pre/Post Deployment Scripts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Pre &amp; Post Deployment scripts allow us to execute some script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Before execution of differential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After execution of differential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Final script is generated by integrating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Pre-Deployment Scripts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Differential generated by comparison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Post-Deployment Scripts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SQLCMD variables can be used in pre &amp; post deployment scripts. Conditioning can be applied to control which script to execute based on variables.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1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Demo 4 – </a:t>
            </a:r>
            <a:r>
              <a:rPr lang="en-US" sz="4000" dirty="0" smtClean="0"/>
              <a:t>Publishing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Try </a:t>
            </a:r>
            <a:r>
              <a:rPr lang="en-US" dirty="0" smtClean="0">
                <a:solidFill>
                  <a:srgbClr val="FF0000"/>
                </a:solidFill>
              </a:rPr>
              <a:t>Publish</a:t>
            </a:r>
            <a:r>
              <a:rPr lang="en-US" dirty="0" smtClean="0"/>
              <a:t> from GUI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Try </a:t>
            </a:r>
            <a:r>
              <a:rPr lang="en-US" dirty="0" smtClean="0">
                <a:solidFill>
                  <a:srgbClr val="FF0000"/>
                </a:solidFill>
              </a:rPr>
              <a:t>Publish</a:t>
            </a:r>
            <a:r>
              <a:rPr lang="en-US" dirty="0" smtClean="0"/>
              <a:t> from SqlPackage.exe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Check the generated script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Check usage of SQLCMD variables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Flywaydb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Command Line Tool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https://flywaydb.org</a:t>
            </a: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Open Source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https://github.com/flyway/flyway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Community version is free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Pro &amp; Enterprise versions are paid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Migration Based Approach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4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Flywaydb</a:t>
            </a:r>
            <a:r>
              <a:rPr lang="en-US" sz="4000" dirty="0" smtClean="0"/>
              <a:t> Commands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50" y="1409131"/>
            <a:ext cx="7971891" cy="369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9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Flywaydb</a:t>
            </a:r>
            <a:r>
              <a:rPr lang="en-US" sz="4000" dirty="0" smtClean="0"/>
              <a:t> – (JDBC Drivers)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82296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9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Demo </a:t>
            </a:r>
            <a:r>
              <a:rPr lang="en-US" sz="4000" dirty="0" smtClean="0"/>
              <a:t>5 </a:t>
            </a:r>
            <a:r>
              <a:rPr lang="en-US" sz="4000" dirty="0"/>
              <a:t>– </a:t>
            </a:r>
            <a:r>
              <a:rPr lang="en-US" sz="4000" dirty="0" smtClean="0"/>
              <a:t>Flyway Usage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mtClean="0"/>
              <a:t>Flyway baseline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Flyway migrate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Flyway info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Flyway clean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Second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Mark your Attendance</a:t>
            </a:r>
          </a:p>
          <a:p>
            <a:pPr lvl="1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docs.google.com/forms/d/e/1FAIpQLSfJRkcw5CyOyzsmEUbvef5RDtcZKl4PnU8b3X52EV2n4abF0g/viewform</a:t>
            </a:r>
            <a:endParaRPr lang="en-US" sz="2400" dirty="0" smtClean="0"/>
          </a:p>
          <a:p>
            <a:r>
              <a:rPr lang="en-US" sz="3200" dirty="0" smtClean="0"/>
              <a:t>Feedback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docs.google.com/forms/d/e/1FAIpQLSeopkMnvGegk-4xDqju26PGaXLl0L19Mte45lbKW1qCm-yBuA/viewform</a:t>
            </a:r>
            <a:r>
              <a:rPr lang="en-US" sz="2400" dirty="0" smtClean="0"/>
              <a:t> </a:t>
            </a:r>
          </a:p>
          <a:p>
            <a:r>
              <a:rPr lang="en-US" sz="2800" dirty="0" smtClean="0"/>
              <a:t>Material</a:t>
            </a:r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docs.google.com/spreadsheets/d/1LaeIrpanrKKeEkBIPPCWbbqnP8loNnm7RjlgVe1T61Y/edit#gid=999102021</a:t>
            </a:r>
            <a:r>
              <a:rPr lang="en-US" sz="2400" dirty="0" smtClean="0"/>
              <a:t> 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6483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8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of Part 1</a:t>
            </a:r>
          </a:p>
          <a:p>
            <a:r>
              <a:rPr lang="en-US" dirty="0" smtClean="0"/>
              <a:t>SQLCMD Variables</a:t>
            </a:r>
          </a:p>
          <a:p>
            <a:r>
              <a:rPr lang="en-US" dirty="0" smtClean="0"/>
              <a:t>DACPAC vs. BACPAC</a:t>
            </a:r>
          </a:p>
          <a:p>
            <a:r>
              <a:rPr lang="en-US" dirty="0" smtClean="0"/>
              <a:t>SqlPackage.exe for Automation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Recap of Part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CI/CD of Databases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State based vs. Migration based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SSDT for Databases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State based Approach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Bringing Database in Version Control System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SQLCMD variables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smtClean="0"/>
              <a:t>variable using :</a:t>
            </a:r>
            <a:r>
              <a:rPr lang="en-US" dirty="0" err="1" smtClean="0"/>
              <a:t>setvar</a:t>
            </a:r>
            <a:r>
              <a:rPr lang="en-US" dirty="0" smtClean="0"/>
              <a:t> command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:</a:t>
            </a:r>
            <a:r>
              <a:rPr lang="en-US" dirty="0" err="1" smtClean="0"/>
              <a:t>setvar</a:t>
            </a:r>
            <a:r>
              <a:rPr lang="en-US" dirty="0" smtClean="0"/>
              <a:t> &lt;</a:t>
            </a:r>
            <a:r>
              <a:rPr lang="en-US" dirty="0" err="1" smtClean="0"/>
              <a:t>variablename</a:t>
            </a:r>
            <a:r>
              <a:rPr lang="en-US" dirty="0" smtClean="0"/>
              <a:t>&gt; &lt;value&gt;</a:t>
            </a:r>
          </a:p>
          <a:p>
            <a:pPr marL="749808" lvl="2">
              <a:buFont typeface="Arial" panose="020B0604020202020204" pitchFamily="34" charset="0"/>
              <a:buChar char="•"/>
            </a:pPr>
            <a:r>
              <a:rPr lang="en-US" dirty="0" smtClean="0"/>
              <a:t>:</a:t>
            </a:r>
            <a:r>
              <a:rPr lang="en-US" dirty="0" err="1" smtClean="0"/>
              <a:t>setvar</a:t>
            </a:r>
            <a:r>
              <a:rPr lang="en-US" dirty="0" smtClean="0"/>
              <a:t> </a:t>
            </a:r>
            <a:r>
              <a:rPr lang="en-US" dirty="0" err="1" smtClean="0"/>
              <a:t>tbname</a:t>
            </a:r>
            <a:r>
              <a:rPr lang="en-US" dirty="0" smtClean="0"/>
              <a:t> </a:t>
            </a:r>
            <a:r>
              <a:rPr lang="en-US" dirty="0" smtClean="0"/>
              <a:t>“Test2</a:t>
            </a:r>
            <a:r>
              <a:rPr lang="en-US" dirty="0" smtClean="0"/>
              <a:t>”</a:t>
            </a:r>
          </a:p>
          <a:p>
            <a:pPr marL="749808" lvl="2">
              <a:buFont typeface="Arial" panose="020B0604020202020204" pitchFamily="34" charset="0"/>
              <a:buChar char="•"/>
            </a:pPr>
            <a:r>
              <a:rPr lang="en-US" dirty="0" smtClean="0"/>
              <a:t>Select * from $(</a:t>
            </a:r>
            <a:r>
              <a:rPr lang="en-US" dirty="0" err="1" smtClean="0"/>
              <a:t>tbname</a:t>
            </a:r>
            <a:r>
              <a:rPr lang="en-US" dirty="0" smtClean="0"/>
              <a:t>)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By default SQLCMD mode is not enabled in Query Editor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Menu -&gt; Query -&gt; SQLCMD Mode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MERGE INTO	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Runs insert, update, or delete operations on a target table from the results of a join with a source table.</a:t>
            </a: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113" y="3048000"/>
            <a:ext cx="46482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7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DACPAC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EB0045"/>
                </a:solidFill>
              </a:rPr>
              <a:t>D</a:t>
            </a:r>
            <a:r>
              <a:rPr lang="en-US" dirty="0" smtClean="0"/>
              <a:t>ata-Tier </a:t>
            </a:r>
            <a:r>
              <a:rPr lang="en-US" dirty="0">
                <a:solidFill>
                  <a:srgbClr val="EB0045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>
                <a:solidFill>
                  <a:srgbClr val="EB0045"/>
                </a:solidFill>
              </a:rPr>
              <a:t>C</a:t>
            </a:r>
            <a:r>
              <a:rPr lang="en-US" dirty="0"/>
              <a:t>omponent </a:t>
            </a:r>
            <a:r>
              <a:rPr lang="en-US" dirty="0">
                <a:solidFill>
                  <a:srgbClr val="EB0045"/>
                </a:solidFill>
              </a:rPr>
              <a:t>Pac</a:t>
            </a:r>
            <a:r>
              <a:rPr lang="en-US" dirty="0"/>
              <a:t>kages) File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 Compressed file which contains database schema in XML </a:t>
            </a:r>
            <a:r>
              <a:rPr lang="en-US" dirty="0" smtClean="0"/>
              <a:t>format.  It doesn’t contain data.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Generate DACPAC </a:t>
            </a:r>
            <a:r>
              <a:rPr lang="en-US" dirty="0" smtClean="0"/>
              <a:t>from </a:t>
            </a:r>
            <a:r>
              <a:rPr lang="en-US" dirty="0"/>
              <a:t>a Database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/>
              <a:t>Right click on Database name -&gt; Tasks -&gt; </a:t>
            </a:r>
            <a:r>
              <a:rPr lang="en-US" dirty="0">
                <a:solidFill>
                  <a:srgbClr val="FF0000"/>
                </a:solidFill>
              </a:rPr>
              <a:t>Extract</a:t>
            </a:r>
            <a:r>
              <a:rPr lang="en-US" dirty="0"/>
              <a:t> Data-Tier </a:t>
            </a:r>
            <a:r>
              <a:rPr lang="en-US" dirty="0" smtClean="0"/>
              <a:t>Application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Upgrade database using a DACPAC file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Right </a:t>
            </a:r>
            <a:r>
              <a:rPr lang="en-US" dirty="0"/>
              <a:t>click on Database name -&gt; Tasks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rgbClr val="FF0000"/>
                </a:solidFill>
              </a:rPr>
              <a:t>Upgrade</a:t>
            </a:r>
            <a:r>
              <a:rPr lang="en-US" dirty="0" smtClean="0"/>
              <a:t> </a:t>
            </a:r>
            <a:r>
              <a:rPr lang="en-US" dirty="0" smtClean="0"/>
              <a:t>Data-Tier Application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BACPAC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Similar to DACPAC but it also contains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.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Generate </a:t>
            </a:r>
            <a:r>
              <a:rPr lang="en-US" dirty="0" smtClean="0"/>
              <a:t>BACPAC from </a:t>
            </a:r>
            <a:r>
              <a:rPr lang="en-US" dirty="0"/>
              <a:t>a Database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/>
              <a:t>Right click on Database name -&gt; Tasks -&gt; </a:t>
            </a:r>
            <a:r>
              <a:rPr lang="en-US" dirty="0" smtClean="0">
                <a:solidFill>
                  <a:srgbClr val="FF0000"/>
                </a:solidFill>
              </a:rPr>
              <a:t>Export</a:t>
            </a:r>
            <a:r>
              <a:rPr lang="en-US" dirty="0" smtClean="0"/>
              <a:t> </a:t>
            </a:r>
            <a:r>
              <a:rPr lang="en-US" dirty="0"/>
              <a:t>Data-Tier </a:t>
            </a:r>
            <a:r>
              <a:rPr lang="en-US" dirty="0" smtClean="0"/>
              <a:t>Application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Upgrade database using a BACPAC file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Right </a:t>
            </a:r>
            <a:r>
              <a:rPr lang="en-US" dirty="0"/>
              <a:t>click on </a:t>
            </a:r>
            <a:r>
              <a:rPr lang="en-US" dirty="0" smtClean="0"/>
              <a:t>Databases -&gt;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smtClean="0"/>
              <a:t>Data-Tier </a:t>
            </a:r>
            <a:r>
              <a:rPr lang="en-US" dirty="0" smtClean="0"/>
              <a:t>Application.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smtClean="0"/>
              <a:t>A new (or Empty) Database can be used for Import</a:t>
            </a:r>
            <a:endParaRPr lang="en-US" dirty="0" smtClean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SqlPackage.exe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A command-line utility that </a:t>
            </a:r>
            <a:r>
              <a:rPr lang="en-US" sz="2000" dirty="0" smtClean="0"/>
              <a:t>automates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sz="1600" dirty="0" smtClean="0"/>
              <a:t>Extract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sz="1600" dirty="0" smtClean="0"/>
              <a:t>Export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sz="1600" dirty="0" smtClean="0"/>
              <a:t>Publish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sz="1600" dirty="0" smtClean="0"/>
              <a:t>Import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sz="1600" dirty="0" smtClean="0"/>
              <a:t>Script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sz="1600" dirty="0" err="1" smtClean="0"/>
              <a:t>DeployReport</a:t>
            </a:r>
            <a:endParaRPr lang="en-US" sz="1600" dirty="0" smtClean="0"/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sz="1600" dirty="0" err="1" smtClean="0"/>
              <a:t>DiffReport</a:t>
            </a:r>
            <a:endParaRPr lang="en-US" sz="16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Installed with Visual Studio but you may manually download &amp; install its latest version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://docs.microsoft.com/en-us/sql/tools/sqlpackage?view=sql-server-2017</a:t>
            </a:r>
            <a:endParaRPr lang="en-US" sz="16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/>
              <a:t>Path of sqlpacakge.exe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C:\Program Files (x86)\Microsoft SQL Server\</a:t>
            </a:r>
            <a:r>
              <a:rPr lang="en-US" sz="1600" dirty="0">
                <a:solidFill>
                  <a:srgbClr val="FF0000"/>
                </a:solidFill>
              </a:rPr>
              <a:t>&lt;Version&gt;</a:t>
            </a:r>
            <a:r>
              <a:rPr lang="en-US" sz="1600" dirty="0"/>
              <a:t>\DAC\bin\sqlpackage.exe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C:\Program Files (x86)\Microsoft SQL Server\</a:t>
            </a:r>
            <a:r>
              <a:rPr lang="en-US" sz="1600" dirty="0">
                <a:solidFill>
                  <a:srgbClr val="FF0000"/>
                </a:solidFill>
              </a:rPr>
              <a:t>120</a:t>
            </a:r>
            <a:r>
              <a:rPr lang="en-US" sz="1600" dirty="0"/>
              <a:t>\DAC\bin\sqlpackage.exe</a:t>
            </a:r>
            <a:endParaRPr lang="en-US" sz="2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39175</TotalTime>
  <Words>1057</Words>
  <Application>Microsoft Office PowerPoint</Application>
  <PresentationFormat>On-screen Show (4:3)</PresentationFormat>
  <Paragraphs>280</Paragraphs>
  <Slides>29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DevOps For Databases – Part 2</vt:lpstr>
      <vt:lpstr>Trainer</vt:lpstr>
      <vt:lpstr>Agenda</vt:lpstr>
      <vt:lpstr>Recap of Part 1</vt:lpstr>
      <vt:lpstr>SQLCMD variables</vt:lpstr>
      <vt:lpstr>MERGE INTO </vt:lpstr>
      <vt:lpstr>DACPAC</vt:lpstr>
      <vt:lpstr>BACPAC</vt:lpstr>
      <vt:lpstr>SqlPackage.exe</vt:lpstr>
      <vt:lpstr>SqlPackage.exe - Extract</vt:lpstr>
      <vt:lpstr>SqlPackage.exe - Export</vt:lpstr>
      <vt:lpstr>SqlPackage.exe - Script</vt:lpstr>
      <vt:lpstr>SqlPackage.exe - Publish</vt:lpstr>
      <vt:lpstr>SqlPackage.exe - Import</vt:lpstr>
      <vt:lpstr>Demo 1</vt:lpstr>
      <vt:lpstr>Demo 2</vt:lpstr>
      <vt:lpstr>Demo 3</vt:lpstr>
      <vt:lpstr>Demo 3 – Diff Script</vt:lpstr>
      <vt:lpstr>Demo 3 – Publish Changes</vt:lpstr>
      <vt:lpstr>Demo 3 – Passing Variables</vt:lpstr>
      <vt:lpstr>Demo 4 – Pre/Post Deployment Scripts</vt:lpstr>
      <vt:lpstr>Demo 4 – Publishing</vt:lpstr>
      <vt:lpstr>Flywaydb</vt:lpstr>
      <vt:lpstr>Flywaydb Commands</vt:lpstr>
      <vt:lpstr>Flywaydb – (JDBC Drivers)</vt:lpstr>
      <vt:lpstr>Demo 5 – Flyway Usage</vt:lpstr>
      <vt:lpstr>One Second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Shahzad, Bilal</dc:creator>
  <cp:lastModifiedBy>Shahzad, Bilal</cp:lastModifiedBy>
  <cp:revision>294</cp:revision>
  <cp:lastPrinted>2018-01-06T12:15:55Z</cp:lastPrinted>
  <dcterms:created xsi:type="dcterms:W3CDTF">2006-08-16T00:00:00Z</dcterms:created>
  <dcterms:modified xsi:type="dcterms:W3CDTF">2019-05-05T23:05:04Z</dcterms:modified>
</cp:coreProperties>
</file>