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1" r:id="rId5"/>
    <p:sldId id="291" r:id="rId6"/>
    <p:sldId id="272" r:id="rId7"/>
    <p:sldId id="292" r:id="rId8"/>
    <p:sldId id="275" r:id="rId9"/>
    <p:sldId id="276" r:id="rId10"/>
    <p:sldId id="277" r:id="rId11"/>
    <p:sldId id="278" r:id="rId12"/>
    <p:sldId id="282" r:id="rId13"/>
    <p:sldId id="283" r:id="rId14"/>
    <p:sldId id="284" r:id="rId15"/>
    <p:sldId id="285" r:id="rId16"/>
    <p:sldId id="286" r:id="rId17"/>
    <p:sldId id="287" r:id="rId18"/>
    <p:sldId id="288" r:id="rId19"/>
    <p:sldId id="289" r:id="rId20"/>
    <p:sldId id="290"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3"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9-11T16:51:25.696" idx="2">
    <p:pos x="10" y="10"/>
    <p:text>Supplemental slide from Jon</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09-11T16:51:05.224" idx="1">
    <p:pos x="10" y="10"/>
    <p:text>This will be replaced by Jon slide</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9/16/2013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MVC programming model should be new to the audience for this course.</a:t>
            </a:r>
          </a:p>
        </p:txBody>
      </p:sp>
      <p:sp>
        <p:nvSpPr>
          <p:cNvPr id="4" name="Slide Number Placeholder 3"/>
          <p:cNvSpPr>
            <a:spLocks noGrp="1"/>
          </p:cNvSpPr>
          <p:nvPr>
            <p:ph type="sldNum" sz="quarter" idx="10"/>
          </p:nvPr>
        </p:nvSpPr>
        <p:spPr/>
        <p:txBody>
          <a:bodyPr/>
          <a:lstStyle/>
          <a:p>
            <a:fld id="{B07A3AA4-E735-44C5-88C1-6B0F6288FC71}"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2386218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authentication, membership, roles, and authorization in MVC applications in Module 11.</a:t>
            </a:r>
          </a:p>
          <a:p>
            <a:pPr>
              <a:lnSpc>
                <a:spcPct val="115000"/>
              </a:lnSpc>
              <a:spcAft>
                <a:spcPts val="1000"/>
              </a:spcAft>
            </a:pPr>
            <a:r>
              <a:rPr lang="en-US" sz="1000" smtClean="0">
                <a:latin typeface="Arial"/>
                <a:ea typeface="Times New Roman"/>
                <a:cs typeface="Times New Roman"/>
              </a:rPr>
              <a:t>Students will see how to store and retrieve state information in Module 12.</a:t>
            </a:r>
          </a:p>
          <a:p>
            <a:pPr>
              <a:lnSpc>
                <a:spcPct val="115000"/>
              </a:lnSpc>
              <a:spcAft>
                <a:spcPts val="1000"/>
              </a:spcAft>
            </a:pPr>
            <a:r>
              <a:rPr lang="en-US" sz="1000">
                <a:latin typeface="Arial"/>
                <a:ea typeface="Calibri"/>
                <a:cs typeface="Times New Roman"/>
              </a:rPr>
              <a:t>Students will see how to correctly configure the ASP.NET Output, Data, and HTTP caches in Module 9.</a:t>
            </a:r>
          </a:p>
        </p:txBody>
      </p:sp>
      <p:sp>
        <p:nvSpPr>
          <p:cNvPr id="4" name="Slide Number Placeholder 3"/>
          <p:cNvSpPr>
            <a:spLocks noGrp="1"/>
          </p:cNvSpPr>
          <p:nvPr>
            <p:ph type="sldNum" sz="quarter" idx="10"/>
          </p:nvPr>
        </p:nvSpPr>
        <p:spPr/>
        <p:txBody>
          <a:bodyPr/>
          <a:lstStyle/>
          <a:p>
            <a:fld id="{B07A3AA4-E735-44C5-88C1-6B0F6288FC71}"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3462972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07A3AA4-E735-44C5-88C1-6B0F6288FC71}"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2488503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945581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smtClean="0">
                <a:solidFill>
                  <a:srgbClr val="000000"/>
                </a:solidFill>
                <a:latin typeface="Arial"/>
                <a:ea typeface="Times New Roman"/>
                <a:cs typeface="Times New Roman"/>
              </a:rPr>
              <a:t>Students will learn more about Web APIs in Module 14.</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755239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MVC application and to illustrate the components of the project that render a single page. Do not try to demonstrate the entire application or explain concepts that students will see later in the course. Ensure you make a note of the port number your application uses for debugging, as described in the Preparation steps.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20486A-SEA-DEV11,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Visual Studio 2012.</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\Mod01\</a:t>
            </a:r>
            <a:r>
              <a:rPr lang="en-US" sz="1000" b="1" dirty="0" err="1" smtClean="0">
                <a:latin typeface="Arial"/>
                <a:ea typeface="Times New Roman"/>
                <a:cs typeface="Times New Roman"/>
              </a:rPr>
              <a:t>PhotoSharingSample</a:t>
            </a:r>
            <a:r>
              <a:rPr lang="en-US" sz="1000" dirty="0" smtClean="0">
                <a:latin typeface="Arial"/>
                <a:ea typeface="Times New Roman"/>
                <a:cs typeface="Segoe UI"/>
              </a:rPr>
              <a:t>, and then open the </a:t>
            </a:r>
            <a:r>
              <a:rPr lang="en-US" sz="1000" b="1" dirty="0" smtClean="0">
                <a:latin typeface="Arial"/>
                <a:ea typeface="Times New Roman"/>
                <a:cs typeface="Times New Roman"/>
              </a:rPr>
              <a:t>PhotoSharingSample.sln</a:t>
            </a:r>
            <a:r>
              <a:rPr lang="en-US" sz="1000" dirty="0" smtClean="0">
                <a:latin typeface="Arial"/>
                <a:ea typeface="Times New Roman"/>
                <a:cs typeface="Segoe UI"/>
              </a:rPr>
              <a:t> file.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in </a:t>
            </a:r>
            <a:r>
              <a:rPr lang="en-US" sz="1000" b="1" dirty="0" smtClean="0">
                <a:latin typeface="Arial"/>
                <a:ea typeface="Times New Roman"/>
                <a:cs typeface="Times New Roman"/>
              </a:rPr>
              <a:t>Package Manager</a:t>
            </a:r>
            <a:r>
              <a:rPr lang="en-GB" sz="1000" dirty="0" smtClean="0">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Run the </a:t>
            </a:r>
            <a:r>
              <a:rPr lang="en-US" sz="1000" b="1" dirty="0" smtClean="0">
                <a:latin typeface="Arial"/>
                <a:ea typeface="Times New Roman"/>
                <a:cs typeface="Times New Roman"/>
              </a:rPr>
              <a:t>PhotoSharingSample.sln</a:t>
            </a:r>
            <a:r>
              <a:rPr lang="en-US" sz="1000" dirty="0" smtClean="0">
                <a:latin typeface="Arial"/>
                <a:ea typeface="Times New Roman"/>
                <a:cs typeface="Segoe UI"/>
              </a:rPr>
              <a:t> application.  </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In the Address bar of Windows Internet Explorer window, note the port number that appears after “http://localhost:” You will use the port number during this demonstration.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Close the Windows Internet Explorer window. </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MSL-TMG1 virtual machine if it is not already </a:t>
            </a:r>
            <a:r>
              <a:rPr lang="en-US" sz="1000" kern="1200" dirty="0">
                <a:solidFill>
                  <a:schemeClr val="tx1"/>
                </a:solidFill>
                <a:latin typeface="Arial"/>
                <a:ea typeface="Times New Roman"/>
                <a:cs typeface="Segoe UI"/>
              </a:rPr>
              <a:t>running. </a:t>
            </a:r>
          </a:p>
          <a:p>
            <a:pPr>
              <a:lnSpc>
                <a:spcPct val="115000"/>
              </a:lnSpc>
              <a:spcAft>
                <a:spcPts val="1000"/>
              </a:spcAft>
            </a:pPr>
            <a:r>
              <a:rPr lang="en-US" sz="1000" kern="1200" dirty="0">
                <a:solidFill>
                  <a:schemeClr val="tx1"/>
                </a:solidFill>
                <a:latin typeface="Arial"/>
                <a:ea typeface="Times New Roman"/>
                <a:cs typeface="Segoe UI"/>
              </a:rPr>
              <a:t>Demonstration </a:t>
            </a:r>
            <a:r>
              <a:rPr lang="en-US" sz="1000" kern="1200" dirty="0" smtClean="0">
                <a:solidFill>
                  <a:schemeClr val="tx1"/>
                </a:solidFill>
                <a:latin typeface="Arial"/>
                <a:ea typeface="Times New Roman"/>
                <a:cs typeface="Segoe UI"/>
              </a:rPr>
              <a:t>Steps</a:t>
            </a:r>
          </a:p>
          <a:p>
            <a:pPr>
              <a:lnSpc>
                <a:spcPct val="115000"/>
              </a:lnSpc>
              <a:spcAft>
                <a:spcPts val="1000"/>
              </a:spcAft>
            </a:pPr>
            <a:r>
              <a:rPr lang="en-US" sz="1000" kern="1200" dirty="0" smtClean="0">
                <a:solidFill>
                  <a:schemeClr val="tx1"/>
                </a:solidFill>
                <a:latin typeface="Arial"/>
                <a:ea typeface="Times New Roman"/>
                <a:cs typeface="Segoe UI"/>
              </a:rPr>
              <a:t>1. </a:t>
            </a:r>
            <a:r>
              <a:rPr lang="en-US" sz="1000" dirty="0" smtClean="0">
                <a:latin typeface="Arial"/>
                <a:ea typeface="Times New Roman"/>
                <a:cs typeface="Segoe UI"/>
              </a:rPr>
              <a:t>In the Solution Explorer pane of the </a:t>
            </a:r>
            <a:r>
              <a:rPr lang="en-US" sz="1000" b="1" dirty="0" err="1">
                <a:latin typeface="Arial"/>
                <a:ea typeface="Times New Roman"/>
                <a:cs typeface="Times New Roman"/>
              </a:rPr>
              <a:t>PhotoSharingSample</a:t>
            </a:r>
            <a:r>
              <a:rPr lang="en-US" sz="1000" b="1" dirty="0">
                <a:latin typeface="Arial"/>
                <a:ea typeface="Times New Roman"/>
                <a:cs typeface="Times New Roman"/>
              </a:rPr>
              <a:t> – Microsoft Visual Studio</a:t>
            </a:r>
            <a:r>
              <a:rPr lang="en-US" sz="1000" dirty="0" smtClean="0">
                <a:latin typeface="Arial"/>
                <a:ea typeface="Times New Roman"/>
                <a:cs typeface="Segoe UI"/>
              </a:rPr>
              <a:t> window, expand </a:t>
            </a:r>
            <a:r>
              <a:rPr lang="en-US" sz="1000" b="1" dirty="0" err="1">
                <a:latin typeface="Arial"/>
                <a:ea typeface="Times New Roman"/>
                <a:cs typeface="Times New Roman"/>
              </a:rPr>
              <a:t>PhotoSharingSample</a:t>
            </a:r>
            <a:r>
              <a:rPr lang="en-US" sz="1000" dirty="0" smtClean="0">
                <a:latin typeface="Arial"/>
                <a:ea typeface="Times New Roman"/>
                <a:cs typeface="Segoe UI"/>
              </a:rPr>
              <a:t>, and then note that the </a:t>
            </a:r>
            <a:r>
              <a:rPr lang="en-US" sz="1000" dirty="0" err="1" smtClean="0">
                <a:latin typeface="Arial"/>
                <a:ea typeface="Times New Roman"/>
                <a:cs typeface="Segoe UI"/>
              </a:rPr>
              <a:t>PhotoSharingSample</a:t>
            </a:r>
            <a:r>
              <a:rPr lang="en-US" sz="1000" dirty="0" smtClean="0">
                <a:latin typeface="Arial"/>
                <a:ea typeface="Times New Roman"/>
                <a:cs typeface="Segoe UI"/>
              </a:rPr>
              <a:t> application does not</a:t>
            </a:r>
            <a:endParaRPr lang="en-US" sz="1000" dirty="0">
              <a:solidFill>
                <a:srgbClr val="000000"/>
              </a:solidFill>
              <a:latin typeface="Arial"/>
              <a:ea typeface="Times New Roman"/>
              <a:cs typeface="Segoe UI"/>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550656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21442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smtClean="0">
                <a:latin typeface="Arial"/>
                <a:ea typeface="Times New Roman"/>
                <a:cs typeface="Times New Roman"/>
              </a:rPr>
              <a:t>All three programming models are described in this lesson. However, students will not see Web Pages or Web Forms in any further detail later in the course.</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444031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Web Pages is designed as a simple server-side programming model that is quick to learn. Ensure that you have built a simple Web Pages application before you teach this topic so that you can highlight the differences between the programming models.</a:t>
            </a:r>
          </a:p>
        </p:txBody>
      </p:sp>
      <p:sp>
        <p:nvSpPr>
          <p:cNvPr id="4" name="Slide Number Placeholder 3"/>
          <p:cNvSpPr>
            <a:spLocks noGrp="1"/>
          </p:cNvSpPr>
          <p:nvPr>
            <p:ph type="sldNum" sz="quarter" idx="10"/>
          </p:nvPr>
        </p:nvSpPr>
        <p:spPr/>
        <p:txBody>
          <a:bodyPr/>
          <a:lstStyle/>
          <a:p>
            <a:fld id="{B07A3AA4-E735-44C5-88C1-6B0F6288FC71}"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2049239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Some of your students may be familiar with ASP.NET Web Forms because they have been present since ASP.NET was introduced. If many students are familiar with Web Forms, you may like to structure this topic as a discussion of the key features of this programming model. This will enable you to assess students’ knowledge.</a:t>
            </a:r>
          </a:p>
        </p:txBody>
      </p:sp>
      <p:sp>
        <p:nvSpPr>
          <p:cNvPr id="4" name="Slide Number Placeholder 3"/>
          <p:cNvSpPr>
            <a:spLocks noGrp="1"/>
          </p:cNvSpPr>
          <p:nvPr>
            <p:ph type="sldNum" sz="quarter" idx="10"/>
          </p:nvPr>
        </p:nvSpPr>
        <p:spPr/>
        <p:txBody>
          <a:bodyPr/>
          <a:lstStyle/>
          <a:p>
            <a:fld id="{B07A3AA4-E735-44C5-88C1-6B0F6288FC71}"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084397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989CBD0A-9AE6-4478-99A9-BC227321828D}" type="datetimeFigureOut">
              <a:rPr lang="en-US" smtClean="0"/>
              <a:pPr/>
              <a:t>9/16/2013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55545C1C-EBEE-47F5-BA95-754C7970A263}" type="slidenum">
              <a:rPr lang="en-US" smtClean="0"/>
              <a:pPr/>
              <a:t>‹#›</a:t>
            </a:fld>
            <a:endParaRPr lang="en-US"/>
          </a:p>
        </p:txBody>
      </p:sp>
    </p:spTree>
    <p:extLst>
      <p:ext uri="{BB962C8B-B14F-4D97-AF65-F5344CB8AC3E}">
        <p14:creationId xmlns:p14="http://schemas.microsoft.com/office/powerpoint/2010/main" val="4117976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comments" Target="../comments/commen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galloway"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Development Platform Evangelist</a:t>
            </a:r>
          </a:p>
          <a:p>
            <a:r>
              <a:rPr lang="en-US" dirty="0" smtClean="0"/>
              <a:t>Christopher Harrison | Microsoft Certified Trainer</a:t>
            </a:r>
            <a:endParaRPr lang="en-US" dirty="0"/>
          </a:p>
        </p:txBody>
      </p:sp>
      <p:sp>
        <p:nvSpPr>
          <p:cNvPr id="2" name="Title 1"/>
          <p:cNvSpPr>
            <a:spLocks noGrp="1"/>
          </p:cNvSpPr>
          <p:nvPr>
            <p:ph type="ctrTitle"/>
          </p:nvPr>
        </p:nvSpPr>
        <p:spPr/>
        <p:txBody>
          <a:bodyPr/>
          <a:lstStyle/>
          <a:p>
            <a:r>
              <a:rPr lang="en-US" sz="4000" dirty="0" smtClean="0"/>
              <a:t>Getting Started with ASP.NET MVC 4</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Pages Applications</a:t>
            </a:r>
            <a:endParaRPr lang="en-US"/>
          </a:p>
        </p:txBody>
      </p:sp>
      <p:sp>
        <p:nvSpPr>
          <p:cNvPr id="3" name="Text Placeholder 2"/>
          <p:cNvSpPr>
            <a:spLocks noGrp="1"/>
          </p:cNvSpPr>
          <p:nvPr>
            <p:ph type="body" idx="1"/>
          </p:nvPr>
        </p:nvSpPr>
        <p:spPr/>
        <p:txBody>
          <a:bodyPr/>
          <a:lstStyle/>
          <a:p>
            <a:r>
              <a:rPr lang="en-US" dirty="0"/>
              <a:t>Web Matrix or Visual Studio</a:t>
            </a:r>
          </a:p>
          <a:p>
            <a:r>
              <a:rPr lang="en-US" dirty="0"/>
              <a:t>Code in .CSHTML files</a:t>
            </a:r>
          </a:p>
          <a:p>
            <a:r>
              <a:rPr lang="en-US" dirty="0"/>
              <a:t>Precise Control of HTML</a:t>
            </a:r>
          </a:p>
          <a:p>
            <a:endParaRPr lang="en-US" dirty="0"/>
          </a:p>
        </p:txBody>
      </p:sp>
      <p:sp>
        <p:nvSpPr>
          <p:cNvPr id="5" name="Rectangle 4"/>
          <p:cNvSpPr>
            <a:spLocks noChangeArrowheads="1"/>
          </p:cNvSpPr>
          <p:nvPr/>
        </p:nvSpPr>
        <p:spPr bwMode="auto">
          <a:xfrm>
            <a:off x="2355164" y="3064607"/>
            <a:ext cx="7768046" cy="3416320"/>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rgbClr val="0000FF"/>
                </a:solidFill>
                <a:highlight>
                  <a:srgbClr val="FFFFFF"/>
                </a:highlight>
                <a:latin typeface="Consolas" panose="020B0609020204030204" pitchFamily="49" charset="0"/>
              </a:rPr>
              <a:t>&lt;</a:t>
            </a:r>
            <a:r>
              <a:rPr lang="en-US" b="0" dirty="0">
                <a:solidFill>
                  <a:srgbClr val="800000"/>
                </a:solidFill>
                <a:highlight>
                  <a:srgbClr val="FFFFFF"/>
                </a:highlight>
                <a:latin typeface="Consolas" panose="020B0609020204030204" pitchFamily="49" charset="0"/>
              </a:rPr>
              <a:t>h2</a:t>
            </a:r>
            <a:r>
              <a:rPr lang="en-US" b="0" dirty="0">
                <a:solidFill>
                  <a:srgbClr val="0000FF"/>
                </a:solidFill>
                <a:highlight>
                  <a:srgbClr val="FFFFFF"/>
                </a:highlight>
                <a:latin typeface="Consolas" panose="020B0609020204030204" pitchFamily="49" charset="0"/>
              </a:rPr>
              <a:t>&gt;</a:t>
            </a:r>
            <a:r>
              <a:rPr lang="en-US" b="0" dirty="0">
                <a:solidFill>
                  <a:srgbClr val="000000"/>
                </a:solidFill>
                <a:highlight>
                  <a:srgbClr val="FFFFFF"/>
                </a:highlight>
                <a:latin typeface="Consolas" panose="020B0609020204030204" pitchFamily="49" charset="0"/>
              </a:rPr>
              <a:t>Special Offers</a:t>
            </a:r>
            <a:r>
              <a:rPr lang="en-US" b="0" dirty="0">
                <a:solidFill>
                  <a:srgbClr val="0000FF"/>
                </a:solidFill>
                <a:highlight>
                  <a:srgbClr val="FFFFFF"/>
                </a:highlight>
                <a:latin typeface="Consolas" panose="020B0609020204030204" pitchFamily="49" charset="0"/>
              </a:rPr>
              <a:t>&lt;/</a:t>
            </a:r>
            <a:r>
              <a:rPr lang="en-US" b="0" dirty="0">
                <a:solidFill>
                  <a:srgbClr val="800000"/>
                </a:solidFill>
                <a:highlight>
                  <a:srgbClr val="FFFFFF"/>
                </a:highlight>
                <a:latin typeface="Consolas" panose="020B0609020204030204" pitchFamily="49" charset="0"/>
              </a:rPr>
              <a:t>h2</a:t>
            </a:r>
            <a:r>
              <a:rPr lang="en-US" b="0" dirty="0">
                <a:solidFill>
                  <a:srgbClr val="0000FF"/>
                </a:solidFill>
                <a:highlight>
                  <a:srgbClr val="FFFFFF"/>
                </a:highlight>
                <a:latin typeface="Consolas" panose="020B0609020204030204" pitchFamily="49" charset="0"/>
              </a:rPr>
              <a:t>&gt;</a:t>
            </a:r>
            <a:r>
              <a:rPr lang="en-US" b="0" dirty="0">
                <a:solidFill>
                  <a:srgbClr val="000000"/>
                </a:solidFill>
                <a:highlight>
                  <a:srgbClr val="FFFFFF"/>
                </a:highlight>
                <a:latin typeface="Consolas" panose="020B0609020204030204" pitchFamily="49" charset="0"/>
              </a:rPr>
              <a:t> </a:t>
            </a:r>
          </a:p>
          <a:p>
            <a:r>
              <a:rPr lang="en-US" b="0" dirty="0">
                <a:solidFill>
                  <a:srgbClr val="0000FF"/>
                </a:solidFill>
                <a:highlight>
                  <a:srgbClr val="FFFFFF"/>
                </a:highlight>
                <a:latin typeface="Consolas" panose="020B0609020204030204" pitchFamily="49" charset="0"/>
              </a:rPr>
              <a:t>&lt;</a:t>
            </a:r>
            <a:r>
              <a:rPr lang="en-US" b="0" dirty="0">
                <a:solidFill>
                  <a:srgbClr val="800000"/>
                </a:solidFill>
                <a:highlight>
                  <a:srgbClr val="FFFFFF"/>
                </a:highlight>
                <a:latin typeface="Consolas" panose="020B0609020204030204" pitchFamily="49" charset="0"/>
              </a:rPr>
              <a:t>p</a:t>
            </a:r>
            <a:r>
              <a:rPr lang="en-US" b="0" dirty="0">
                <a:solidFill>
                  <a:srgbClr val="0000FF"/>
                </a:solidFill>
                <a:highlight>
                  <a:srgbClr val="FFFFFF"/>
                </a:highlight>
                <a:latin typeface="Consolas" panose="020B0609020204030204" pitchFamily="49" charset="0"/>
              </a:rPr>
              <a:t>&gt;</a:t>
            </a:r>
            <a:r>
              <a:rPr lang="en-US" b="0" dirty="0">
                <a:solidFill>
                  <a:srgbClr val="000000"/>
                </a:solidFill>
                <a:highlight>
                  <a:srgbClr val="FFFFFF"/>
                </a:highlight>
                <a:latin typeface="Consolas" panose="020B0609020204030204" pitchFamily="49" charset="0"/>
              </a:rPr>
              <a:t>Get the best possible value on </a:t>
            </a:r>
            <a:r>
              <a:rPr lang="en-US" b="0" dirty="0" err="1">
                <a:solidFill>
                  <a:srgbClr val="000000"/>
                </a:solidFill>
                <a:highlight>
                  <a:srgbClr val="FFFFFF"/>
                </a:highlight>
                <a:latin typeface="Consolas" panose="020B0609020204030204" pitchFamily="49" charset="0"/>
              </a:rPr>
              <a:t>Northwind</a:t>
            </a:r>
            <a:r>
              <a:rPr lang="en-US" b="0" dirty="0">
                <a:solidFill>
                  <a:srgbClr val="000000"/>
                </a:solidFill>
                <a:highlight>
                  <a:srgbClr val="FFFFFF"/>
                </a:highlight>
                <a:latin typeface="Consolas" panose="020B0609020204030204" pitchFamily="49" charset="0"/>
              </a:rPr>
              <a:t> specialty </a:t>
            </a:r>
          </a:p>
          <a:p>
            <a:r>
              <a:rPr lang="en-US" b="0" dirty="0">
                <a:solidFill>
                  <a:srgbClr val="000000"/>
                </a:solidFill>
                <a:highlight>
                  <a:srgbClr val="FFFFFF"/>
                </a:highlight>
                <a:latin typeface="Consolas" panose="020B0609020204030204" pitchFamily="49" charset="0"/>
              </a:rPr>
              <a:t>   foods by taking advantage of these offers:</a:t>
            </a:r>
            <a:r>
              <a:rPr lang="en-US" b="0" dirty="0">
                <a:solidFill>
                  <a:srgbClr val="0000FF"/>
                </a:solidFill>
                <a:highlight>
                  <a:srgbClr val="FFFFFF"/>
                </a:highlight>
                <a:latin typeface="Consolas" panose="020B0609020204030204" pitchFamily="49" charset="0"/>
              </a:rPr>
              <a:t>&lt;/</a:t>
            </a:r>
            <a:r>
              <a:rPr lang="en-US" b="0" dirty="0">
                <a:solidFill>
                  <a:srgbClr val="800000"/>
                </a:solidFill>
                <a:highlight>
                  <a:srgbClr val="FFFFFF"/>
                </a:highlight>
                <a:latin typeface="Consolas" panose="020B0609020204030204" pitchFamily="49" charset="0"/>
              </a:rPr>
              <a:t>p</a:t>
            </a:r>
            <a:r>
              <a:rPr lang="en-US" b="0" dirty="0">
                <a:solidFill>
                  <a:srgbClr val="0000FF"/>
                </a:solidFill>
                <a:highlight>
                  <a:srgbClr val="FFFFFF"/>
                </a:highlight>
                <a:latin typeface="Consolas" panose="020B0609020204030204" pitchFamily="49" charset="0"/>
              </a:rPr>
              <a:t>&gt;</a:t>
            </a:r>
            <a:r>
              <a:rPr lang="en-US" b="0" dirty="0">
                <a:solidFill>
                  <a:srgbClr val="000000"/>
                </a:solidFill>
                <a:highlight>
                  <a:srgbClr val="FFFFFF"/>
                </a:highlight>
                <a:latin typeface="Consolas" panose="020B0609020204030204" pitchFamily="49" charset="0"/>
              </a:rPr>
              <a:t> </a:t>
            </a:r>
          </a:p>
          <a:p>
            <a:r>
              <a:rPr lang="en-US" b="0" dirty="0">
                <a:solidFill>
                  <a:srgbClr val="000000"/>
                </a:solidFill>
                <a:highlight>
                  <a:srgbClr val="FFFF00"/>
                </a:highlight>
                <a:latin typeface="Consolas" panose="020B0609020204030204" pitchFamily="49" charset="0"/>
              </a:rPr>
              <a:t>@</a:t>
            </a:r>
            <a:r>
              <a:rPr lang="en-US" b="0" dirty="0" err="1">
                <a:solidFill>
                  <a:srgbClr val="0000FF"/>
                </a:solidFill>
                <a:highlight>
                  <a:srgbClr val="FFFFFF"/>
                </a:highlight>
                <a:latin typeface="Consolas" panose="020B0609020204030204" pitchFamily="49" charset="0"/>
              </a:rPr>
              <a:t>foreach</a:t>
            </a:r>
            <a:r>
              <a:rPr lang="en-US" b="0" dirty="0">
                <a:solidFill>
                  <a:srgbClr val="000000"/>
                </a:solidFill>
                <a:highlight>
                  <a:srgbClr val="FFFFFF"/>
                </a:highlight>
                <a:latin typeface="Consolas" panose="020B0609020204030204" pitchFamily="49" charset="0"/>
              </a:rPr>
              <a:t> (</a:t>
            </a:r>
            <a:r>
              <a:rPr lang="en-US" b="0" dirty="0" err="1">
                <a:solidFill>
                  <a:srgbClr val="0000FF"/>
                </a:solidFill>
                <a:highlight>
                  <a:srgbClr val="FFFFFF"/>
                </a:highlight>
                <a:latin typeface="Consolas" panose="020B0609020204030204" pitchFamily="49" charset="0"/>
              </a:rPr>
              <a:t>var</a:t>
            </a:r>
            <a:r>
              <a:rPr lang="en-US" b="0" dirty="0">
                <a:solidFill>
                  <a:srgbClr val="000000"/>
                </a:solidFill>
                <a:highlight>
                  <a:srgbClr val="FFFFFF"/>
                </a:highlight>
                <a:latin typeface="Consolas" panose="020B0609020204030204" pitchFamily="49" charset="0"/>
              </a:rPr>
              <a:t> item </a:t>
            </a:r>
            <a:r>
              <a:rPr lang="en-US" b="0" dirty="0">
                <a:solidFill>
                  <a:srgbClr val="0000FF"/>
                </a:solidFill>
                <a:highlight>
                  <a:srgbClr val="FFFFFF"/>
                </a:highlight>
                <a:latin typeface="Consolas" panose="020B0609020204030204" pitchFamily="49" charset="0"/>
              </a:rPr>
              <a:t>in</a:t>
            </a:r>
            <a:r>
              <a:rPr lang="en-US" b="0" dirty="0">
                <a:solidFill>
                  <a:srgbClr val="000000"/>
                </a:solidFill>
                <a:highlight>
                  <a:srgbClr val="FFFFFF"/>
                </a:highlight>
                <a:latin typeface="Consolas" panose="020B0609020204030204" pitchFamily="49" charset="0"/>
              </a:rPr>
              <a:t> offers) { </a:t>
            </a:r>
          </a:p>
          <a:p>
            <a:r>
              <a:rPr lang="en-US" b="0" dirty="0">
                <a:solidFill>
                  <a:srgbClr val="000000"/>
                </a:solidFill>
                <a:highlight>
                  <a:srgbClr val="FFFFFF"/>
                </a:highlight>
                <a:latin typeface="Consolas" panose="020B0609020204030204" pitchFamily="49" charset="0"/>
              </a:rPr>
              <a:t>  </a:t>
            </a:r>
            <a:r>
              <a:rPr lang="en-US" b="0" dirty="0">
                <a:solidFill>
                  <a:srgbClr val="0000FF"/>
                </a:solidFill>
                <a:highlight>
                  <a:srgbClr val="FFFFFF"/>
                </a:highlight>
                <a:latin typeface="Consolas" panose="020B0609020204030204" pitchFamily="49" charset="0"/>
              </a:rPr>
              <a:t>&lt;</a:t>
            </a:r>
            <a:r>
              <a:rPr lang="en-US" b="0" dirty="0">
                <a:solidFill>
                  <a:srgbClr val="800000"/>
                </a:solidFill>
                <a:highlight>
                  <a:srgbClr val="FFFFFF"/>
                </a:highlight>
                <a:latin typeface="Consolas" panose="020B0609020204030204" pitchFamily="49" charset="0"/>
              </a:rPr>
              <a:t>div</a:t>
            </a:r>
            <a:r>
              <a:rPr lang="en-US" b="0" dirty="0">
                <a:solidFill>
                  <a:srgbClr val="000000"/>
                </a:solidFill>
                <a:highlight>
                  <a:srgbClr val="FFFFFF"/>
                </a:highlight>
                <a:latin typeface="Consolas" panose="020B0609020204030204" pitchFamily="49" charset="0"/>
              </a:rPr>
              <a:t> </a:t>
            </a:r>
            <a:r>
              <a:rPr lang="en-US" b="0" dirty="0">
                <a:solidFill>
                  <a:srgbClr val="FF0000"/>
                </a:solidFill>
                <a:highlight>
                  <a:srgbClr val="FFFFFF"/>
                </a:highlight>
                <a:latin typeface="Consolas" panose="020B0609020204030204" pitchFamily="49" charset="0"/>
              </a:rPr>
              <a:t>class</a:t>
            </a:r>
            <a:r>
              <a:rPr lang="en-US" b="0" dirty="0">
                <a:solidFill>
                  <a:srgbClr val="0000FF"/>
                </a:solidFill>
                <a:highlight>
                  <a:srgbClr val="FFFFFF"/>
                </a:highlight>
                <a:latin typeface="Consolas" panose="020B0609020204030204" pitchFamily="49" charset="0"/>
              </a:rPr>
              <a:t>="offer-card"&gt;</a:t>
            </a:r>
            <a:endParaRPr lang="en-US" b="0" dirty="0">
              <a:solidFill>
                <a:srgbClr val="000000"/>
              </a:solidFill>
              <a:highlight>
                <a:srgbClr val="FFFFFF"/>
              </a:highlight>
              <a:latin typeface="Consolas" panose="020B0609020204030204" pitchFamily="49" charset="0"/>
            </a:endParaRPr>
          </a:p>
          <a:p>
            <a:r>
              <a:rPr lang="en-US" b="0" dirty="0">
                <a:solidFill>
                  <a:srgbClr val="000000"/>
                </a:solidFill>
                <a:highlight>
                  <a:srgbClr val="FFFFFF"/>
                </a:highlight>
                <a:latin typeface="Consolas" panose="020B0609020204030204" pitchFamily="49" charset="0"/>
              </a:rPr>
              <a:t>    </a:t>
            </a:r>
            <a:r>
              <a:rPr lang="en-US" b="0" dirty="0">
                <a:solidFill>
                  <a:srgbClr val="0000FF"/>
                </a:solidFill>
                <a:highlight>
                  <a:srgbClr val="FFFFFF"/>
                </a:highlight>
                <a:latin typeface="Consolas" panose="020B0609020204030204" pitchFamily="49" charset="0"/>
              </a:rPr>
              <a:t>&lt;</a:t>
            </a:r>
            <a:r>
              <a:rPr lang="en-US" b="0" dirty="0">
                <a:solidFill>
                  <a:srgbClr val="800000"/>
                </a:solidFill>
                <a:highlight>
                  <a:srgbClr val="FFFFFF"/>
                </a:highlight>
                <a:latin typeface="Consolas" panose="020B0609020204030204" pitchFamily="49" charset="0"/>
              </a:rPr>
              <a:t>div</a:t>
            </a:r>
            <a:r>
              <a:rPr lang="en-US" b="0" dirty="0">
                <a:solidFill>
                  <a:srgbClr val="000000"/>
                </a:solidFill>
                <a:highlight>
                  <a:srgbClr val="FFFFFF"/>
                </a:highlight>
                <a:latin typeface="Consolas" panose="020B0609020204030204" pitchFamily="49" charset="0"/>
              </a:rPr>
              <a:t> </a:t>
            </a:r>
            <a:r>
              <a:rPr lang="en-US" b="0" dirty="0">
                <a:solidFill>
                  <a:srgbClr val="FF0000"/>
                </a:solidFill>
                <a:highlight>
                  <a:srgbClr val="FFFFFF"/>
                </a:highlight>
                <a:latin typeface="Consolas" panose="020B0609020204030204" pitchFamily="49" charset="0"/>
              </a:rPr>
              <a:t>class</a:t>
            </a:r>
            <a:r>
              <a:rPr lang="en-US" b="0" dirty="0">
                <a:solidFill>
                  <a:srgbClr val="0000FF"/>
                </a:solidFill>
                <a:highlight>
                  <a:srgbClr val="FFFFFF"/>
                </a:highlight>
                <a:latin typeface="Consolas" panose="020B0609020204030204" pitchFamily="49" charset="0"/>
              </a:rPr>
              <a:t>="offer-picture"&gt;</a:t>
            </a:r>
            <a:r>
              <a:rPr lang="en-US" b="0" dirty="0">
                <a:solidFill>
                  <a:srgbClr val="000000"/>
                </a:solidFill>
                <a:highlight>
                  <a:srgbClr val="FFFFFF"/>
                </a:highlight>
                <a:latin typeface="Consolas" panose="020B0609020204030204" pitchFamily="49" charset="0"/>
              </a:rPr>
              <a:t> </a:t>
            </a:r>
          </a:p>
          <a:p>
            <a:r>
              <a:rPr lang="en-US" b="0" dirty="0">
                <a:solidFill>
                  <a:srgbClr val="000000"/>
                </a:solidFill>
                <a:highlight>
                  <a:srgbClr val="FFFFFF"/>
                </a:highlight>
                <a:latin typeface="Consolas" panose="020B0609020204030204" pitchFamily="49" charset="0"/>
              </a:rPr>
              <a:t>      </a:t>
            </a:r>
            <a:r>
              <a:rPr lang="en-US" b="0" dirty="0">
                <a:solidFill>
                  <a:srgbClr val="000000"/>
                </a:solidFill>
                <a:highlight>
                  <a:srgbClr val="FFFF00"/>
                </a:highlight>
                <a:latin typeface="Consolas" panose="020B0609020204030204" pitchFamily="49" charset="0"/>
              </a:rPr>
              <a:t>@</a:t>
            </a:r>
            <a:r>
              <a:rPr lang="en-US" b="0" dirty="0">
                <a:solidFill>
                  <a:srgbClr val="0000FF"/>
                </a:solidFill>
                <a:highlight>
                  <a:srgbClr val="FFFFFF"/>
                </a:highlight>
                <a:latin typeface="Consolas" panose="020B0609020204030204" pitchFamily="49" charset="0"/>
              </a:rPr>
              <a:t>if</a:t>
            </a:r>
            <a:r>
              <a:rPr lang="en-US" b="0" dirty="0">
                <a:solidFill>
                  <a:srgbClr val="000000"/>
                </a:solidFill>
                <a:highlight>
                  <a:srgbClr val="FFFFFF"/>
                </a:highlight>
                <a:latin typeface="Consolas" panose="020B0609020204030204" pitchFamily="49" charset="0"/>
              </a:rPr>
              <a:t> (!</a:t>
            </a:r>
            <a:r>
              <a:rPr lang="en-US" b="0" dirty="0" err="1">
                <a:solidFill>
                  <a:srgbClr val="2B91AF"/>
                </a:solidFill>
                <a:highlight>
                  <a:srgbClr val="FFFFFF"/>
                </a:highlight>
                <a:latin typeface="Consolas" panose="020B0609020204030204" pitchFamily="49" charset="0"/>
              </a:rPr>
              <a:t>String</a:t>
            </a:r>
            <a:r>
              <a:rPr lang="en-US" b="0" dirty="0" err="1">
                <a:solidFill>
                  <a:srgbClr val="000000"/>
                </a:solidFill>
                <a:highlight>
                  <a:srgbClr val="FFFFFF"/>
                </a:highlight>
                <a:latin typeface="Consolas" panose="020B0609020204030204" pitchFamily="49" charset="0"/>
              </a:rPr>
              <a:t>.IsNullOrEmpty</a:t>
            </a:r>
            <a:r>
              <a:rPr lang="en-US" b="0" dirty="0">
                <a:solidFill>
                  <a:srgbClr val="000000"/>
                </a:solidFill>
                <a:highlight>
                  <a:srgbClr val="FFFFFF"/>
                </a:highlight>
                <a:latin typeface="Consolas" panose="020B0609020204030204" pitchFamily="49" charset="0"/>
              </a:rPr>
              <a:t>(</a:t>
            </a:r>
            <a:r>
              <a:rPr lang="en-US" b="0" dirty="0" err="1">
                <a:solidFill>
                  <a:srgbClr val="000000"/>
                </a:solidFill>
                <a:highlight>
                  <a:srgbClr val="FFFFFF"/>
                </a:highlight>
                <a:latin typeface="Consolas" panose="020B0609020204030204" pitchFamily="49" charset="0"/>
              </a:rPr>
              <a:t>item.PhotoUrl</a:t>
            </a:r>
            <a:r>
              <a:rPr lang="en-US" b="0" dirty="0">
                <a:solidFill>
                  <a:srgbClr val="000000"/>
                </a:solidFill>
                <a:highlight>
                  <a:srgbClr val="FFFFFF"/>
                </a:highlight>
                <a:latin typeface="Consolas" panose="020B0609020204030204" pitchFamily="49" charset="0"/>
              </a:rPr>
              <a:t>)){ </a:t>
            </a:r>
          </a:p>
          <a:p>
            <a:r>
              <a:rPr lang="en-US" b="0" dirty="0">
                <a:solidFill>
                  <a:srgbClr val="000000"/>
                </a:solidFill>
                <a:highlight>
                  <a:srgbClr val="FFFFFF"/>
                </a:highlight>
                <a:latin typeface="Consolas" panose="020B0609020204030204" pitchFamily="49" charset="0"/>
              </a:rPr>
              <a:t>        </a:t>
            </a:r>
            <a:r>
              <a:rPr lang="en-US" b="0" dirty="0">
                <a:solidFill>
                  <a:srgbClr val="0000FF"/>
                </a:solidFill>
                <a:highlight>
                  <a:srgbClr val="FFFFFF"/>
                </a:highlight>
                <a:latin typeface="Consolas" panose="020B0609020204030204" pitchFamily="49" charset="0"/>
              </a:rPr>
              <a:t>&lt;</a:t>
            </a:r>
            <a:r>
              <a:rPr lang="en-US" b="0" dirty="0" err="1">
                <a:solidFill>
                  <a:srgbClr val="800000"/>
                </a:solidFill>
                <a:highlight>
                  <a:srgbClr val="FFFFFF"/>
                </a:highlight>
                <a:latin typeface="Consolas" panose="020B0609020204030204" pitchFamily="49" charset="0"/>
              </a:rPr>
              <a:t>img</a:t>
            </a:r>
            <a:r>
              <a:rPr lang="en-US" b="0" dirty="0">
                <a:solidFill>
                  <a:srgbClr val="000000"/>
                </a:solidFill>
                <a:highlight>
                  <a:srgbClr val="FFFFFF"/>
                </a:highlight>
                <a:latin typeface="Consolas" panose="020B0609020204030204" pitchFamily="49" charset="0"/>
              </a:rPr>
              <a:t> </a:t>
            </a:r>
            <a:r>
              <a:rPr lang="en-US" b="0" dirty="0" err="1">
                <a:solidFill>
                  <a:srgbClr val="FF0000"/>
                </a:solidFill>
                <a:highlight>
                  <a:srgbClr val="FFFFFF"/>
                </a:highlight>
                <a:latin typeface="Consolas" panose="020B0609020204030204" pitchFamily="49" charset="0"/>
              </a:rPr>
              <a:t>src</a:t>
            </a:r>
            <a:r>
              <a:rPr lang="en-US" b="0" dirty="0">
                <a:solidFill>
                  <a:srgbClr val="0000FF"/>
                </a:solidFill>
                <a:highlight>
                  <a:srgbClr val="FFFFFF"/>
                </a:highlight>
                <a:latin typeface="Consolas" panose="020B0609020204030204" pitchFamily="49" charset="0"/>
              </a:rPr>
              <a:t>="</a:t>
            </a:r>
            <a:r>
              <a:rPr lang="en-US" b="0" dirty="0">
                <a:solidFill>
                  <a:srgbClr val="000000"/>
                </a:solidFill>
                <a:highlight>
                  <a:srgbClr val="FFFF00"/>
                </a:highlight>
                <a:latin typeface="Consolas" panose="020B0609020204030204" pitchFamily="49" charset="0"/>
              </a:rPr>
              <a:t>@</a:t>
            </a:r>
            <a:r>
              <a:rPr lang="en-US" b="0" dirty="0" err="1">
                <a:solidFill>
                  <a:srgbClr val="000000"/>
                </a:solidFill>
                <a:highlight>
                  <a:srgbClr val="FFFFFF"/>
                </a:highlight>
                <a:latin typeface="Consolas" panose="020B0609020204030204" pitchFamily="49" charset="0"/>
              </a:rPr>
              <a:t>Href</a:t>
            </a:r>
            <a:r>
              <a:rPr lang="en-US" b="0" dirty="0">
                <a:solidFill>
                  <a:srgbClr val="000000"/>
                </a:solidFill>
                <a:highlight>
                  <a:srgbClr val="FFFFFF"/>
                </a:highlight>
                <a:latin typeface="Consolas" panose="020B0609020204030204" pitchFamily="49" charset="0"/>
              </a:rPr>
              <a:t>(</a:t>
            </a:r>
            <a:r>
              <a:rPr lang="en-US" b="0" dirty="0" err="1">
                <a:solidFill>
                  <a:srgbClr val="000000"/>
                </a:solidFill>
                <a:highlight>
                  <a:srgbClr val="FFFFFF"/>
                </a:highlight>
                <a:latin typeface="Consolas" panose="020B0609020204030204" pitchFamily="49" charset="0"/>
              </a:rPr>
              <a:t>item.PhotoUrl</a:t>
            </a:r>
            <a:r>
              <a:rPr lang="en-US" b="0" dirty="0">
                <a:solidFill>
                  <a:srgbClr val="000000"/>
                </a:solidFill>
                <a:highlight>
                  <a:srgbClr val="FFFFFF"/>
                </a:highlight>
                <a:latin typeface="Consolas" panose="020B0609020204030204" pitchFamily="49" charset="0"/>
              </a:rPr>
              <a:t>) </a:t>
            </a:r>
            <a:r>
              <a:rPr lang="en-US" b="0" dirty="0">
                <a:solidFill>
                  <a:srgbClr val="FF0000"/>
                </a:solidFill>
                <a:highlight>
                  <a:srgbClr val="FFFFFF"/>
                </a:highlight>
                <a:latin typeface="Consolas" panose="020B0609020204030204" pitchFamily="49" charset="0"/>
              </a:rPr>
              <a:t>alt</a:t>
            </a:r>
            <a:r>
              <a:rPr lang="en-US" b="0" dirty="0">
                <a:solidFill>
                  <a:srgbClr val="0000FF"/>
                </a:solidFill>
                <a:highlight>
                  <a:srgbClr val="FFFFFF"/>
                </a:highlight>
                <a:latin typeface="Consolas" panose="020B0609020204030204" pitchFamily="49" charset="0"/>
              </a:rPr>
              <a:t>="</a:t>
            </a:r>
            <a:r>
              <a:rPr lang="en-US" b="0" dirty="0">
                <a:solidFill>
                  <a:srgbClr val="000000"/>
                </a:solidFill>
                <a:highlight>
                  <a:srgbClr val="FFFF00"/>
                </a:highlight>
                <a:latin typeface="Consolas" panose="020B0609020204030204" pitchFamily="49" charset="0"/>
              </a:rPr>
              <a:t>@</a:t>
            </a:r>
            <a:r>
              <a:rPr lang="en-US" b="0" dirty="0" err="1">
                <a:solidFill>
                  <a:srgbClr val="000000"/>
                </a:solidFill>
                <a:highlight>
                  <a:srgbClr val="FFFFFF"/>
                </a:highlight>
                <a:latin typeface="Consolas" panose="020B0609020204030204" pitchFamily="49" charset="0"/>
              </a:rPr>
              <a:t>item.Title</a:t>
            </a:r>
            <a:r>
              <a:rPr lang="en-US" b="0" dirty="0">
                <a:solidFill>
                  <a:srgbClr val="0000FF"/>
                </a:solidFill>
                <a:highlight>
                  <a:srgbClr val="FFFFFF"/>
                </a:highlight>
                <a:latin typeface="Consolas" panose="020B0609020204030204" pitchFamily="49" charset="0"/>
              </a:rPr>
              <a:t>"</a:t>
            </a:r>
            <a:r>
              <a:rPr lang="en-US" b="0" dirty="0">
                <a:solidFill>
                  <a:srgbClr val="000000"/>
                </a:solidFill>
                <a:highlight>
                  <a:srgbClr val="FFFFFF"/>
                </a:highlight>
                <a:latin typeface="Consolas" panose="020B0609020204030204" pitchFamily="49" charset="0"/>
              </a:rPr>
              <a:t> </a:t>
            </a:r>
            <a:r>
              <a:rPr lang="en-US" b="0" dirty="0">
                <a:solidFill>
                  <a:srgbClr val="0000FF"/>
                </a:solidFill>
                <a:highlight>
                  <a:srgbClr val="FFFFFF"/>
                </a:highlight>
                <a:latin typeface="Consolas" panose="020B0609020204030204" pitchFamily="49" charset="0"/>
              </a:rPr>
              <a:t>/&gt;</a:t>
            </a:r>
            <a:r>
              <a:rPr lang="en-US" b="0" dirty="0">
                <a:solidFill>
                  <a:srgbClr val="000000"/>
                </a:solidFill>
                <a:highlight>
                  <a:srgbClr val="FFFFFF"/>
                </a:highlight>
                <a:latin typeface="Consolas" panose="020B0609020204030204" pitchFamily="49" charset="0"/>
              </a:rPr>
              <a:t> </a:t>
            </a:r>
          </a:p>
          <a:p>
            <a:r>
              <a:rPr lang="en-US" b="0" dirty="0">
                <a:solidFill>
                  <a:srgbClr val="000000"/>
                </a:solidFill>
                <a:highlight>
                  <a:srgbClr val="FFFFFF"/>
                </a:highlight>
                <a:latin typeface="Consolas" panose="020B0609020204030204" pitchFamily="49" charset="0"/>
              </a:rPr>
              <a:t>      }</a:t>
            </a:r>
          </a:p>
          <a:p>
            <a:r>
              <a:rPr lang="en-US" b="0" dirty="0">
                <a:solidFill>
                  <a:srgbClr val="000000"/>
                </a:solidFill>
                <a:highlight>
                  <a:srgbClr val="FFFFFF"/>
                </a:highlight>
                <a:latin typeface="Consolas" panose="020B0609020204030204" pitchFamily="49" charset="0"/>
              </a:rPr>
              <a:t>    </a:t>
            </a:r>
            <a:r>
              <a:rPr lang="en-US" b="0" dirty="0">
                <a:solidFill>
                  <a:srgbClr val="0000FF"/>
                </a:solidFill>
                <a:highlight>
                  <a:srgbClr val="FFFFFF"/>
                </a:highlight>
                <a:latin typeface="Consolas" panose="020B0609020204030204" pitchFamily="49" charset="0"/>
              </a:rPr>
              <a:t>&lt;/</a:t>
            </a:r>
            <a:r>
              <a:rPr lang="en-US" b="0" dirty="0">
                <a:solidFill>
                  <a:srgbClr val="800000"/>
                </a:solidFill>
                <a:highlight>
                  <a:srgbClr val="FFFFFF"/>
                </a:highlight>
                <a:latin typeface="Consolas" panose="020B0609020204030204" pitchFamily="49" charset="0"/>
              </a:rPr>
              <a:t>div</a:t>
            </a:r>
            <a:r>
              <a:rPr lang="en-US" b="0" dirty="0">
                <a:solidFill>
                  <a:srgbClr val="0000FF"/>
                </a:solidFill>
                <a:highlight>
                  <a:srgbClr val="FFFFFF"/>
                </a:highlight>
                <a:latin typeface="Consolas" panose="020B0609020204030204" pitchFamily="49" charset="0"/>
              </a:rPr>
              <a:t>&gt;</a:t>
            </a:r>
            <a:r>
              <a:rPr lang="en-US" b="0" dirty="0">
                <a:solidFill>
                  <a:srgbClr val="000000"/>
                </a:solidFill>
                <a:highlight>
                  <a:srgbClr val="FFFFFF"/>
                </a:highlight>
                <a:latin typeface="Consolas" panose="020B0609020204030204" pitchFamily="49" charset="0"/>
              </a:rPr>
              <a:t> </a:t>
            </a:r>
          </a:p>
          <a:p>
            <a:r>
              <a:rPr lang="en-US" b="0" dirty="0">
                <a:solidFill>
                  <a:srgbClr val="000000"/>
                </a:solidFill>
                <a:highlight>
                  <a:srgbClr val="FFFFFF"/>
                </a:highlight>
                <a:latin typeface="Consolas" panose="020B0609020204030204" pitchFamily="49" charset="0"/>
              </a:rPr>
              <a:t>  </a:t>
            </a:r>
            <a:r>
              <a:rPr lang="en-US" b="0" dirty="0">
                <a:solidFill>
                  <a:srgbClr val="0000FF"/>
                </a:solidFill>
                <a:highlight>
                  <a:srgbClr val="FFFFFF"/>
                </a:highlight>
                <a:latin typeface="Consolas" panose="020B0609020204030204" pitchFamily="49" charset="0"/>
              </a:rPr>
              <a:t>&lt;/</a:t>
            </a:r>
            <a:r>
              <a:rPr lang="en-US" b="0" dirty="0">
                <a:solidFill>
                  <a:srgbClr val="800000"/>
                </a:solidFill>
                <a:highlight>
                  <a:srgbClr val="FFFFFF"/>
                </a:highlight>
                <a:latin typeface="Consolas" panose="020B0609020204030204" pitchFamily="49" charset="0"/>
              </a:rPr>
              <a:t>div</a:t>
            </a:r>
            <a:r>
              <a:rPr lang="en-US" b="0" dirty="0">
                <a:solidFill>
                  <a:srgbClr val="0000FF"/>
                </a:solidFill>
                <a:highlight>
                  <a:srgbClr val="FFFFFF"/>
                </a:highlight>
                <a:latin typeface="Consolas" panose="020B0609020204030204" pitchFamily="49" charset="0"/>
              </a:rPr>
              <a:t>&gt;</a:t>
            </a:r>
            <a:r>
              <a:rPr lang="en-US" b="0" dirty="0">
                <a:solidFill>
                  <a:srgbClr val="000000"/>
                </a:solidFill>
                <a:highlight>
                  <a:srgbClr val="FFFFFF"/>
                </a:highlight>
                <a:latin typeface="Consolas" panose="020B0609020204030204" pitchFamily="49" charset="0"/>
              </a:rPr>
              <a:t> </a:t>
            </a:r>
          </a:p>
          <a:p>
            <a:r>
              <a:rPr lang="en-US" b="0" dirty="0">
                <a:solidFill>
                  <a:srgbClr val="000000"/>
                </a:solidFill>
                <a:highlight>
                  <a:srgbClr val="FFFFFF"/>
                </a:highlight>
                <a:latin typeface="Consolas" panose="020B0609020204030204" pitchFamily="49" charset="0"/>
              </a:rPr>
              <a:t>}</a:t>
            </a:r>
            <a:endParaRPr lang="en-US" b="0" dirty="0">
              <a:solidFill>
                <a:schemeClr val="tx1"/>
              </a:solidFill>
              <a:latin typeface="Arial" panose="020B0604020202020204" pitchFamily="34" charset="0"/>
            </a:endParaRPr>
          </a:p>
        </p:txBody>
      </p:sp>
    </p:spTree>
    <p:extLst>
      <p:ext uri="{BB962C8B-B14F-4D97-AF65-F5344CB8AC3E}">
        <p14:creationId xmlns:p14="http://schemas.microsoft.com/office/powerpoint/2010/main" val="4104662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 Applications</a:t>
            </a:r>
            <a:endParaRPr lang="en-US" dirty="0"/>
          </a:p>
        </p:txBody>
      </p:sp>
      <p:sp>
        <p:nvSpPr>
          <p:cNvPr id="3" name="Text Placeholder 2"/>
          <p:cNvSpPr>
            <a:spLocks noGrp="1"/>
          </p:cNvSpPr>
          <p:nvPr>
            <p:ph type="body" idx="1"/>
          </p:nvPr>
        </p:nvSpPr>
        <p:spPr/>
        <p:txBody>
          <a:bodyPr/>
          <a:lstStyle/>
          <a:p>
            <a:r>
              <a:rPr lang="en-US" b="0" dirty="0"/>
              <a:t>Visual Studio only</a:t>
            </a:r>
          </a:p>
          <a:p>
            <a:r>
              <a:rPr lang="en-US" b="0" dirty="0"/>
              <a:t>Code in .</a:t>
            </a:r>
            <a:r>
              <a:rPr lang="en-US" b="0" dirty="0" err="1"/>
              <a:t>aspx</a:t>
            </a:r>
            <a:r>
              <a:rPr lang="en-US" b="0" dirty="0"/>
              <a:t> files and code-behind files</a:t>
            </a:r>
          </a:p>
          <a:p>
            <a:r>
              <a:rPr lang="en-US" b="0" dirty="0"/>
              <a:t>Create a UI by dragging controls onto a page</a:t>
            </a:r>
          </a:p>
          <a:p>
            <a:r>
              <a:rPr lang="en-US" b="0" dirty="0"/>
              <a:t>Controls provide rich properties and events</a:t>
            </a:r>
          </a:p>
          <a:p>
            <a:r>
              <a:rPr lang="en-US" b="0" dirty="0"/>
              <a:t>Bind controls to </a:t>
            </a:r>
            <a:r>
              <a:rPr lang="en-US" b="0" dirty="0" smtClean="0"/>
              <a:t>data</a:t>
            </a:r>
            <a:endParaRPr lang="en-US" b="0"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1408072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Applications</a:t>
            </a:r>
            <a:endParaRPr lang="en-US"/>
          </a:p>
        </p:txBody>
      </p:sp>
      <p:sp>
        <p:nvSpPr>
          <p:cNvPr id="5" name="Text Placeholder 4"/>
          <p:cNvSpPr>
            <a:spLocks noGrp="1"/>
          </p:cNvSpPr>
          <p:nvPr>
            <p:ph type="body" idx="1"/>
          </p:nvPr>
        </p:nvSpPr>
        <p:spPr/>
        <p:txBody>
          <a:bodyPr/>
          <a:lstStyle/>
          <a:p>
            <a:r>
              <a:rPr lang="en-US" b="0" dirty="0"/>
              <a:t>Models encapsulate objects and data</a:t>
            </a:r>
          </a:p>
          <a:p>
            <a:r>
              <a:rPr lang="en-US" b="0" dirty="0"/>
              <a:t>Views generate the user interface</a:t>
            </a:r>
          </a:p>
          <a:p>
            <a:r>
              <a:rPr lang="en-US" b="0" dirty="0"/>
              <a:t>Controllers interact with user actions</a:t>
            </a:r>
          </a:p>
          <a:p>
            <a:r>
              <a:rPr lang="en-US" b="0" dirty="0"/>
              <a:t>Visual Studio only </a:t>
            </a:r>
          </a:p>
          <a:p>
            <a:r>
              <a:rPr lang="en-US" b="0" dirty="0"/>
              <a:t>Code in .</a:t>
            </a:r>
            <a:r>
              <a:rPr lang="en-US" b="0" dirty="0" err="1"/>
              <a:t>cshtml</a:t>
            </a:r>
            <a:r>
              <a:rPr lang="en-US" b="0" dirty="0"/>
              <a:t> and .</a:t>
            </a:r>
            <a:r>
              <a:rPr lang="en-US" b="0" dirty="0" err="1"/>
              <a:t>cs</a:t>
            </a:r>
            <a:r>
              <a:rPr lang="en-US" b="0" dirty="0"/>
              <a:t> files</a:t>
            </a:r>
          </a:p>
          <a:p>
            <a:r>
              <a:rPr lang="en-US" b="0" dirty="0"/>
              <a:t>Precise control of HTML and </a:t>
            </a:r>
            <a:r>
              <a:rPr lang="en-US" b="0" dirty="0" smtClean="0"/>
              <a:t>URLs</a:t>
            </a:r>
            <a:endParaRPr lang="en-US" b="0" dirty="0"/>
          </a:p>
        </p:txBody>
      </p:sp>
    </p:spTree>
    <p:extLst>
      <p:ext uri="{BB962C8B-B14F-4D97-AF65-F5344CB8AC3E}">
        <p14:creationId xmlns:p14="http://schemas.microsoft.com/office/powerpoint/2010/main" val="1310230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 ASP.NET Features</a:t>
            </a:r>
            <a:endParaRPr lang="en-US"/>
          </a:p>
        </p:txBody>
      </p:sp>
      <p:sp>
        <p:nvSpPr>
          <p:cNvPr id="3" name="Text Placeholder 2"/>
          <p:cNvSpPr>
            <a:spLocks noGrp="1"/>
          </p:cNvSpPr>
          <p:nvPr>
            <p:ph type="body" idx="1"/>
          </p:nvPr>
        </p:nvSpPr>
        <p:spPr/>
        <p:txBody>
          <a:bodyPr/>
          <a:lstStyle/>
          <a:p>
            <a:r>
              <a:rPr lang="en-US" b="0" dirty="0"/>
              <a:t>Configuration</a:t>
            </a:r>
          </a:p>
          <a:p>
            <a:r>
              <a:rPr lang="en-US" b="0" dirty="0"/>
              <a:t>Authentication</a:t>
            </a:r>
          </a:p>
          <a:p>
            <a:r>
              <a:rPr lang="en-US" b="0" dirty="0"/>
              <a:t>Membership and Roles</a:t>
            </a:r>
          </a:p>
          <a:p>
            <a:r>
              <a:rPr lang="en-US" b="0" dirty="0"/>
              <a:t>State Management</a:t>
            </a:r>
          </a:p>
          <a:p>
            <a:r>
              <a:rPr lang="en-US" b="0" dirty="0" smtClean="0"/>
              <a:t>Caching</a:t>
            </a:r>
            <a:endParaRPr lang="en-US" b="0" dirty="0"/>
          </a:p>
        </p:txBody>
      </p:sp>
    </p:spTree>
    <p:extLst>
      <p:ext uri="{BB962C8B-B14F-4D97-AF65-F5344CB8AC3E}">
        <p14:creationId xmlns:p14="http://schemas.microsoft.com/office/powerpoint/2010/main" val="3323348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Introduction to ASP.NET MVC 4</a:t>
            </a:r>
            <a:endParaRPr lang="en-US"/>
          </a:p>
        </p:txBody>
      </p:sp>
      <p:sp>
        <p:nvSpPr>
          <p:cNvPr id="3" name="Text Placeholder 2"/>
          <p:cNvSpPr>
            <a:spLocks noGrp="1"/>
          </p:cNvSpPr>
          <p:nvPr>
            <p:ph type="body" idx="1"/>
          </p:nvPr>
        </p:nvSpPr>
        <p:spPr/>
        <p:txBody>
          <a:bodyPr/>
          <a:lstStyle/>
          <a:p>
            <a:r>
              <a:rPr lang="en-US" b="0" dirty="0" smtClean="0"/>
              <a:t>Models, Views, and Controllers
Demonstration: How to Explore an MVC Application
New Features of ASP.NET MVC 4</a:t>
            </a:r>
            <a:endParaRPr lang="en-US" b="0" dirty="0"/>
          </a:p>
        </p:txBody>
      </p:sp>
    </p:spTree>
    <p:extLst>
      <p:ext uri="{BB962C8B-B14F-4D97-AF65-F5344CB8AC3E}">
        <p14:creationId xmlns:p14="http://schemas.microsoft.com/office/powerpoint/2010/main" val="177499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4" name="Rounded Rectangle 3"/>
          <p:cNvSpPr/>
          <p:nvPr/>
        </p:nvSpPr>
        <p:spPr bwMode="auto">
          <a:xfrm>
            <a:off x="2052035" y="1171978"/>
            <a:ext cx="5808372" cy="3425781"/>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GB" dirty="0">
              <a:solidFill>
                <a:schemeClr val="tx1"/>
              </a:solidFill>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7605" y="5145623"/>
            <a:ext cx="1370911" cy="1228964"/>
          </a:xfrm>
          <a:prstGeom prst="rect">
            <a:avLst/>
          </a:prstGeom>
        </p:spPr>
      </p:pic>
      <p:pic>
        <p:nvPicPr>
          <p:cNvPr id="6" name="Content Placeholder 1"/>
          <p:cNvPicPr>
            <a:picLocks noGrp="1"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191371" y="5437322"/>
            <a:ext cx="732466" cy="1157296"/>
          </a:xfrm>
          <a:prstGeom prst="rect">
            <a:avLst/>
          </a:prstGeom>
          <a:noFill/>
          <a:ln w="9525">
            <a:noFill/>
            <a:miter lim="800000"/>
            <a:headEnd/>
            <a:tailEnd/>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5175" y="3209413"/>
            <a:ext cx="1319929" cy="10543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17689" y="1430039"/>
            <a:ext cx="803764" cy="134343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304" y="1765369"/>
            <a:ext cx="1022266" cy="672773"/>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5957" y="1430673"/>
            <a:ext cx="803385" cy="1342801"/>
          </a:xfrm>
          <a:prstGeom prst="rect">
            <a:avLst/>
          </a:prstGeom>
        </p:spPr>
      </p:pic>
      <p:cxnSp>
        <p:nvCxnSpPr>
          <p:cNvPr id="11" name="Straight Arrow Connector 10"/>
          <p:cNvCxnSpPr/>
          <p:nvPr/>
        </p:nvCxnSpPr>
        <p:spPr bwMode="auto">
          <a:xfrm flipH="1" flipV="1">
            <a:off x="5243060" y="435305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V="1">
            <a:off x="7390328" y="2101755"/>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a:off x="3539064" y="2937455"/>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bwMode="auto">
          <a:xfrm flipH="1">
            <a:off x="5848805" y="2600320"/>
            <a:ext cx="548253" cy="533135"/>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15" name="TextBox 20"/>
          <p:cNvSpPr txBox="1"/>
          <p:nvPr/>
        </p:nvSpPr>
        <p:spPr>
          <a:xfrm>
            <a:off x="6103713" y="5575439"/>
            <a:ext cx="112562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Browser</a:t>
            </a:r>
          </a:p>
        </p:txBody>
      </p:sp>
      <p:sp>
        <p:nvSpPr>
          <p:cNvPr id="16" name="TextBox 21"/>
          <p:cNvSpPr txBox="1"/>
          <p:nvPr/>
        </p:nvSpPr>
        <p:spPr>
          <a:xfrm>
            <a:off x="6415103" y="3551936"/>
            <a:ext cx="13244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Controller</a:t>
            </a:r>
          </a:p>
        </p:txBody>
      </p:sp>
      <p:sp>
        <p:nvSpPr>
          <p:cNvPr id="17" name="TextBox 22"/>
          <p:cNvSpPr txBox="1"/>
          <p:nvPr/>
        </p:nvSpPr>
        <p:spPr>
          <a:xfrm>
            <a:off x="3762297" y="1892509"/>
            <a:ext cx="73289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View</a:t>
            </a:r>
          </a:p>
        </p:txBody>
      </p:sp>
      <p:sp>
        <p:nvSpPr>
          <p:cNvPr id="18" name="TextBox 23"/>
          <p:cNvSpPr txBox="1"/>
          <p:nvPr/>
        </p:nvSpPr>
        <p:spPr>
          <a:xfrm>
            <a:off x="5556766" y="1917088"/>
            <a:ext cx="86433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Model</a:t>
            </a:r>
          </a:p>
        </p:txBody>
      </p:sp>
      <p:sp>
        <p:nvSpPr>
          <p:cNvPr id="19" name="TextBox 24"/>
          <p:cNvSpPr txBox="1"/>
          <p:nvPr/>
        </p:nvSpPr>
        <p:spPr>
          <a:xfrm>
            <a:off x="8525159" y="2474307"/>
            <a:ext cx="12698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Database</a:t>
            </a:r>
          </a:p>
        </p:txBody>
      </p:sp>
      <p:sp>
        <p:nvSpPr>
          <p:cNvPr id="20" name="TextBox 25"/>
          <p:cNvSpPr txBox="1"/>
          <p:nvPr/>
        </p:nvSpPr>
        <p:spPr>
          <a:xfrm>
            <a:off x="2052036" y="4600195"/>
            <a:ext cx="15274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Web Server</a:t>
            </a:r>
          </a:p>
        </p:txBody>
      </p:sp>
      <p:sp>
        <p:nvSpPr>
          <p:cNvPr id="21" name="TextBox 26"/>
          <p:cNvSpPr txBox="1"/>
          <p:nvPr/>
        </p:nvSpPr>
        <p:spPr>
          <a:xfrm>
            <a:off x="5264098" y="4661751"/>
            <a:ext cx="643381"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t>HTTP</a:t>
            </a:r>
          </a:p>
        </p:txBody>
      </p:sp>
      <p:sp>
        <p:nvSpPr>
          <p:cNvPr id="22" name="TextBox 27"/>
          <p:cNvSpPr txBox="1"/>
          <p:nvPr/>
        </p:nvSpPr>
        <p:spPr>
          <a:xfrm>
            <a:off x="7588532" y="1693494"/>
            <a:ext cx="54854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t>SQL</a:t>
            </a:r>
          </a:p>
        </p:txBody>
      </p:sp>
      <p:cxnSp>
        <p:nvCxnSpPr>
          <p:cNvPr id="23" name="Straight Arrow Connector 22"/>
          <p:cNvCxnSpPr/>
          <p:nvPr/>
        </p:nvCxnSpPr>
        <p:spPr bwMode="auto">
          <a:xfrm flipH="1" flipV="1">
            <a:off x="3962751"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176184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Features of ASP.NET MVC 4</a:t>
            </a:r>
            <a:endParaRPr lang="en-US"/>
          </a:p>
        </p:txBody>
      </p:sp>
      <p:sp>
        <p:nvSpPr>
          <p:cNvPr id="3" name="Text Placeholder 2"/>
          <p:cNvSpPr>
            <a:spLocks noGrp="1"/>
          </p:cNvSpPr>
          <p:nvPr>
            <p:ph type="body" idx="1"/>
          </p:nvPr>
        </p:nvSpPr>
        <p:spPr/>
        <p:txBody>
          <a:bodyPr/>
          <a:lstStyle/>
          <a:p>
            <a:r>
              <a:rPr lang="en-US" b="0" dirty="0"/>
              <a:t>ASP.NET Web API</a:t>
            </a:r>
          </a:p>
          <a:p>
            <a:r>
              <a:rPr lang="en-US" b="0" dirty="0"/>
              <a:t>Mobile Features</a:t>
            </a:r>
          </a:p>
          <a:p>
            <a:r>
              <a:rPr lang="en-US" b="0" dirty="0"/>
              <a:t>Display Modes</a:t>
            </a:r>
          </a:p>
          <a:p>
            <a:r>
              <a:rPr lang="en-US" b="0" dirty="0"/>
              <a:t>Asynchronous Controllers</a:t>
            </a:r>
          </a:p>
          <a:p>
            <a:r>
              <a:rPr lang="en-US" b="0" dirty="0" err="1"/>
              <a:t>OAuth</a:t>
            </a:r>
            <a:r>
              <a:rPr lang="en-US" b="0" dirty="0"/>
              <a:t> and </a:t>
            </a:r>
            <a:r>
              <a:rPr lang="en-US" b="0" dirty="0" err="1"/>
              <a:t>OpenID</a:t>
            </a:r>
            <a:endParaRPr lang="en-US" b="0" dirty="0"/>
          </a:p>
          <a:p>
            <a:r>
              <a:rPr lang="en-US" b="0" dirty="0"/>
              <a:t>Bundling and </a:t>
            </a:r>
            <a:r>
              <a:rPr lang="en-US" b="0" dirty="0" err="1"/>
              <a:t>Minification</a:t>
            </a:r>
            <a:endParaRPr lang="en-US" b="0" dirty="0"/>
          </a:p>
          <a:p>
            <a:endParaRPr lang="en-US" b="0" dirty="0"/>
          </a:p>
        </p:txBody>
      </p:sp>
    </p:spTree>
    <p:extLst>
      <p:ext uri="{BB962C8B-B14F-4D97-AF65-F5344CB8AC3E}">
        <p14:creationId xmlns:p14="http://schemas.microsoft.com/office/powerpoint/2010/main" val="2024253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Hello, MVC</a:t>
            </a:r>
            <a:endParaRPr lang="en-US" dirty="0"/>
          </a:p>
        </p:txBody>
      </p:sp>
      <p:sp>
        <p:nvSpPr>
          <p:cNvPr id="3" name="Text Placeholder 2"/>
          <p:cNvSpPr>
            <a:spLocks noGrp="1"/>
          </p:cNvSpPr>
          <p:nvPr>
            <p:ph type="body" idx="1"/>
          </p:nvPr>
        </p:nvSpPr>
        <p:spPr/>
        <p:txBody>
          <a:bodyPr/>
          <a:lstStyle/>
          <a:p>
            <a:pPr marL="514350" indent="-514350">
              <a:buNone/>
            </a:pPr>
            <a:r>
              <a:rPr lang="en-US" b="0" dirty="0"/>
              <a:t>In this demonstration, you will see how to:</a:t>
            </a:r>
          </a:p>
          <a:p>
            <a:pPr marL="514350" indent="-514350">
              <a:buFont typeface="+mj-lt"/>
              <a:buAutoNum type="arabicPeriod"/>
            </a:pPr>
            <a:r>
              <a:rPr lang="en-US" b="0" dirty="0"/>
              <a:t>Create a new project</a:t>
            </a:r>
          </a:p>
          <a:p>
            <a:pPr marL="514350" indent="-514350">
              <a:buFont typeface="+mj-lt"/>
              <a:buAutoNum type="arabicPeriod"/>
            </a:pPr>
            <a:r>
              <a:rPr lang="en-US" b="0" dirty="0"/>
              <a:t>Discuss the basics of the moving parts</a:t>
            </a:r>
          </a:p>
          <a:p>
            <a:pPr marL="514350" indent="-514350">
              <a:buFont typeface="+mj-lt"/>
              <a:buAutoNum type="arabicPeriod"/>
            </a:pPr>
            <a:r>
              <a:rPr lang="en-US" b="0" dirty="0"/>
              <a:t>Introduce MVC conventions</a:t>
            </a:r>
          </a:p>
          <a:p>
            <a:pPr marL="514350" indent="-514350">
              <a:buFont typeface="+mj-lt"/>
              <a:buAutoNum type="arabicPeriod"/>
            </a:pPr>
            <a:r>
              <a:rPr lang="en-US" b="0" dirty="0"/>
              <a:t>“See the Actors</a:t>
            </a:r>
            <a:r>
              <a:rPr lang="en-US" b="0" dirty="0" smtClean="0"/>
              <a:t>”</a:t>
            </a:r>
            <a:endParaRPr lang="en-US" b="0" dirty="0"/>
          </a:p>
        </p:txBody>
      </p:sp>
    </p:spTree>
    <p:extLst>
      <p:ext uri="{BB962C8B-B14F-4D97-AF65-F5344CB8AC3E}">
        <p14:creationId xmlns:p14="http://schemas.microsoft.com/office/powerpoint/2010/main" val="2301667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a:t>Windows Azure 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weblogs.asp.net/jgalloway</a:t>
            </a:r>
            <a:r>
              <a:rPr lang="en-US" dirty="0"/>
              <a:t> </a:t>
            </a:r>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err="1" smtClean="0"/>
              <a:t>Wrox</a:t>
            </a:r>
            <a:r>
              <a:rPr lang="en-US" dirty="0" smtClean="0"/>
              <a:t> </a:t>
            </a:r>
            <a:r>
              <a:rPr lang="en-US" dirty="0"/>
              <a:t>Professional MVC </a:t>
            </a:r>
            <a:r>
              <a:rPr lang="en-US" dirty="0" smtClean="0"/>
              <a:t>4;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52334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r>
              <a:rPr lang="en-US" dirty="0" smtClean="0"/>
              <a:t>Head Geek, GeekTrainer</a:t>
            </a:r>
          </a:p>
          <a:p>
            <a:pPr lvl="1"/>
            <a:r>
              <a:rPr lang="en-US" dirty="0" smtClean="0"/>
              <a:t>Specializes in ASP.NET, SharePoint and SQL Server</a:t>
            </a:r>
          </a:p>
          <a:p>
            <a:pPr lvl="1"/>
            <a:r>
              <a:rPr lang="en-US" dirty="0" smtClean="0"/>
              <a:t>Microsoft Certified Trainer</a:t>
            </a:r>
          </a:p>
          <a:p>
            <a:r>
              <a:rPr lang="en-US" dirty="0" smtClean="0"/>
              <a:t>Over 14 years experience</a:t>
            </a:r>
          </a:p>
          <a:p>
            <a:pPr lvl="1"/>
            <a:r>
              <a:rPr lang="en-US" dirty="0" smtClean="0"/>
              <a:t>Regular presenter at TechEd</a:t>
            </a:r>
          </a:p>
          <a:p>
            <a:pPr lvl="1"/>
            <a:r>
              <a:rPr lang="en-US" dirty="0" smtClean="0"/>
              <a:t>Periodic blogger</a:t>
            </a:r>
          </a:p>
          <a:p>
            <a:pPr lvl="1"/>
            <a:r>
              <a:rPr lang="en-US" dirty="0" smtClean="0"/>
              <a:t>Certification advocate</a:t>
            </a:r>
          </a:p>
          <a:p>
            <a:pPr lvl="1"/>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25255800"/>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MVC </a:t>
                      </a:r>
                      <a:r>
                        <a:rPr lang="en-US" sz="3600" baseline="0" dirty="0" smtClean="0">
                          <a:latin typeface="Segoe UI Light" panose="020B0502040204020203" pitchFamily="34" charset="0"/>
                          <a:cs typeface="Segoe UI Light" panose="020B0502040204020203" pitchFamily="34" charset="0"/>
                        </a:rPr>
                        <a:t>4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Introduction to MVC 4</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Integrating JavaScript and MVC 4</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Developing ASP.NET MVC 4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Implementing Web APIs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Developing MVC 4 Controllers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Deploying </a:t>
                      </a:r>
                      <a:r>
                        <a:rPr lang="en-US" sz="2400" smtClean="0">
                          <a:latin typeface="Segoe UI Light" panose="020B0502040204020203" pitchFamily="34" charset="0"/>
                          <a:cs typeface="Segoe UI Light" panose="020B0502040204020203" pitchFamily="34" charset="0"/>
                        </a:rPr>
                        <a:t>to Windows </a:t>
                      </a:r>
                      <a:r>
                        <a:rPr lang="en-US" sz="2400" dirty="0" smtClean="0">
                          <a:latin typeface="Segoe UI Light" panose="020B0502040204020203" pitchFamily="34" charset="0"/>
                          <a:cs typeface="Segoe UI Light" panose="020B0502040204020203" pitchFamily="34" charset="0"/>
                        </a:rPr>
                        <a:t>Azure</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Developing ASP.NET MVC 4 Views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Visual Studio 2013 / MVC 5 Sneak Peek</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4560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to MVC 4</a:t>
            </a:r>
          </a:p>
          <a:p>
            <a:pPr lvl="1"/>
            <a:r>
              <a:rPr lang="en-US" dirty="0" smtClean="0"/>
              <a:t>Considering taking the 70-486 Exam</a:t>
            </a:r>
          </a:p>
          <a:p>
            <a:r>
              <a:rPr lang="en-US" dirty="0" smtClean="0"/>
              <a:t>Suggested Prerequisites/Supporting Material</a:t>
            </a:r>
          </a:p>
          <a:p>
            <a:pPr lvl="1"/>
            <a:r>
              <a:rPr lang="en-US" dirty="0" smtClean="0"/>
              <a:t>Microsoft Official Course 20486</a:t>
            </a:r>
          </a:p>
          <a:p>
            <a:pPr lvl="2"/>
            <a:r>
              <a:rPr lang="en-US" dirty="0"/>
              <a:t>Developing ASP.NET MVC 4 Web </a:t>
            </a:r>
            <a:r>
              <a:rPr lang="en-US" dirty="0" smtClean="0"/>
              <a:t>Applications</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ASPNET-MVC4 </a:t>
            </a:r>
            <a:r>
              <a:rPr lang="en-US" dirty="0" smtClean="0"/>
              <a:t>(expires 10/18/2013)</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Introduction to MVC</a:t>
            </a:r>
            <a:endParaRPr lang="en-US" dirty="0"/>
          </a:p>
        </p:txBody>
      </p:sp>
      <p:sp>
        <p:nvSpPr>
          <p:cNvPr id="4" name="Subtitle 3"/>
          <p:cNvSpPr>
            <a:spLocks noGrp="1"/>
          </p:cNvSpPr>
          <p:nvPr>
            <p:ph type="subTitle" idx="1"/>
          </p:nvPr>
        </p:nvSpPr>
        <p:spPr/>
        <p:txBody>
          <a:bodyPr/>
          <a:lstStyle/>
          <a:p>
            <a:r>
              <a:rPr lang="en-US" dirty="0" smtClean="0"/>
              <a:t>Jon Galloway | Development Platform Evangelist</a:t>
            </a:r>
          </a:p>
          <a:p>
            <a:r>
              <a:rPr lang="en-US" dirty="0" smtClean="0"/>
              <a:t>Christopher Harrison | Microsoft Certified Trainer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type="body" idx="1"/>
          </p:nvPr>
        </p:nvSpPr>
        <p:spPr/>
        <p:txBody>
          <a:bodyPr>
            <a:normAutofit/>
          </a:bodyPr>
          <a:lstStyle/>
          <a:p>
            <a:r>
              <a:rPr lang="en-GB" b="0" dirty="0" smtClean="0"/>
              <a:t>Overview of ASP.NET 4.0</a:t>
            </a:r>
          </a:p>
          <a:p>
            <a:r>
              <a:rPr lang="en-GB" b="0" dirty="0" smtClean="0"/>
              <a:t>Topic Two</a:t>
            </a:r>
          </a:p>
          <a:p>
            <a:r>
              <a:rPr lang="en-GB" b="0" dirty="0" smtClean="0"/>
              <a:t>Topic Three</a:t>
            </a:r>
            <a:endParaRPr lang="en-GB" b="0"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ASP.NET 4.5</a:t>
            </a:r>
            <a:endParaRPr lang="en-US" dirty="0"/>
          </a:p>
        </p:txBody>
      </p:sp>
      <p:sp>
        <p:nvSpPr>
          <p:cNvPr id="3" name="Text Placeholder 2"/>
          <p:cNvSpPr>
            <a:spLocks noGrp="1"/>
          </p:cNvSpPr>
          <p:nvPr>
            <p:ph type="body" idx="1"/>
          </p:nvPr>
        </p:nvSpPr>
        <p:spPr/>
        <p:txBody>
          <a:bodyPr/>
          <a:lstStyle/>
          <a:p>
            <a:r>
              <a:rPr lang="en-US" b="0" dirty="0" smtClean="0"/>
              <a:t>Web Pages Applications
Web Forms Applications
MVC Applications
Shared ASP.NET Features</a:t>
            </a:r>
            <a:endParaRPr lang="en-US" b="0" dirty="0"/>
          </a:p>
        </p:txBody>
      </p:sp>
    </p:spTree>
    <p:extLst>
      <p:ext uri="{BB962C8B-B14F-4D97-AF65-F5344CB8AC3E}">
        <p14:creationId xmlns:p14="http://schemas.microsoft.com/office/powerpoint/2010/main" val="3375891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144449b-ba5a-4612-98a9-381e907e54b6"/>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3315</TotalTime>
  <Words>1113</Words>
  <Application>Microsoft Office PowerPoint</Application>
  <PresentationFormat>Widescreen</PresentationFormat>
  <Paragraphs>175</Paragraphs>
  <Slides>18</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Consolas</vt:lpstr>
      <vt:lpstr>Segoe</vt:lpstr>
      <vt:lpstr>Segoe UI</vt:lpstr>
      <vt:lpstr>Segoe UI Light</vt:lpstr>
      <vt:lpstr>Times New Roman</vt:lpstr>
      <vt:lpstr>Verdana</vt:lpstr>
      <vt:lpstr>1_Office Theme</vt:lpstr>
      <vt:lpstr>Getting Started with ASP.NET MVC 4</vt:lpstr>
      <vt:lpstr>Meet Jon Galloway | @jongalloway</vt:lpstr>
      <vt:lpstr>Meet Christopher Harrison | ‏@geektrainer </vt:lpstr>
      <vt:lpstr>Course Topics</vt:lpstr>
      <vt:lpstr>Setting Expectations</vt:lpstr>
      <vt:lpstr>     Join the MVA Community!</vt:lpstr>
      <vt:lpstr>PowerPoint Presentation</vt:lpstr>
      <vt:lpstr>Module Overview</vt:lpstr>
      <vt:lpstr>Overview of ASP.NET 4.5</vt:lpstr>
      <vt:lpstr>Web Pages Applications</vt:lpstr>
      <vt:lpstr>Web Forms Applications</vt:lpstr>
      <vt:lpstr>MVC Applications</vt:lpstr>
      <vt:lpstr>Shared ASP.NET Features</vt:lpstr>
      <vt:lpstr>Lesson 3: Introduction to ASP.NET MVC 4</vt:lpstr>
      <vt:lpstr>Models, Views, and Controllers</vt:lpstr>
      <vt:lpstr>New Features of ASP.NET MVC 4</vt:lpstr>
      <vt:lpstr>Demonstration: Hello, MVC</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Jon Galloway</cp:lastModifiedBy>
  <cp:revision>59</cp:revision>
  <dcterms:created xsi:type="dcterms:W3CDTF">2013-02-15T23:12:42Z</dcterms:created>
  <dcterms:modified xsi:type="dcterms:W3CDTF">2013-09-17T02:52:02Z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