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280" r:id="rId7"/>
    <p:sldId id="281" r:id="rId8"/>
    <p:sldId id="282" r:id="rId9"/>
    <p:sldId id="283" r:id="rId10"/>
    <p:sldId id="284" r:id="rId11"/>
    <p:sldId id="285" r:id="rId12"/>
    <p:sldId id="286" r:id="rId13"/>
    <p:sldId id="287" r:id="rId14"/>
    <p:sldId id="288" r:id="rId15"/>
    <p:sldId id="28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1" d="100"/>
          <a:sy n="81" d="100"/>
        </p:scale>
        <p:origin x="677"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a Visio diagram, which a business analyst created that shows all the model classes for your web application and their relationships. You want to recreate this diagram in Visual Studio. Which Entity Framework workflow would you use?</a:t>
            </a:r>
          </a:p>
          <a:p>
            <a:pPr>
              <a:lnSpc>
                <a:spcPct val="115000"/>
              </a:lnSpc>
              <a:spcAft>
                <a:spcPts val="1000"/>
              </a:spcAft>
            </a:pPr>
            <a:r>
              <a:rPr lang="en-US" sz="1000" b="1" smtClean="0">
                <a:latin typeface="Arial"/>
                <a:ea typeface="Times New Roman"/>
                <a:cs typeface="Times New Roman"/>
              </a:rPr>
              <a:t>Answer:</a:t>
            </a:r>
            <a:r>
              <a:rPr lang="en-US" sz="1000" smtClean="0">
                <a:latin typeface="Arial"/>
                <a:ea typeface="Times New Roman"/>
                <a:cs typeface="Times New Roman"/>
              </a:rPr>
              <a:t> The model-first workflow is most appropriate because the designer in Visual Studio enables developers to create the model by drawing it.</a:t>
            </a:r>
          </a:p>
          <a:p>
            <a:pPr>
              <a:lnSpc>
                <a:spcPct val="115000"/>
              </a:lnSpc>
              <a:spcAft>
                <a:spcPts val="1000"/>
              </a:spcAft>
            </a:pPr>
            <a:r>
              <a:rPr lang="en-US" sz="1000" b="1">
                <a:latin typeface="Arial"/>
                <a:ea typeface="Calibri"/>
                <a:cs typeface="Times New Roman"/>
              </a:rPr>
              <a:t>Note: </a:t>
            </a:r>
            <a:r>
              <a:rPr lang="en-US" sz="1000">
                <a:latin typeface="Arial"/>
                <a:ea typeface="Calibri"/>
                <a:cs typeface="Times New Roman"/>
              </a:rPr>
              <a:t>The Photo Sharing application that you create in the labs uses Entity Framework with the code-first workflow.</a:t>
            </a:r>
          </a:p>
        </p:txBody>
      </p:sp>
      <p:sp>
        <p:nvSpPr>
          <p:cNvPr id="4" name="Slide Number Placeholder 3"/>
          <p:cNvSpPr>
            <a:spLocks noGrp="1"/>
          </p:cNvSpPr>
          <p:nvPr>
            <p:ph type="sldNum" sz="quarter" idx="10"/>
          </p:nvPr>
        </p:nvSpPr>
        <p:spPr/>
        <p:txBody>
          <a:bodyPr/>
          <a:lstStyle/>
          <a:p>
            <a:fld id="{4C48756B-420C-47B5-B1D1-22EC26BE551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079125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20486A-SEA-DEV11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Visual Studio 2012</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\Mod03\</a:t>
            </a:r>
            <a:r>
              <a:rPr lang="en-US" sz="1000" b="1" dirty="0" err="1" smtClean="0">
                <a:latin typeface="Arial"/>
                <a:ea typeface="Times New Roman"/>
                <a:cs typeface="Times New Roman"/>
              </a:rPr>
              <a:t>OperaWebSite</a:t>
            </a:r>
            <a:r>
              <a:rPr lang="en-US" sz="1000" b="1" dirty="0" smtClean="0">
                <a:latin typeface="Arial"/>
                <a:ea typeface="Times New Roman"/>
                <a:cs typeface="Times New Roman"/>
              </a:rPr>
              <a:t> </a:t>
            </a:r>
            <a:r>
              <a:rPr lang="en-US" sz="1000" dirty="0" smtClean="0">
                <a:solidFill>
                  <a:srgbClr val="000000"/>
                </a:solidFill>
                <a:latin typeface="Arial"/>
                <a:ea typeface="Times New Roman"/>
                <a:cs typeface="Segoe UI"/>
              </a:rPr>
              <a:t>and then o</a:t>
            </a:r>
            <a:r>
              <a:rPr lang="en-US" sz="1000" dirty="0" smtClean="0">
                <a:latin typeface="Arial"/>
                <a:ea typeface="Times New Roman"/>
                <a:cs typeface="Times New Roman"/>
              </a:rPr>
              <a:t>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MSL-TMG1 virtual machine if it is not already running. </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a:t>
            </a:r>
            <a:r>
              <a:rPr lang="en-US" sz="1000" dirty="0" smtClean="0">
                <a:latin typeface="Arial"/>
                <a:ea typeface="Times New Roman"/>
                <a:cs typeface="Segoe UI"/>
              </a:rPr>
              <a:t>, click </a:t>
            </a:r>
            <a:r>
              <a:rPr lang="en-US" sz="1000" b="1" dirty="0" err="1" smtClean="0">
                <a:latin typeface="Arial"/>
                <a:ea typeface="Times New Roman"/>
                <a:cs typeface="Times New Roman"/>
              </a:rPr>
              <a:t>web.config</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latin typeface="Arial"/>
                <a:ea typeface="Times New Roman"/>
                <a:cs typeface="Segoe UI"/>
              </a:rPr>
              <a:t>2. In the </a:t>
            </a:r>
            <a:r>
              <a:rPr lang="en-US" sz="1000" dirty="0" err="1" smtClean="0">
                <a:latin typeface="Arial"/>
                <a:ea typeface="Times New Roman"/>
                <a:cs typeface="Segoe UI"/>
              </a:rPr>
              <a:t>web.config</a:t>
            </a:r>
            <a:r>
              <a:rPr lang="en-US" sz="1000" dirty="0" smtClean="0">
                <a:latin typeface="Arial"/>
                <a:ea typeface="Times New Roman"/>
                <a:cs typeface="Segoe UI"/>
              </a:rPr>
              <a:t> code window, place the mouse cursor at the end of the </a:t>
            </a:r>
            <a:r>
              <a:rPr lang="en-US" sz="1000" b="1" dirty="0" smtClean="0">
                <a:latin typeface="Arial"/>
                <a:ea typeface="Times New Roman"/>
                <a:cs typeface="Times New Roman"/>
              </a:rPr>
              <a:t>&lt;/</a:t>
            </a:r>
            <a:r>
              <a:rPr lang="en-US" sz="1000" b="1" dirty="0" err="1" smtClean="0">
                <a:latin typeface="Arial"/>
                <a:ea typeface="Times New Roman"/>
                <a:cs typeface="Times New Roman"/>
              </a:rPr>
              <a:t>appsettings</a:t>
            </a:r>
            <a:r>
              <a:rPr lang="en-US" sz="1000" b="1" dirty="0" smtClean="0">
                <a:latin typeface="Arial"/>
                <a:ea typeface="Times New Roman"/>
                <a:cs typeface="Times New Roman"/>
              </a:rPr>
              <a:t>&gt;</a:t>
            </a:r>
            <a:r>
              <a:rPr lang="en-US" sz="1000" dirty="0" smtClean="0">
                <a:latin typeface="Arial"/>
                <a:ea typeface="Times New Roman"/>
                <a:cs typeface="Segoe UI"/>
              </a:rPr>
              <a:t> tag, press Enter, and then type the following code.</a:t>
            </a:r>
            <a:endParaRPr lang="en-US" sz="1000" dirty="0" smtClean="0">
              <a:latin typeface="Arial"/>
              <a:ea typeface="Times New Roman"/>
              <a:cs typeface="Times New Roman"/>
            </a:endParaRPr>
          </a:p>
          <a:p>
            <a:pPr lvl="1">
              <a:lnSpc>
                <a:spcPct val="115000"/>
              </a:lnSpc>
              <a:spcBef>
                <a:spcPts val="600"/>
              </a:spcBef>
              <a:spcAft>
                <a:spcPts val="995"/>
              </a:spcAft>
            </a:pPr>
            <a:r>
              <a:rPr lang="en-US" sz="1000" dirty="0" smtClean="0">
                <a:latin typeface="Arial"/>
                <a:ea typeface="Times New Roman"/>
                <a:cs typeface="Times New Roman"/>
              </a:rPr>
              <a:t>&lt;</a:t>
            </a:r>
            <a:r>
              <a:rPr lang="en-US" sz="1000" dirty="0" err="1" smtClean="0">
                <a:latin typeface="Arial"/>
                <a:ea typeface="Times New Roman"/>
                <a:cs typeface="Times New Roman"/>
              </a:rPr>
              <a:t>connectionStrings</a:t>
            </a:r>
            <a:r>
              <a:rPr lang="en-US" sz="1000" dirty="0" smtClean="0">
                <a:latin typeface="Arial"/>
                <a:ea typeface="Times New Roman"/>
                <a:cs typeface="Times New Roman"/>
              </a:rPr>
              <a:t>&gt;</a:t>
            </a:r>
          </a:p>
          <a:p>
            <a:pPr lvl="1">
              <a:lnSpc>
                <a:spcPct val="115000"/>
              </a:lnSpc>
              <a:spcBef>
                <a:spcPts val="600"/>
              </a:spcBef>
              <a:spcAft>
                <a:spcPts val="995"/>
              </a:spcAft>
            </a:pPr>
            <a:r>
              <a:rPr lang="en-US" sz="1000" dirty="0" smtClean="0">
                <a:latin typeface="Arial"/>
                <a:ea typeface="Times New Roman"/>
                <a:cs typeface="Times New Roman"/>
              </a:rPr>
              <a:t>  &lt;add name="</a:t>
            </a:r>
            <a:r>
              <a:rPr lang="en-US" sz="1000" dirty="0" err="1" smtClean="0">
                <a:latin typeface="Arial"/>
                <a:ea typeface="Times New Roman"/>
                <a:cs typeface="Times New Roman"/>
              </a:rPr>
              <a:t>OperasDB</a:t>
            </a: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connectionString</a:t>
            </a: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   "Data Source=(</a:t>
            </a:r>
            <a:r>
              <a:rPr lang="en-US" sz="1000" dirty="0" err="1" smtClean="0">
                <a:latin typeface="Arial"/>
                <a:ea typeface="Times New Roman"/>
                <a:cs typeface="Times New Roman"/>
              </a:rPr>
              <a:t>LocalDB</a:t>
            </a:r>
            <a:r>
              <a:rPr lang="en-US" sz="1000" dirty="0" smtClean="0">
                <a:latin typeface="Arial"/>
                <a:ea typeface="Times New Roman"/>
                <a:cs typeface="Times New Roman"/>
              </a:rPr>
              <a:t>)\v11.0;" +</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AttachDbFilename</a:t>
            </a:r>
            <a:r>
              <a:rPr lang="en-US" sz="1000" dirty="0" smtClean="0">
                <a:latin typeface="Arial"/>
                <a:ea typeface="Times New Roman"/>
                <a:cs typeface="Times New Roman"/>
              </a:rPr>
              <a:t>=" +</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DataDirectory</a:t>
            </a:r>
            <a:r>
              <a:rPr lang="en-US" sz="1000" dirty="0" smtClean="0">
                <a:latin typeface="Arial"/>
                <a:ea typeface="Times New Roman"/>
                <a:cs typeface="Times New Roman"/>
              </a:rPr>
              <a:t>|\Operas.mdf;" +</a:t>
            </a:r>
          </a:p>
          <a:p>
            <a:pPr lvl="1">
              <a:lnSpc>
                <a:spcPct val="115000"/>
              </a:lnSpc>
              <a:spcBef>
                <a:spcPts val="600"/>
              </a:spcBef>
              <a:spcAft>
                <a:spcPts val="995"/>
              </a:spcAft>
            </a:pPr>
            <a:r>
              <a:rPr lang="en-US" sz="1000" dirty="0" smtClean="0">
                <a:latin typeface="Arial"/>
                <a:ea typeface="Times New Roman"/>
                <a:cs typeface="Times New Roman"/>
              </a:rPr>
              <a:t>   "Integrated Security=True"</a:t>
            </a:r>
          </a:p>
          <a:p>
            <a:pPr>
              <a:lnSpc>
                <a:spcPct val="115000"/>
              </a:lnSpc>
              <a:spcBef>
                <a:spcPts val="600"/>
              </a:spcBef>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630882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Segoe UI"/>
              </a:rPr>
              <a:t>This topic introduces the concept of separating repositories and models. Many MVC projects do not separate these concerns Students may not use it in their own projects. The model students develop in the lab does not use separate repositories. However, repositories are an important concept and should be used when separation of concerns is essential.</a:t>
            </a:r>
            <a:endParaRPr lang="en-US" sz="1000">
              <a:latin typeface="Arial"/>
              <a:ea typeface="Calibri"/>
              <a:cs typeface="Times New Roman"/>
            </a:endParaRPr>
          </a:p>
          <a:p>
            <a:pPr>
              <a:lnSpc>
                <a:spcPct val="115000"/>
              </a:lnSpc>
              <a:spcAft>
                <a:spcPts val="1000"/>
              </a:spcAft>
            </a:pPr>
            <a:r>
              <a:rPr lang="en-US" sz="1000" smtClean="0">
                <a:solidFill>
                  <a:srgbClr val="000000"/>
                </a:solidFill>
                <a:latin typeface="Arial"/>
                <a:ea typeface="Times New Roman"/>
                <a:cs typeface="Segoe UI"/>
              </a:rPr>
              <a:t>The code samples introduce the use of interfaces to describe implementation classes. This is the first step toward loosely-coupled components, which will be described in Module 6 along with dependency injection. Loose coupling is essential for unit testing but is a complex concept. By introducing interfaces and separation of concerns here, this topic helps to prepare students for Module 6.</a:t>
            </a:r>
            <a:endParaRPr lang="en-US" sz="1000" smtClean="0">
              <a:latin typeface="Arial"/>
              <a:ea typeface="Times New Roman"/>
              <a:cs typeface="Times New Roman"/>
            </a:endParaRPr>
          </a:p>
          <a:p>
            <a:pPr>
              <a:lnSpc>
                <a:spcPct val="115000"/>
              </a:lnSpc>
              <a:spcAft>
                <a:spcPts val="1000"/>
              </a:spcAft>
            </a:pPr>
            <a:r>
              <a:rPr lang="en-US" sz="1000" smtClean="0">
                <a:latin typeface="Arial"/>
                <a:ea typeface="Times New Roman"/>
                <a:cs typeface="Times New Roman"/>
              </a:rPr>
              <a:t>You will see how to create a loosely coupled architecture in Module 6.</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6363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48756B-420C-47B5-B1D1-22EC26BE551A}"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49825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slide shows a simple LDM diagram with two model classes: Photo and Comment. Each class has a simple set of properties and there is a one-to-many relationship between the classes; that is each photo can have zero or more comments. </a:t>
            </a:r>
          </a:p>
          <a:p>
            <a:pPr>
              <a:lnSpc>
                <a:spcPct val="115000"/>
              </a:lnSpc>
              <a:spcAft>
                <a:spcPts val="1000"/>
              </a:spcAft>
            </a:pPr>
            <a:r>
              <a:rPr lang="en-US" sz="1000">
                <a:latin typeface="Arial"/>
                <a:ea typeface="Calibri"/>
                <a:cs typeface="Times New Roman"/>
              </a:rPr>
              <a:t>The UML diagram on the slide shows both the Photo and Comment model classes and the relationship between them. The code on the slide shows only the Photo class. Point out to the students that the Photo class includes a collection of Comment objects – this implements the one-to-many relationship between Photos and Comments.</a:t>
            </a:r>
          </a:p>
        </p:txBody>
      </p:sp>
      <p:sp>
        <p:nvSpPr>
          <p:cNvPr id="4" name="Slide Number Placeholder 3"/>
          <p:cNvSpPr>
            <a:spLocks noGrp="1"/>
          </p:cNvSpPr>
          <p:nvPr>
            <p:ph type="sldNum" sz="quarter" idx="10"/>
          </p:nvPr>
        </p:nvSpPr>
        <p:spPr/>
        <p:txBody>
          <a:bodyPr/>
          <a:lstStyle/>
          <a:p>
            <a:fld id="{4C48756B-420C-47B5-B1D1-22EC26BE551A}"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2534185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You will learn about other data annotations, such as validation annotations,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258786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make sure that users enter a password that is longer than 6 characters. How could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73475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This topic explains how model binding and action invocation works in the default configuration for MVC 4 web applications. Later in the course, you will show students how to alter this arrangement by creating custom model binders and custom action invokers. You will also explain why web application architects may want to modify the default behavior. However, at this stage, concentrate on a clear explanation of the default classes.</a:t>
            </a:r>
          </a:p>
        </p:txBody>
      </p:sp>
      <p:sp>
        <p:nvSpPr>
          <p:cNvPr id="4" name="Slide Number Placeholder 3"/>
          <p:cNvSpPr>
            <a:spLocks noGrp="1"/>
          </p:cNvSpPr>
          <p:nvPr>
            <p:ph type="sldNum" sz="quarter" idx="10"/>
          </p:nvPr>
        </p:nvSpPr>
        <p:spPr/>
        <p:txBody>
          <a:bodyPr/>
          <a:lstStyle/>
          <a:p>
            <a:fld id="{4C48756B-420C-47B5-B1D1-22EC26BE551A}"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281559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At this stage, we cannot run the web application and display Opera objects, because there is no database, no controllers, and no views to display information. You can tell the students that we will return to this example later in the course.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err="1" smtClean="0">
                <a:latin typeface="Arial"/>
                <a:ea typeface="Times New Roman"/>
                <a:cs typeface="Times New Roman"/>
              </a:rPr>
              <a:t>20486A</a:t>
            </a:r>
            <a:r>
              <a:rPr lang="en-US" sz="1000" b="1" dirty="0" smtClean="0">
                <a:latin typeface="Arial"/>
                <a:ea typeface="Times New Roman"/>
                <a:cs typeface="Times New Roman"/>
              </a:rPr>
              <a:t>-SEA-</a:t>
            </a:r>
            <a:r>
              <a:rPr lang="en-US" sz="1000" b="1" dirty="0" err="1" smtClean="0">
                <a:latin typeface="Arial"/>
                <a:ea typeface="Times New Roman"/>
                <a:cs typeface="Times New Roman"/>
              </a:rPr>
              <a:t>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a:t>
            </a:r>
            <a:r>
              <a:rPr lang="en-US" sz="1000" b="1" dirty="0" err="1" smtClean="0">
                <a:latin typeface="Arial"/>
                <a:ea typeface="Times New Roman"/>
                <a:cs typeface="Times New Roman"/>
              </a:rPr>
              <a:t>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Visual Studio 2012</a:t>
            </a:r>
            <a:r>
              <a:rPr lang="en-US" sz="1000" dirty="0" smtClean="0">
                <a:latin typeface="Arial"/>
                <a:ea typeface="Times New Roman"/>
                <a:cs typeface="Segoe UI"/>
              </a:rPr>
              <a:t>.</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dirty="0" err="1">
                <a:latin typeface="Arial"/>
                <a:ea typeface="Calibri"/>
                <a:cs typeface="Times New Roman"/>
              </a:rPr>
              <a:t>MSL-TMG1</a:t>
            </a:r>
            <a:r>
              <a:rPr lang="en-US" sz="1000" dirty="0">
                <a:latin typeface="Arial"/>
                <a:ea typeface="Calibri"/>
                <a:cs typeface="Times New Roman"/>
              </a:rPr>
              <a:t> virtual machine if it is not already </a:t>
            </a:r>
            <a:r>
              <a:rPr lang="en-US" sz="1000" dirty="0" smtClean="0">
                <a:solidFill>
                  <a:schemeClr val="tx1"/>
                </a:solidFill>
                <a:latin typeface="Arial"/>
                <a:ea typeface="Calibri"/>
                <a:cs typeface="Times New Roman"/>
              </a:rPr>
              <a:t>running.</a:t>
            </a:r>
            <a:endParaRPr lang="en-US" sz="1000" dirty="0">
              <a:solidFill>
                <a:schemeClr val="tx1"/>
              </a:solidFill>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On the </a:t>
            </a:r>
            <a:r>
              <a:rPr lang="en-US" sz="1000" b="1" dirty="0" smtClean="0">
                <a:latin typeface="Arial"/>
                <a:ea typeface="Times New Roman"/>
                <a:cs typeface="Times New Roman"/>
              </a:rPr>
              <a:t>File </a:t>
            </a:r>
            <a:r>
              <a:rPr lang="en-US" sz="1000" dirty="0" smtClean="0">
                <a:latin typeface="Arial"/>
                <a:ea typeface="Times New Roman"/>
                <a:cs typeface="Times New Roman"/>
              </a:rPr>
              <a:t>menu of the </a:t>
            </a:r>
            <a:r>
              <a:rPr lang="en-US" sz="1000" b="1" dirty="0" smtClean="0">
                <a:latin typeface="Arial"/>
                <a:ea typeface="Times New Roman"/>
                <a:cs typeface="Times New Roman"/>
              </a:rPr>
              <a:t>Start Page - Microsoft Visual Studio </a:t>
            </a:r>
            <a:r>
              <a:rPr lang="en-US" sz="1000" dirty="0" smtClean="0">
                <a:latin typeface="Arial"/>
                <a:ea typeface="Times New Roman"/>
                <a:cs typeface="Times New Roman"/>
              </a:rPr>
              <a:t>window, point to </a:t>
            </a:r>
            <a:r>
              <a:rPr lang="en-US" sz="1000" b="1" dirty="0" smtClean="0">
                <a:latin typeface="Arial"/>
                <a:ea typeface="Times New Roman"/>
                <a:cs typeface="Times New Roman"/>
              </a:rPr>
              <a:t>New,</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Project.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2. I</a:t>
            </a:r>
            <a:r>
              <a:rPr lang="en-US" sz="1000" dirty="0" smtClean="0">
                <a:latin typeface="Arial"/>
                <a:ea typeface="Times New Roman"/>
                <a:cs typeface="Times New Roman"/>
              </a:rPr>
              <a:t>n the left pane of the </a:t>
            </a:r>
            <a:r>
              <a:rPr lang="en-US" sz="1000" b="1" dirty="0" smtClean="0">
                <a:latin typeface="Arial"/>
                <a:ea typeface="Times New Roman"/>
                <a:cs typeface="Times New Roman"/>
              </a:rPr>
              <a:t>New Project</a:t>
            </a:r>
            <a:r>
              <a:rPr lang="en-US" sz="1000" dirty="0" smtClean="0">
                <a:latin typeface="Arial"/>
                <a:ea typeface="Times New Roman"/>
                <a:cs typeface="Times New Roman"/>
              </a:rPr>
              <a:t> dialog box, under </a:t>
            </a:r>
            <a:r>
              <a:rPr lang="en-US" sz="1000" b="1" dirty="0" smtClean="0">
                <a:latin typeface="Arial"/>
                <a:ea typeface="Times New Roman"/>
                <a:cs typeface="Times New Roman"/>
              </a:rPr>
              <a:t>Installed</a:t>
            </a:r>
            <a:r>
              <a:rPr lang="en-US" sz="1000" dirty="0" smtClean="0">
                <a:latin typeface="Arial"/>
                <a:ea typeface="Times New Roman"/>
                <a:cs typeface="Times New Roman"/>
              </a:rPr>
              <a:t>, under </a:t>
            </a:r>
            <a:r>
              <a:rPr lang="en-US" sz="1000" b="1" dirty="0" smtClean="0">
                <a:latin typeface="Arial"/>
                <a:ea typeface="Times New Roman"/>
                <a:cs typeface="Times New Roman"/>
              </a:rPr>
              <a:t>Templates</a:t>
            </a:r>
            <a:r>
              <a:rPr lang="en-US" sz="1000" dirty="0" smtClean="0">
                <a:latin typeface="Arial"/>
                <a:ea typeface="Times New Roman"/>
                <a:cs typeface="Times New Roman"/>
              </a:rPr>
              <a:t>, and then under </a:t>
            </a:r>
            <a:r>
              <a:rPr lang="en-US" sz="1000" b="1" dirty="0" smtClean="0">
                <a:latin typeface="Arial"/>
                <a:ea typeface="Times New Roman"/>
                <a:cs typeface="Times New Roman"/>
              </a:rPr>
              <a:t>Visual C#</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Under Visual C#, click </a:t>
            </a:r>
            <a:r>
              <a:rPr lang="en-US" sz="1000" b="1" dirty="0" smtClean="0">
                <a:latin typeface="Arial"/>
                <a:ea typeface="Times New Roman"/>
                <a:cs typeface="Times New Roman"/>
              </a:rPr>
              <a:t>Web</a:t>
            </a:r>
            <a:r>
              <a:rPr lang="en-US" sz="1000" dirty="0" smtClean="0">
                <a:latin typeface="Arial"/>
                <a:ea typeface="Times New Roman"/>
                <a:cs typeface="Times New Roman"/>
              </a:rPr>
              <a:t>, and then in the result pane, click </a:t>
            </a:r>
            <a:r>
              <a:rPr lang="en-US" sz="1000" b="1" dirty="0" smtClean="0">
                <a:latin typeface="Arial"/>
                <a:ea typeface="Times New Roman"/>
                <a:cs typeface="Times New Roman"/>
              </a:rPr>
              <a:t>ASP.NET MVC 4 Web Application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4. In the </a:t>
            </a:r>
            <a:r>
              <a:rPr lang="en-US" sz="1000" b="1" dirty="0" smtClean="0">
                <a:latin typeface="Arial"/>
                <a:ea typeface="Times New Roman"/>
                <a:cs typeface="Times New Roman"/>
              </a:rPr>
              <a:t>Name</a:t>
            </a:r>
            <a:r>
              <a:rPr lang="en-US" sz="1000" dirty="0" smtClean="0">
                <a:solidFill>
                  <a:srgbClr val="000000"/>
                </a:solidFill>
                <a:latin typeface="Arial"/>
                <a:ea typeface="Times New Roman"/>
                <a:cs typeface="Segoe UI"/>
              </a:rPr>
              <a:t> box of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type</a:t>
            </a:r>
            <a:r>
              <a:rPr lang="en-US" sz="1000" b="1" dirty="0" smtClean="0">
                <a:latin typeface="Arial"/>
                <a:ea typeface="Times New Roman"/>
                <a:cs typeface="Times New Roman"/>
              </a:rPr>
              <a:t> </a:t>
            </a:r>
            <a:r>
              <a:rPr lang="en-US" sz="1000" b="1" dirty="0" err="1" smtClean="0">
                <a:latin typeface="Arial"/>
                <a:ea typeface="Times New Roman"/>
                <a:cs typeface="Times New Roman"/>
              </a:rPr>
              <a:t>OperasWebSite</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5. In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click </a:t>
            </a:r>
            <a:r>
              <a:rPr lang="en-US" sz="1000" b="1" dirty="0" smtClean="0">
                <a:latin typeface="Arial"/>
                <a:ea typeface="Times New Roman"/>
                <a:cs typeface="Times New Roman"/>
              </a:rPr>
              <a:t>Browse</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6.</a:t>
            </a:r>
            <a:r>
              <a:rPr lang="en-US" sz="1000" baseline="0" dirty="0" smtClean="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Project Location</a:t>
            </a:r>
            <a:r>
              <a:rPr lang="en-US" sz="1000" dirty="0" smtClean="0">
                <a:solidFill>
                  <a:srgbClr val="000000"/>
                </a:solidFill>
                <a:latin typeface="Arial"/>
                <a:ea typeface="Times New Roman"/>
                <a:cs typeface="Segoe UI"/>
              </a:rPr>
              <a:t> dialog box, 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\Mod03</a:t>
            </a:r>
            <a:r>
              <a:rPr lang="en-US" sz="1000" dirty="0" smtClean="0">
                <a:solidFill>
                  <a:srgbClr val="000000"/>
                </a:solidFill>
                <a:latin typeface="Arial"/>
                <a:ea typeface="Times New Roman"/>
                <a:cs typeface="Segoe UI"/>
              </a:rPr>
              <a:t>, and then click </a:t>
            </a:r>
            <a:r>
              <a:rPr lang="en-US" sz="1000" b="1" dirty="0" smtClean="0">
                <a:latin typeface="Arial"/>
                <a:ea typeface="Times New Roman"/>
                <a:cs typeface="Times New Roman"/>
              </a:rPr>
              <a:t>Select Folder</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7. In the </a:t>
            </a:r>
            <a:r>
              <a:rPr lang="en-US" sz="1000" b="1" dirty="0" smtClean="0">
                <a:latin typeface="Arial"/>
                <a:ea typeface="Times New Roman"/>
                <a:cs typeface="Times New Roman"/>
              </a:rPr>
              <a:t>New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OK</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8. In the </a:t>
            </a:r>
            <a:r>
              <a:rPr lang="en-US" sz="1000" b="1" dirty="0" smtClean="0">
                <a:latin typeface="Arial"/>
                <a:ea typeface="Times New Roman"/>
                <a:cs typeface="Times New Roman"/>
              </a:rPr>
              <a:t>Select a Template</a:t>
            </a:r>
            <a:r>
              <a:rPr lang="en-US" sz="1000" dirty="0" smtClean="0">
                <a:solidFill>
                  <a:srgbClr val="000000"/>
                </a:solidFill>
                <a:latin typeface="Arial"/>
                <a:ea typeface="Times New Roman"/>
                <a:cs typeface="Segoe UI"/>
              </a:rPr>
              <a:t> list of the </a:t>
            </a:r>
            <a:r>
              <a:rPr lang="en-US" sz="1000" b="1" dirty="0" smtClean="0">
                <a:latin typeface="Arial"/>
                <a:ea typeface="Times New Roman"/>
                <a:cs typeface="Times New Roman"/>
              </a:rPr>
              <a:t>New</a:t>
            </a:r>
            <a:r>
              <a:rPr lang="en-US" sz="1000" dirty="0" smtClean="0">
                <a:solidFill>
                  <a:srgbClr val="000000"/>
                </a:solidFill>
                <a:latin typeface="Arial"/>
                <a:ea typeface="Times New Roman"/>
                <a:cs typeface="Segoe UI"/>
              </a:rPr>
              <a:t> </a:t>
            </a:r>
            <a:r>
              <a:rPr lang="en-US" sz="1000" b="1" dirty="0" smtClean="0">
                <a:latin typeface="Arial"/>
                <a:ea typeface="Times New Roman"/>
                <a:cs typeface="Times New Roman"/>
              </a:rPr>
              <a:t>ASP.NET MVC 4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Empty</a:t>
            </a:r>
            <a:r>
              <a:rPr lang="en-US" sz="1000" dirty="0" smtClean="0">
                <a:solidFill>
                  <a:srgbClr val="000000"/>
                </a:solidFill>
                <a:latin typeface="Arial"/>
                <a:ea typeface="Times New Roman"/>
                <a:cs typeface="Segoe UI"/>
              </a:rPr>
              <a:t>, and</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68426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48756B-420C-47B5-B1D1-22EC26BE551A}"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522106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187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Developing ASP.NET MVC 4 Models</a:t>
            </a:r>
            <a:endParaRPr lang="en-US" dirty="0"/>
          </a:p>
        </p:txBody>
      </p:sp>
      <p:sp>
        <p:nvSpPr>
          <p:cNvPr id="4" name="Subtitle 3"/>
          <p:cNvSpPr>
            <a:spLocks noGrp="1"/>
          </p:cNvSpPr>
          <p:nvPr>
            <p:ph type="subTitle" idx="1"/>
          </p:nvPr>
        </p:nvSpPr>
        <p:spPr/>
        <p:txBody>
          <a:bodyPr/>
          <a:lstStyle/>
          <a:p>
            <a:r>
              <a:rPr lang="en-US" dirty="0" smtClean="0"/>
              <a:t>Jon Galloway | Development Platform Evangelist</a:t>
            </a:r>
          </a:p>
          <a:p>
            <a:r>
              <a:rPr lang="en-US" dirty="0" smtClean="0"/>
              <a:t>Christopher Harrison | Microsoft Certified Trainer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Entity Framework</a:t>
            </a:r>
            <a:endParaRPr lang="en-US"/>
          </a:p>
        </p:txBody>
      </p:sp>
      <p:sp>
        <p:nvSpPr>
          <p:cNvPr id="3" name="Text Placeholder 2"/>
          <p:cNvSpPr>
            <a:spLocks noGrp="1"/>
          </p:cNvSpPr>
          <p:nvPr>
            <p:ph type="body" idx="1"/>
          </p:nvPr>
        </p:nvSpPr>
        <p:spPr/>
        <p:txBody>
          <a:bodyPr/>
          <a:lstStyle/>
          <a:p>
            <a:pPr>
              <a:buNone/>
            </a:pPr>
            <a:r>
              <a:rPr lang="en-US" b="0" dirty="0"/>
              <a:t>Types of Entity Framework Workflows</a:t>
            </a:r>
          </a:p>
          <a:p>
            <a:pPr lvl="1"/>
            <a:r>
              <a:rPr lang="en-US" sz="2000" dirty="0"/>
              <a:t>Database First</a:t>
            </a:r>
          </a:p>
          <a:p>
            <a:pPr lvl="1"/>
            <a:r>
              <a:rPr lang="en-US" sz="2000" dirty="0"/>
              <a:t>Model First</a:t>
            </a:r>
          </a:p>
          <a:p>
            <a:pPr lvl="1"/>
            <a:r>
              <a:rPr lang="en-US" sz="2000" dirty="0"/>
              <a:t>Code </a:t>
            </a:r>
            <a:r>
              <a:rPr lang="en-US" sz="2000" dirty="0" smtClean="0"/>
              <a:t>First</a:t>
            </a:r>
            <a:endParaRPr lang="en-US" sz="2000" dirty="0"/>
          </a:p>
        </p:txBody>
      </p:sp>
    </p:spTree>
    <p:extLst>
      <p:ext uri="{BB962C8B-B14F-4D97-AF65-F5344CB8AC3E}">
        <p14:creationId xmlns:p14="http://schemas.microsoft.com/office/powerpoint/2010/main" val="694120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Use Entity Framework Code</a:t>
            </a:r>
            <a:endParaRPr lang="en-US" dirty="0"/>
          </a:p>
        </p:txBody>
      </p:sp>
    </p:spTree>
    <p:extLst>
      <p:ext uri="{BB962C8B-B14F-4D97-AF65-F5344CB8AC3E}">
        <p14:creationId xmlns:p14="http://schemas.microsoft.com/office/powerpoint/2010/main" val="1149077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Access in Models and Repositories</a:t>
            </a:r>
            <a:endParaRPr lang="en-US"/>
          </a:p>
        </p:txBody>
      </p:sp>
      <p:pic>
        <p:nvPicPr>
          <p:cNvPr id="4"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914092" y="5257800"/>
            <a:ext cx="1042060" cy="685800"/>
          </a:xfrm>
          <a:prstGeom prst="rect">
            <a:avLst/>
          </a:prstGeom>
          <a:noFill/>
          <a:ln w="9525">
            <a:noFill/>
            <a:miter lim="800000"/>
            <a:headEnd/>
            <a:tailEnd/>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4274" y="1676401"/>
            <a:ext cx="708411" cy="11840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4274" y="3467101"/>
            <a:ext cx="708411" cy="1184059"/>
          </a:xfrm>
          <a:prstGeom prst="rect">
            <a:avLst/>
          </a:prstGeom>
        </p:spPr>
      </p:pic>
      <p:pic>
        <p:nvPicPr>
          <p:cNvPr id="7" name="Content Placeholder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510492" y="5257800"/>
            <a:ext cx="1042060" cy="685800"/>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0674" y="1676401"/>
            <a:ext cx="708411" cy="1184059"/>
          </a:xfrm>
          <a:prstGeom prst="rect">
            <a:avLst/>
          </a:prstGeom>
        </p:spPr>
      </p:pic>
      <p:sp>
        <p:nvSpPr>
          <p:cNvPr id="9" name="TextBox 8"/>
          <p:cNvSpPr txBox="1"/>
          <p:nvPr/>
        </p:nvSpPr>
        <p:spPr>
          <a:xfrm>
            <a:off x="4648201" y="20837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Model</a:t>
            </a:r>
          </a:p>
        </p:txBody>
      </p:sp>
      <p:sp>
        <p:nvSpPr>
          <p:cNvPr id="10" name="TextBox 9"/>
          <p:cNvSpPr txBox="1"/>
          <p:nvPr/>
        </p:nvSpPr>
        <p:spPr>
          <a:xfrm>
            <a:off x="4648200" y="54160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Database</a:t>
            </a:r>
          </a:p>
        </p:txBody>
      </p:sp>
      <p:sp>
        <p:nvSpPr>
          <p:cNvPr id="11" name="TextBox 10"/>
          <p:cNvSpPr txBox="1"/>
          <p:nvPr/>
        </p:nvSpPr>
        <p:spPr>
          <a:xfrm>
            <a:off x="8049979" y="20583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Model</a:t>
            </a:r>
          </a:p>
        </p:txBody>
      </p:sp>
      <p:sp>
        <p:nvSpPr>
          <p:cNvPr id="12" name="TextBox 11"/>
          <p:cNvSpPr txBox="1"/>
          <p:nvPr/>
        </p:nvSpPr>
        <p:spPr>
          <a:xfrm>
            <a:off x="8049978" y="53906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Database</a:t>
            </a:r>
          </a:p>
        </p:txBody>
      </p:sp>
      <p:sp>
        <p:nvSpPr>
          <p:cNvPr id="13" name="TextBox 12"/>
          <p:cNvSpPr txBox="1"/>
          <p:nvPr/>
        </p:nvSpPr>
        <p:spPr>
          <a:xfrm>
            <a:off x="8049978" y="3874463"/>
            <a:ext cx="15856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Repository</a:t>
            </a:r>
          </a:p>
        </p:txBody>
      </p:sp>
      <p:cxnSp>
        <p:nvCxnSpPr>
          <p:cNvPr id="14" name="Straight Arrow Connector 13"/>
          <p:cNvCxnSpPr/>
          <p:nvPr/>
        </p:nvCxnSpPr>
        <p:spPr bwMode="auto">
          <a:xfrm flipV="1">
            <a:off x="7448479" y="2860460"/>
            <a:ext cx="0" cy="606641"/>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5" name="Straight Arrow Connector 14"/>
          <p:cNvCxnSpPr/>
          <p:nvPr/>
        </p:nvCxnSpPr>
        <p:spPr bwMode="auto">
          <a:xfrm flipV="1">
            <a:off x="7435122" y="4651161"/>
            <a:ext cx="0" cy="4726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4044878" y="2860461"/>
            <a:ext cx="9564" cy="22633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spTree>
    <p:extLst>
      <p:ext uri="{BB962C8B-B14F-4D97-AF65-F5344CB8AC3E}">
        <p14:creationId xmlns:p14="http://schemas.microsoft.com/office/powerpoint/2010/main" val="2735371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Working with MVC Models</a:t>
            </a:r>
          </a:p>
          <a:p>
            <a:r>
              <a:rPr lang="en-GB" dirty="0" smtClean="0"/>
              <a:t>Working with Data</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Creating MVC Models</a:t>
            </a:r>
            <a:endParaRPr lang="en-US" dirty="0"/>
          </a:p>
        </p:txBody>
      </p:sp>
      <p:sp>
        <p:nvSpPr>
          <p:cNvPr id="3" name="Text Placeholder 2"/>
          <p:cNvSpPr>
            <a:spLocks noGrp="1"/>
          </p:cNvSpPr>
          <p:nvPr>
            <p:ph type="body" idx="1"/>
          </p:nvPr>
        </p:nvSpPr>
        <p:spPr/>
        <p:txBody>
          <a:bodyPr/>
          <a:lstStyle/>
          <a:p>
            <a:r>
              <a:rPr lang="en-US" b="0" dirty="0" smtClean="0"/>
              <a:t>Developing Models
Using Display and Edit Data Annotations on Properties
Validating User Input with Data Annotations
What Are Model Binders?
Model Extensibility
Demonstration: How to Add a Model</a:t>
            </a:r>
            <a:endParaRPr lang="en-US" b="0" dirty="0"/>
          </a:p>
        </p:txBody>
      </p:sp>
    </p:spTree>
    <p:extLst>
      <p:ext uri="{BB962C8B-B14F-4D97-AF65-F5344CB8AC3E}">
        <p14:creationId xmlns:p14="http://schemas.microsoft.com/office/powerpoint/2010/main" val="3385090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Models</a:t>
            </a:r>
            <a:endParaRPr lang="en-US"/>
          </a:p>
        </p:txBody>
      </p:sp>
      <p:sp>
        <p:nvSpPr>
          <p:cNvPr id="4" name="Rectangle 3"/>
          <p:cNvSpPr/>
          <p:nvPr/>
        </p:nvSpPr>
        <p:spPr>
          <a:xfrm>
            <a:off x="2002668" y="3367289"/>
            <a:ext cx="8327402" cy="286232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rgbClr val="0033CC"/>
                </a:solidFill>
                <a:highlight>
                  <a:srgbClr val="FFFFFF"/>
                </a:highlight>
                <a:latin typeface="Consolas" panose="020B0609020204030204" pitchFamily="49" charset="0"/>
                <a:cs typeface="Consolas" panose="020B0609020204030204" pitchFamily="49" charset="0"/>
              </a:rPr>
              <a:t>public class</a:t>
            </a:r>
            <a:r>
              <a:rPr lang="en-GB" b="0" dirty="0">
                <a:highlight>
                  <a:srgbClr val="FFFFFF"/>
                </a:highlight>
                <a:latin typeface="Consolas" panose="020B0609020204030204" pitchFamily="49" charset="0"/>
                <a:cs typeface="Consolas" panose="020B0609020204030204" pitchFamily="49" charset="0"/>
              </a:rPr>
              <a:t> Photo</a:t>
            </a:r>
          </a:p>
          <a:p>
            <a:r>
              <a:rPr lang="en-GB" b="0" dirty="0">
                <a:highlight>
                  <a:srgbClr val="FFFFFF"/>
                </a:highlight>
                <a:latin typeface="Consolas" panose="020B0609020204030204" pitchFamily="49" charset="0"/>
                <a:cs typeface="Consolas" panose="020B0609020204030204" pitchFamily="49" charset="0"/>
              </a:rPr>
              <a:t>{</a:t>
            </a:r>
          </a:p>
          <a:p>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public</a:t>
            </a:r>
            <a:r>
              <a:rPr lang="en-GB" b="0" dirty="0">
                <a:highlight>
                  <a:srgbClr val="FFFFFF"/>
                </a:highlight>
                <a:latin typeface="Consolas" panose="020B0609020204030204" pitchFamily="49" charset="0"/>
                <a:cs typeface="Consolas" panose="020B0609020204030204" pitchFamily="49" charset="0"/>
              </a:rPr>
              <a:t> </a:t>
            </a:r>
            <a:r>
              <a:rPr lang="en-GB" b="0" dirty="0" err="1">
                <a:solidFill>
                  <a:srgbClr val="0033CC"/>
                </a:solidFill>
                <a:highlight>
                  <a:srgbClr val="FFFFFF"/>
                </a:highlight>
                <a:latin typeface="Consolas" panose="020B0609020204030204" pitchFamily="49" charset="0"/>
                <a:cs typeface="Consolas" panose="020B0609020204030204" pitchFamily="49" charset="0"/>
              </a:rPr>
              <a:t>int</a:t>
            </a:r>
            <a:r>
              <a:rPr lang="en-GB" b="0" dirty="0">
                <a:solidFill>
                  <a:srgbClr val="0033CC"/>
                </a:solidFill>
                <a:highlight>
                  <a:srgbClr val="FFFFFF"/>
                </a:highlight>
                <a:latin typeface="Consolas" panose="020B0609020204030204" pitchFamily="49" charset="0"/>
                <a:cs typeface="Consolas" panose="020B0609020204030204" pitchFamily="49" charset="0"/>
              </a:rPr>
              <a:t> </a:t>
            </a:r>
            <a:r>
              <a:rPr lang="en-GB" b="0" dirty="0" err="1">
                <a:highlight>
                  <a:srgbClr val="FFFFFF"/>
                </a:highlight>
                <a:latin typeface="Consolas" panose="020B0609020204030204" pitchFamily="49" charset="0"/>
                <a:cs typeface="Consolas" panose="020B0609020204030204" pitchFamily="49" charset="0"/>
              </a:rPr>
              <a:t>PhotoID</a:t>
            </a:r>
            <a:r>
              <a:rPr lang="en-GB" b="0" dirty="0">
                <a:highlight>
                  <a:srgbClr val="FFFFFF"/>
                </a:highlight>
                <a:latin typeface="Consolas" panose="020B0609020204030204" pitchFamily="49" charset="0"/>
                <a:cs typeface="Consolas" panose="020B0609020204030204" pitchFamily="49" charset="0"/>
              </a:rPr>
              <a:t> { get; set; }</a:t>
            </a:r>
          </a:p>
          <a:p>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public</a:t>
            </a:r>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string</a:t>
            </a:r>
            <a:r>
              <a:rPr lang="en-GB" b="0" dirty="0">
                <a:highlight>
                  <a:srgbClr val="FFFFFF"/>
                </a:highlight>
                <a:latin typeface="Consolas" panose="020B0609020204030204" pitchFamily="49" charset="0"/>
                <a:cs typeface="Consolas" panose="020B0609020204030204" pitchFamily="49" charset="0"/>
              </a:rPr>
              <a:t> Title { get; set; }</a:t>
            </a:r>
          </a:p>
          <a:p>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public</a:t>
            </a:r>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byte</a:t>
            </a:r>
            <a:r>
              <a:rPr lang="en-GB" b="0" dirty="0">
                <a:highlight>
                  <a:srgbClr val="FFFFFF"/>
                </a:highlight>
                <a:latin typeface="Consolas" panose="020B0609020204030204" pitchFamily="49" charset="0"/>
                <a:cs typeface="Consolas" panose="020B0609020204030204" pitchFamily="49" charset="0"/>
              </a:rPr>
              <a:t>[] </a:t>
            </a:r>
            <a:r>
              <a:rPr lang="en-GB" b="0" dirty="0" err="1">
                <a:highlight>
                  <a:srgbClr val="FFFFFF"/>
                </a:highlight>
                <a:latin typeface="Consolas" panose="020B0609020204030204" pitchFamily="49" charset="0"/>
                <a:cs typeface="Consolas" panose="020B0609020204030204" pitchFamily="49" charset="0"/>
              </a:rPr>
              <a:t>PhotoFile</a:t>
            </a:r>
            <a:r>
              <a:rPr lang="en-GB" b="0" dirty="0">
                <a:highlight>
                  <a:srgbClr val="FFFFFF"/>
                </a:highlight>
                <a:latin typeface="Consolas" panose="020B0609020204030204" pitchFamily="49" charset="0"/>
                <a:cs typeface="Consolas" panose="020B0609020204030204" pitchFamily="49" charset="0"/>
              </a:rPr>
              <a:t> { get; set; }</a:t>
            </a:r>
          </a:p>
          <a:p>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public</a:t>
            </a:r>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string</a:t>
            </a:r>
            <a:r>
              <a:rPr lang="en-GB" b="0" dirty="0">
                <a:highlight>
                  <a:srgbClr val="FFFFFF"/>
                </a:highlight>
                <a:latin typeface="Consolas" panose="020B0609020204030204" pitchFamily="49" charset="0"/>
                <a:cs typeface="Consolas" panose="020B0609020204030204" pitchFamily="49" charset="0"/>
              </a:rPr>
              <a:t> Description { get; set; }</a:t>
            </a:r>
          </a:p>
          <a:p>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public</a:t>
            </a:r>
            <a:r>
              <a:rPr lang="en-GB" b="0" dirty="0">
                <a:highlight>
                  <a:srgbClr val="FFFFFF"/>
                </a:highlight>
                <a:latin typeface="Consolas" panose="020B0609020204030204" pitchFamily="49" charset="0"/>
                <a:cs typeface="Consolas" panose="020B0609020204030204" pitchFamily="49" charset="0"/>
              </a:rPr>
              <a:t> </a:t>
            </a:r>
            <a:r>
              <a:rPr lang="en-GB" b="0" dirty="0" err="1">
                <a:solidFill>
                  <a:srgbClr val="009900"/>
                </a:solidFill>
                <a:highlight>
                  <a:srgbClr val="FFFFFF"/>
                </a:highlight>
                <a:latin typeface="Consolas" panose="020B0609020204030204" pitchFamily="49" charset="0"/>
                <a:cs typeface="Consolas" panose="020B0609020204030204" pitchFamily="49" charset="0"/>
              </a:rPr>
              <a:t>DateTime</a:t>
            </a:r>
            <a:r>
              <a:rPr lang="en-GB" b="0" dirty="0">
                <a:solidFill>
                  <a:srgbClr val="009900"/>
                </a:solidFill>
                <a:highlight>
                  <a:srgbClr val="FFFFFF"/>
                </a:highlight>
                <a:latin typeface="Consolas" panose="020B0609020204030204" pitchFamily="49" charset="0"/>
                <a:cs typeface="Consolas" panose="020B0609020204030204" pitchFamily="49" charset="0"/>
              </a:rPr>
              <a:t> </a:t>
            </a:r>
            <a:r>
              <a:rPr lang="en-GB" b="0" dirty="0" err="1">
                <a:highlight>
                  <a:srgbClr val="FFFFFF"/>
                </a:highlight>
                <a:latin typeface="Consolas" panose="020B0609020204030204" pitchFamily="49" charset="0"/>
                <a:cs typeface="Consolas" panose="020B0609020204030204" pitchFamily="49" charset="0"/>
              </a:rPr>
              <a:t>CreatedDate</a:t>
            </a:r>
            <a:r>
              <a:rPr lang="en-GB" b="0" dirty="0">
                <a:highlight>
                  <a:srgbClr val="FFFFFF"/>
                </a:highlight>
                <a:latin typeface="Consolas" panose="020B0609020204030204" pitchFamily="49" charset="0"/>
                <a:cs typeface="Consolas" panose="020B0609020204030204" pitchFamily="49" charset="0"/>
              </a:rPr>
              <a:t> { get; set; }</a:t>
            </a:r>
          </a:p>
          <a:p>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public</a:t>
            </a:r>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string</a:t>
            </a:r>
            <a:r>
              <a:rPr lang="en-GB" b="0" dirty="0">
                <a:highlight>
                  <a:srgbClr val="FFFFFF"/>
                </a:highlight>
                <a:latin typeface="Consolas" panose="020B0609020204030204" pitchFamily="49" charset="0"/>
                <a:cs typeface="Consolas" panose="020B0609020204030204" pitchFamily="49" charset="0"/>
              </a:rPr>
              <a:t> Owner { get; set; }</a:t>
            </a:r>
          </a:p>
          <a:p>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public</a:t>
            </a:r>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33CC"/>
                </a:solidFill>
                <a:highlight>
                  <a:srgbClr val="FFFFFF"/>
                </a:highlight>
                <a:latin typeface="Consolas" panose="020B0609020204030204" pitchFamily="49" charset="0"/>
                <a:cs typeface="Consolas" panose="020B0609020204030204" pitchFamily="49" charset="0"/>
              </a:rPr>
              <a:t>virtual</a:t>
            </a:r>
            <a:r>
              <a:rPr lang="en-GB" b="0" dirty="0">
                <a:highlight>
                  <a:srgbClr val="FFFFFF"/>
                </a:highlight>
                <a:latin typeface="Consolas" panose="020B0609020204030204" pitchFamily="49" charset="0"/>
                <a:cs typeface="Consolas" panose="020B0609020204030204" pitchFamily="49" charset="0"/>
              </a:rPr>
              <a:t> </a:t>
            </a:r>
            <a:r>
              <a:rPr lang="en-GB" b="0" dirty="0">
                <a:solidFill>
                  <a:srgbClr val="009900"/>
                </a:solidFill>
                <a:highlight>
                  <a:srgbClr val="FFFFFF"/>
                </a:highlight>
                <a:latin typeface="Consolas" panose="020B0609020204030204" pitchFamily="49" charset="0"/>
                <a:cs typeface="Consolas" panose="020B0609020204030204" pitchFamily="49" charset="0"/>
              </a:rPr>
              <a:t>List</a:t>
            </a:r>
            <a:r>
              <a:rPr lang="en-GB" b="0" dirty="0">
                <a:highlight>
                  <a:srgbClr val="FFFFFF"/>
                </a:highlight>
                <a:latin typeface="Consolas" panose="020B0609020204030204" pitchFamily="49" charset="0"/>
                <a:cs typeface="Consolas" panose="020B0609020204030204" pitchFamily="49" charset="0"/>
              </a:rPr>
              <a:t>&lt;</a:t>
            </a:r>
            <a:r>
              <a:rPr lang="en-GB" b="0" dirty="0">
                <a:solidFill>
                  <a:srgbClr val="009900"/>
                </a:solidFill>
                <a:highlight>
                  <a:srgbClr val="FFFFFF"/>
                </a:highlight>
                <a:latin typeface="Consolas" panose="020B0609020204030204" pitchFamily="49" charset="0"/>
                <a:cs typeface="Consolas" panose="020B0609020204030204" pitchFamily="49" charset="0"/>
              </a:rPr>
              <a:t>Comment</a:t>
            </a:r>
            <a:r>
              <a:rPr lang="en-GB" b="0" dirty="0">
                <a:highlight>
                  <a:srgbClr val="FFFFFF"/>
                </a:highlight>
                <a:latin typeface="Consolas" panose="020B0609020204030204" pitchFamily="49" charset="0"/>
                <a:cs typeface="Consolas" panose="020B0609020204030204" pitchFamily="49" charset="0"/>
              </a:rPr>
              <a:t>&gt; Comments { get; set; }</a:t>
            </a:r>
          </a:p>
          <a:p>
            <a:r>
              <a:rPr lang="en-GB" b="0" dirty="0">
                <a:highlight>
                  <a:srgbClr val="FFFFFF"/>
                </a:highlight>
                <a:latin typeface="Consolas" panose="020B0609020204030204" pitchFamily="49" charset="0"/>
                <a:cs typeface="Consolas" panose="020B0609020204030204" pitchFamily="49" charset="0"/>
              </a:rPr>
              <a:t>}</a:t>
            </a:r>
          </a:p>
        </p:txBody>
      </p:sp>
      <p:pic>
        <p:nvPicPr>
          <p:cNvPr id="5" name="Picture 4"/>
          <p:cNvPicPr>
            <a:picLocks noChangeAspect="1"/>
          </p:cNvPicPr>
          <p:nvPr/>
        </p:nvPicPr>
        <p:blipFill>
          <a:blip r:embed="rId3" cstate="print"/>
          <a:stretch>
            <a:fillRect/>
          </a:stretch>
        </p:blipFill>
        <p:spPr>
          <a:xfrm>
            <a:off x="2244821" y="1201303"/>
            <a:ext cx="7469869" cy="2169878"/>
          </a:xfrm>
          <a:prstGeom prst="rect">
            <a:avLst/>
          </a:prstGeom>
        </p:spPr>
      </p:pic>
    </p:spTree>
    <p:extLst>
      <p:ext uri="{BB962C8B-B14F-4D97-AF65-F5344CB8AC3E}">
        <p14:creationId xmlns:p14="http://schemas.microsoft.com/office/powerpoint/2010/main" val="1931256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and Edit Data Annotations</a:t>
            </a:r>
            <a:endParaRPr lang="en-US" dirty="0"/>
          </a:p>
        </p:txBody>
      </p:sp>
      <p:sp>
        <p:nvSpPr>
          <p:cNvPr id="4" name="Rectangle 3"/>
          <p:cNvSpPr/>
          <p:nvPr/>
        </p:nvSpPr>
        <p:spPr>
          <a:xfrm>
            <a:off x="379514" y="1245702"/>
            <a:ext cx="8343051"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Photo</a:t>
            </a:r>
          </a:p>
          <a:p>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 other properties excluded</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"Picture"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byte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PhotoFile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.MultilineText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string</a:t>
            </a:r>
            <a:r>
              <a:rPr lang="en-GB" sz="2000" b="0" dirty="0">
                <a:highlight>
                  <a:srgbClr val="FFFFFF"/>
                </a:highlight>
                <a:latin typeface="Consolas" panose="020B0609020204030204" pitchFamily="49" charset="0"/>
                <a:cs typeface="Consolas" panose="020B0609020204030204" pitchFamily="49" charset="0"/>
              </a:rPr>
              <a:t> Description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("Created Date")]</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DisplayFormat</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DataFormatString</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C00000"/>
                </a:solidFill>
                <a:highlight>
                  <a:srgbClr val="FFFFFF"/>
                </a:highlight>
                <a:latin typeface="Consolas" panose="020B0609020204030204" pitchFamily="49" charset="0"/>
                <a:cs typeface="Consolas" panose="020B0609020204030204" pitchFamily="49" charset="0"/>
              </a:rPr>
              <a:t>"{0:dd/MM/</a:t>
            </a:r>
            <a:r>
              <a:rPr lang="en-GB" sz="2000" b="0" dirty="0" err="1">
                <a:solidFill>
                  <a:srgbClr val="C00000"/>
                </a:solidFill>
                <a:highlight>
                  <a:srgbClr val="FFFFFF"/>
                </a:highlight>
                <a:latin typeface="Consolas" panose="020B0609020204030204" pitchFamily="49" charset="0"/>
                <a:cs typeface="Consolas" panose="020B0609020204030204" pitchFamily="49" charset="0"/>
              </a:rPr>
              <a:t>yy</a:t>
            </a:r>
            <a:r>
              <a:rPr lang="en-GB" sz="2000" b="0" dirty="0">
                <a:solidFill>
                  <a:srgbClr val="C00000"/>
                </a:solidFill>
                <a:highlight>
                  <a:srgbClr val="FFFFFF"/>
                </a:highlight>
                <a:latin typeface="Consolas" panose="020B0609020204030204" pitchFamily="49" charset="0"/>
                <a:cs typeface="Consolas" panose="020B0609020204030204" pitchFamily="49" charset="0"/>
              </a:rPr>
              <a: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CreatedDate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r>
              <a:rPr lang="en-GB" sz="2000" b="0" dirty="0">
                <a:highlight>
                  <a:srgbClr val="FFFFFF"/>
                </a:highligh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74150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User Input with Data Annotations</a:t>
            </a:r>
            <a:endParaRPr lang="en-US" dirty="0"/>
          </a:p>
        </p:txBody>
      </p:sp>
      <p:sp>
        <p:nvSpPr>
          <p:cNvPr id="4" name="Rectangle 3"/>
          <p:cNvSpPr/>
          <p:nvPr/>
        </p:nvSpPr>
        <p:spPr>
          <a:xfrm>
            <a:off x="379514" y="1245702"/>
            <a:ext cx="7417242"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Person</a:t>
            </a:r>
          </a:p>
          <a:p>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PersonID</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ErrorMessage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"Please enter a name."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a:highlight>
                  <a:srgbClr val="FFFFFF"/>
                </a:highlight>
                <a:latin typeface="Consolas" panose="020B0609020204030204" pitchFamily="49" charset="0"/>
                <a:cs typeface="Consolas" panose="020B0609020204030204" pitchFamily="49" charset="0"/>
              </a:rPr>
              <a:t>Name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Range</a:t>
            </a:r>
            <a:r>
              <a:rPr lang="en-GB" sz="2000" b="0" dirty="0">
                <a:highlight>
                  <a:srgbClr val="FFFFFF"/>
                </a:highlight>
                <a:latin typeface="Consolas" panose="020B0609020204030204" pitchFamily="49" charset="0"/>
                <a:cs typeface="Consolas" panose="020B0609020204030204" pitchFamily="49" charset="0"/>
              </a:rPr>
              <a:t>(0, 400)]</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a:highlight>
                  <a:srgbClr val="FFFFFF"/>
                </a:highlight>
                <a:latin typeface="Consolas" panose="020B0609020204030204" pitchFamily="49" charset="0"/>
                <a:cs typeface="Consolas" panose="020B0609020204030204" pitchFamily="49" charset="0"/>
              </a:rPr>
              <a:t>Height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   </a:t>
            </a:r>
          </a:p>
          <a:p>
            <a:r>
              <a:rPr lang="en-GB" sz="2000" b="0" dirty="0">
                <a:highlight>
                  <a:srgbClr val="FFFFFF"/>
                </a:highlight>
                <a:latin typeface="Consolas" panose="020B0609020204030204" pitchFamily="49" charset="0"/>
                <a:cs typeface="Consolas" panose="020B0609020204030204" pitchFamily="49" charset="0"/>
              </a:rPr>
              <a:t>}</a:t>
            </a:r>
            <a:endParaRPr lang="en-GB"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20431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Model Binders?</a:t>
            </a:r>
            <a:endParaRPr lang="en-US"/>
          </a:p>
        </p:txBody>
      </p:sp>
      <p:sp>
        <p:nvSpPr>
          <p:cNvPr id="3" name="Text Placeholder 2"/>
          <p:cNvSpPr>
            <a:spLocks noGrp="1"/>
          </p:cNvSpPr>
          <p:nvPr>
            <p:ph type="body" idx="1"/>
          </p:nvPr>
        </p:nvSpPr>
        <p:spPr/>
        <p:txBody>
          <a:bodyPr/>
          <a:lstStyle/>
          <a:p>
            <a:r>
              <a:rPr lang="en-US" b="0" dirty="0"/>
              <a:t>The Default Controller Action Invoker uses model binders to determine how parameters are passed to actions</a:t>
            </a:r>
          </a:p>
          <a:p>
            <a:r>
              <a:rPr lang="en-US" b="0" dirty="0"/>
              <a:t>The Default Model Binder passes parameters by using the following logic:</a:t>
            </a:r>
          </a:p>
          <a:p>
            <a:pPr lvl="1"/>
            <a:r>
              <a:rPr lang="en-US" dirty="0"/>
              <a:t>The binder examines the definition of the action that it must pass parameters to</a:t>
            </a:r>
          </a:p>
          <a:p>
            <a:pPr lvl="1"/>
            <a:r>
              <a:rPr lang="en-US" dirty="0"/>
              <a:t>The binder searches for values in the request that can be passed as </a:t>
            </a:r>
            <a:r>
              <a:rPr lang="en-US" dirty="0" smtClean="0"/>
              <a:t>parameters</a:t>
            </a:r>
            <a:endParaRPr lang="en-US" dirty="0"/>
          </a:p>
        </p:txBody>
      </p:sp>
    </p:spTree>
    <p:extLst>
      <p:ext uri="{BB962C8B-B14F-4D97-AF65-F5344CB8AC3E}">
        <p14:creationId xmlns:p14="http://schemas.microsoft.com/office/powerpoint/2010/main" val="1109327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a Model</a:t>
            </a:r>
            <a:endParaRPr lang="en-US" dirty="0"/>
          </a:p>
        </p:txBody>
      </p:sp>
    </p:spTree>
    <p:extLst>
      <p:ext uri="{BB962C8B-B14F-4D97-AF65-F5344CB8AC3E}">
        <p14:creationId xmlns:p14="http://schemas.microsoft.com/office/powerpoint/2010/main" val="1737812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Working with Data</a:t>
            </a:r>
            <a:endParaRPr lang="en-US"/>
          </a:p>
        </p:txBody>
      </p:sp>
      <p:sp>
        <p:nvSpPr>
          <p:cNvPr id="3" name="Text Placeholder 2"/>
          <p:cNvSpPr>
            <a:spLocks noGrp="1"/>
          </p:cNvSpPr>
          <p:nvPr>
            <p:ph type="body" idx="1"/>
          </p:nvPr>
        </p:nvSpPr>
        <p:spPr/>
        <p:txBody>
          <a:bodyPr/>
          <a:lstStyle/>
          <a:p>
            <a:r>
              <a:rPr lang="en-US" b="0" dirty="0" smtClean="0"/>
              <a:t>The Entity Framework
Using an Entity Framework Context
Data Access in Models and Repositories</a:t>
            </a:r>
            <a:endParaRPr lang="en-US" b="0" dirty="0"/>
          </a:p>
        </p:txBody>
      </p:sp>
    </p:spTree>
    <p:extLst>
      <p:ext uri="{BB962C8B-B14F-4D97-AF65-F5344CB8AC3E}">
        <p14:creationId xmlns:p14="http://schemas.microsoft.com/office/powerpoint/2010/main" val="307573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44449b-ba5a-4612-98a9-381e907e54b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3251</TotalTime>
  <Words>1435</Words>
  <Application>Microsoft Office PowerPoint</Application>
  <PresentationFormat>Widescreen</PresentationFormat>
  <Paragraphs>149</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Consolas</vt:lpstr>
      <vt:lpstr>Segoe</vt:lpstr>
      <vt:lpstr>Segoe UI</vt:lpstr>
      <vt:lpstr>Segoe UI Light</vt:lpstr>
      <vt:lpstr>Times New Roman</vt:lpstr>
      <vt:lpstr>Verdana</vt:lpstr>
      <vt:lpstr>1_Office Theme</vt:lpstr>
      <vt:lpstr>PowerPoint Presentation</vt:lpstr>
      <vt:lpstr>Module Overview</vt:lpstr>
      <vt:lpstr>Lesson 1: Creating MVC Models</vt:lpstr>
      <vt:lpstr>Developing Models</vt:lpstr>
      <vt:lpstr>Display and Edit Data Annotations</vt:lpstr>
      <vt:lpstr>Validating User Input with Data Annotations</vt:lpstr>
      <vt:lpstr>What Are Model Binders?</vt:lpstr>
      <vt:lpstr>How to Add a Model</vt:lpstr>
      <vt:lpstr>Lesson 2: Working with Data</vt:lpstr>
      <vt:lpstr>The Entity Framework</vt:lpstr>
      <vt:lpstr>How to Use Entity Framework Code</vt:lpstr>
      <vt:lpstr>Data Access in Models and Repositories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53</cp:revision>
  <dcterms:created xsi:type="dcterms:W3CDTF">2013-02-15T23:12:42Z</dcterms:created>
  <dcterms:modified xsi:type="dcterms:W3CDTF">2013-09-17T00:03:36Z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