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
  </p:notesMasterIdLst>
  <p:handoutMasterIdLst>
    <p:handoutMasterId r:id="rId16"/>
  </p:handoutMasterIdLst>
  <p:sldIdLst>
    <p:sldId id="277" r:id="rId5"/>
    <p:sldId id="278" r:id="rId6"/>
    <p:sldId id="279" r:id="rId7"/>
    <p:sldId id="280" r:id="rId8"/>
    <p:sldId id="281" r:id="rId9"/>
    <p:sldId id="282" r:id="rId10"/>
    <p:sldId id="283" r:id="rId11"/>
    <p:sldId id="284" r:id="rId12"/>
    <p:sldId id="285"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opher Harrison" initials="CH" lastIdx="1" clrIdx="0">
    <p:extLst>
      <p:ext uri="{19B8F6BF-5375-455C-9EA6-DF929625EA0E}">
        <p15:presenceInfo xmlns:p15="http://schemas.microsoft.com/office/powerpoint/2012/main" userId="3a6027744156af9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1" autoAdjust="0"/>
    <p:restoredTop sz="94660"/>
  </p:normalViewPr>
  <p:slideViewPr>
    <p:cSldViewPr snapToGrid="0">
      <p:cViewPr varScale="1">
        <p:scale>
          <a:sx n="81" d="100"/>
          <a:sy n="81" d="100"/>
        </p:scale>
        <p:origin x="677" y="91"/>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3-09-11T17:23:26.918" idx="1">
    <p:pos x="10" y="10"/>
    <p:text>Jon will create a demo logging filter</p:text>
    <p:extLst>
      <p:ext uri="{C676402C-5697-4E1C-873F-D02D1690AC5C}">
        <p15:threadingInfo xmlns:p15="http://schemas.microsoft.com/office/powerpoint/2012/main" timeZoneBias="300"/>
      </p:ext>
    </p:extLst>
  </p:cm>
</p:cmLst>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42345E-AF46-465B-A21E-28178CD5AF37}" type="doc">
      <dgm:prSet loTypeId="urn:microsoft.com/office/officeart/2005/8/layout/vProcess5" loCatId="process" qsTypeId="urn:microsoft.com/office/officeart/2005/8/quickstyle/simple1" qsCatId="simple" csTypeId="urn:microsoft.com/office/officeart/2005/8/colors/accent0_2" csCatId="mainScheme" phldr="1"/>
      <dgm:spPr/>
    </dgm:pt>
    <dgm:pt modelId="{1E8DC128-FFCE-4190-9364-24D40675B0D6}">
      <dgm:prSet phldrT="[Text]" custT="1"/>
      <dgm:spPr/>
      <dgm:t>
        <a:bodyPr/>
        <a:lstStyle/>
        <a:p>
          <a:r>
            <a:rPr lang="en-US" sz="1800" b="1" dirty="0" smtClean="0">
              <a:latin typeface="Segoe UI" pitchFamily="34" charset="0"/>
              <a:ea typeface="Segoe UI" pitchFamily="34" charset="0"/>
              <a:cs typeface="Segoe UI" pitchFamily="34" charset="0"/>
            </a:rPr>
            <a:t>MVCHandler</a:t>
          </a:r>
          <a:r>
            <a:rPr lang="en-US" sz="1800" dirty="0" smtClean="0">
              <a:latin typeface="Segoe UI" pitchFamily="34" charset="0"/>
              <a:ea typeface="Segoe UI" pitchFamily="34" charset="0"/>
              <a:cs typeface="Segoe UI" pitchFamily="34" charset="0"/>
            </a:rPr>
            <a:t> creates a controller factory.</a:t>
          </a:r>
          <a:endParaRPr lang="en-US" sz="1800" dirty="0">
            <a:latin typeface="Segoe UI" pitchFamily="34" charset="0"/>
            <a:ea typeface="Segoe UI" pitchFamily="34" charset="0"/>
            <a:cs typeface="Segoe UI" pitchFamily="34" charset="0"/>
          </a:endParaRPr>
        </a:p>
      </dgm:t>
    </dgm:pt>
    <dgm:pt modelId="{F515DEFF-961D-4AAA-92CF-C26208FA2F05}" type="parTrans" cxnId="{E096FB7D-5FA9-4E48-9EC8-C1F79469BE7D}">
      <dgm:prSet/>
      <dgm:spPr/>
      <dgm:t>
        <a:bodyPr/>
        <a:lstStyle/>
        <a:p>
          <a:endParaRPr lang="en-US"/>
        </a:p>
      </dgm:t>
    </dgm:pt>
    <dgm:pt modelId="{F11D6E4A-94B8-40B6-AC68-06576C8FE152}" type="sibTrans" cxnId="{E096FB7D-5FA9-4E48-9EC8-C1F79469BE7D}">
      <dgm:prSet/>
      <dgm:spPr/>
      <dgm:t>
        <a:bodyPr/>
        <a:lstStyle/>
        <a:p>
          <a:endParaRPr lang="en-US"/>
        </a:p>
      </dgm:t>
    </dgm:pt>
    <dgm:pt modelId="{DB6DAD24-97B9-4C16-ACF9-FC0FD185400D}">
      <dgm:prSet phldrT="[Text]" custT="1"/>
      <dgm:spPr/>
      <dgm:t>
        <a:bodyPr/>
        <a:lstStyle/>
        <a:p>
          <a:r>
            <a:rPr lang="en-US" sz="1800" dirty="0" smtClean="0">
              <a:latin typeface="Segoe UI" pitchFamily="34" charset="0"/>
              <a:ea typeface="Segoe UI" pitchFamily="34" charset="0"/>
              <a:cs typeface="Segoe UI" pitchFamily="34" charset="0"/>
            </a:rPr>
            <a:t>Controller factory creates a </a:t>
          </a:r>
          <a:r>
            <a:rPr lang="en-US" sz="1800" b="1" dirty="0" smtClean="0">
              <a:latin typeface="Segoe UI" pitchFamily="34" charset="0"/>
              <a:ea typeface="Segoe UI" pitchFamily="34" charset="0"/>
              <a:cs typeface="Segoe UI" pitchFamily="34" charset="0"/>
            </a:rPr>
            <a:t>Controller</a:t>
          </a:r>
          <a:r>
            <a:rPr lang="en-US" sz="1800" dirty="0" smtClean="0">
              <a:latin typeface="Segoe UI" pitchFamily="34" charset="0"/>
              <a:ea typeface="Segoe UI" pitchFamily="34" charset="0"/>
              <a:cs typeface="Segoe UI" pitchFamily="34" charset="0"/>
            </a:rPr>
            <a:t> object and </a:t>
          </a:r>
          <a:r>
            <a:rPr lang="en-US" sz="1800" b="1" dirty="0" smtClean="0">
              <a:latin typeface="Segoe UI" pitchFamily="34" charset="0"/>
              <a:ea typeface="Segoe UI" pitchFamily="34" charset="0"/>
              <a:cs typeface="Segoe UI" pitchFamily="34" charset="0"/>
            </a:rPr>
            <a:t>MVCHandler</a:t>
          </a:r>
          <a:r>
            <a:rPr lang="en-US" sz="1800" dirty="0" smtClean="0">
              <a:latin typeface="Segoe UI" pitchFamily="34" charset="0"/>
              <a:ea typeface="Segoe UI" pitchFamily="34" charset="0"/>
              <a:cs typeface="Segoe UI" pitchFamily="34" charset="0"/>
            </a:rPr>
            <a:t> calls the </a:t>
          </a:r>
          <a:r>
            <a:rPr lang="en-US" sz="1800" b="1" dirty="0" smtClean="0">
              <a:latin typeface="Segoe UI" pitchFamily="34" charset="0"/>
              <a:ea typeface="Segoe UI" pitchFamily="34" charset="0"/>
              <a:cs typeface="Segoe UI" pitchFamily="34" charset="0"/>
            </a:rPr>
            <a:t>Execute</a:t>
          </a:r>
          <a:r>
            <a:rPr lang="en-US" sz="1800" dirty="0" smtClean="0">
              <a:latin typeface="Segoe UI" pitchFamily="34" charset="0"/>
              <a:ea typeface="Segoe UI" pitchFamily="34" charset="0"/>
              <a:cs typeface="Segoe UI" pitchFamily="34" charset="0"/>
            </a:rPr>
            <a:t> method.</a:t>
          </a:r>
          <a:endParaRPr lang="en-US" sz="1800" dirty="0">
            <a:latin typeface="Segoe UI" pitchFamily="34" charset="0"/>
            <a:ea typeface="Segoe UI" pitchFamily="34" charset="0"/>
            <a:cs typeface="Segoe UI" pitchFamily="34" charset="0"/>
          </a:endParaRPr>
        </a:p>
      </dgm:t>
    </dgm:pt>
    <dgm:pt modelId="{D15DAD06-AEB0-4B78-8D74-5659133E8A17}" type="parTrans" cxnId="{8562D028-248B-410A-B96E-32A15B6C54C4}">
      <dgm:prSet/>
      <dgm:spPr/>
      <dgm:t>
        <a:bodyPr/>
        <a:lstStyle/>
        <a:p>
          <a:endParaRPr lang="en-US"/>
        </a:p>
      </dgm:t>
    </dgm:pt>
    <dgm:pt modelId="{0ABBD549-1C49-4E5A-9379-9043B1D5E1F4}" type="sibTrans" cxnId="{8562D028-248B-410A-B96E-32A15B6C54C4}">
      <dgm:prSet/>
      <dgm:spPr/>
      <dgm:t>
        <a:bodyPr/>
        <a:lstStyle/>
        <a:p>
          <a:endParaRPr lang="en-US"/>
        </a:p>
      </dgm:t>
    </dgm:pt>
    <dgm:pt modelId="{EFDFE7B8-A27A-4983-9CB0-1C0000D3CEE5}">
      <dgm:prSet phldrT="[Text]" custT="1"/>
      <dgm:spPr/>
      <dgm:t>
        <a:bodyPr/>
        <a:lstStyle/>
        <a:p>
          <a:r>
            <a:rPr lang="en-US" sz="1800" b="1" dirty="0" err="1" smtClean="0">
              <a:latin typeface="Segoe UI" pitchFamily="34" charset="0"/>
              <a:ea typeface="Segoe UI" pitchFamily="34" charset="0"/>
              <a:cs typeface="Segoe UI" pitchFamily="34" charset="0"/>
            </a:rPr>
            <a:t>ControllerActionInvoker</a:t>
          </a:r>
          <a:r>
            <a:rPr lang="en-US" sz="1800" dirty="0" smtClean="0">
              <a:latin typeface="Segoe UI" pitchFamily="34" charset="0"/>
              <a:ea typeface="Segoe UI" pitchFamily="34" charset="0"/>
              <a:cs typeface="Segoe UI" pitchFamily="34" charset="0"/>
            </a:rPr>
            <a:t>  examines </a:t>
          </a:r>
          <a:r>
            <a:rPr lang="en-US" sz="1800" b="1" dirty="0" err="1" smtClean="0">
              <a:latin typeface="Segoe UI" pitchFamily="34" charset="0"/>
              <a:ea typeface="Segoe UI" pitchFamily="34" charset="0"/>
              <a:cs typeface="Segoe UI" pitchFamily="34" charset="0"/>
            </a:rPr>
            <a:t>RequestContext</a:t>
          </a:r>
          <a:r>
            <a:rPr lang="en-US" sz="1800" b="1" dirty="0" smtClean="0">
              <a:latin typeface="Segoe UI" pitchFamily="34" charset="0"/>
              <a:ea typeface="Segoe UI" pitchFamily="34" charset="0"/>
              <a:cs typeface="Segoe UI" pitchFamily="34" charset="0"/>
            </a:rPr>
            <a:t> </a:t>
          </a:r>
          <a:r>
            <a:rPr lang="en-US" sz="1800" b="0" dirty="0" smtClean="0">
              <a:latin typeface="Segoe UI" pitchFamily="34" charset="0"/>
              <a:ea typeface="Segoe UI" pitchFamily="34" charset="0"/>
              <a:cs typeface="Segoe UI" pitchFamily="34" charset="0"/>
            </a:rPr>
            <a:t>and </a:t>
          </a:r>
          <a:r>
            <a:rPr lang="en-US" sz="1800" dirty="0" smtClean="0">
              <a:latin typeface="Segoe UI" pitchFamily="34" charset="0"/>
              <a:ea typeface="Segoe UI" pitchFamily="34" charset="0"/>
              <a:cs typeface="Segoe UI" pitchFamily="34" charset="0"/>
            </a:rPr>
            <a:t>determines the action to call.</a:t>
          </a:r>
          <a:endParaRPr lang="en-US" sz="1800" dirty="0">
            <a:latin typeface="Segoe UI" pitchFamily="34" charset="0"/>
            <a:ea typeface="Segoe UI" pitchFamily="34" charset="0"/>
            <a:cs typeface="Segoe UI" pitchFamily="34" charset="0"/>
          </a:endParaRPr>
        </a:p>
      </dgm:t>
    </dgm:pt>
    <dgm:pt modelId="{97AADA88-0420-4D66-A6EF-02F0102A76ED}" type="parTrans" cxnId="{E9CCAE76-B382-4BC4-A02A-0BB1D444E059}">
      <dgm:prSet/>
      <dgm:spPr/>
      <dgm:t>
        <a:bodyPr/>
        <a:lstStyle/>
        <a:p>
          <a:endParaRPr lang="en-US"/>
        </a:p>
      </dgm:t>
    </dgm:pt>
    <dgm:pt modelId="{D553FFB4-288B-4D7D-8711-0DEA7992E8CE}" type="sibTrans" cxnId="{E9CCAE76-B382-4BC4-A02A-0BB1D444E059}">
      <dgm:prSet/>
      <dgm:spPr/>
      <dgm:t>
        <a:bodyPr/>
        <a:lstStyle/>
        <a:p>
          <a:endParaRPr lang="en-US"/>
        </a:p>
      </dgm:t>
    </dgm:pt>
    <dgm:pt modelId="{1E758568-0C84-475E-A13B-36D63B5512F6}">
      <dgm:prSet/>
      <dgm:spPr/>
      <dgm:t>
        <a:bodyPr/>
        <a:lstStyle/>
        <a:p>
          <a:r>
            <a:rPr lang="en-US" b="1" dirty="0" smtClean="0">
              <a:latin typeface="Segoe UI" pitchFamily="34" charset="0"/>
              <a:ea typeface="Segoe UI" pitchFamily="34" charset="0"/>
              <a:cs typeface="Segoe UI" pitchFamily="34" charset="0"/>
            </a:rPr>
            <a:t>ControllerActionInvoker</a:t>
          </a:r>
          <a:r>
            <a:rPr lang="en-US" dirty="0" smtClean="0">
              <a:latin typeface="Segoe UI" pitchFamily="34" charset="0"/>
              <a:ea typeface="Segoe UI" pitchFamily="34" charset="0"/>
              <a:cs typeface="Segoe UI" pitchFamily="34" charset="0"/>
            </a:rPr>
            <a:t> determines the values to be passed to the action as parameters.</a:t>
          </a:r>
          <a:endParaRPr lang="en-US" dirty="0">
            <a:latin typeface="Segoe UI" pitchFamily="34" charset="0"/>
            <a:ea typeface="Segoe UI" pitchFamily="34" charset="0"/>
            <a:cs typeface="Segoe UI" pitchFamily="34" charset="0"/>
          </a:endParaRPr>
        </a:p>
      </dgm:t>
    </dgm:pt>
    <dgm:pt modelId="{7A8B2692-E8F1-4CCC-B880-ACDCB6226A8F}" type="parTrans" cxnId="{8585F088-521B-40DF-992E-0F8EDBCF083C}">
      <dgm:prSet/>
      <dgm:spPr/>
      <dgm:t>
        <a:bodyPr/>
        <a:lstStyle/>
        <a:p>
          <a:endParaRPr lang="en-US"/>
        </a:p>
      </dgm:t>
    </dgm:pt>
    <dgm:pt modelId="{9145DB1F-1FEE-4D39-A30D-6E550E749BDE}" type="sibTrans" cxnId="{8585F088-521B-40DF-992E-0F8EDBCF083C}">
      <dgm:prSet/>
      <dgm:spPr/>
      <dgm:t>
        <a:bodyPr/>
        <a:lstStyle/>
        <a:p>
          <a:endParaRPr lang="en-US"/>
        </a:p>
      </dgm:t>
    </dgm:pt>
    <dgm:pt modelId="{E20BA085-2971-43A7-A3A0-286DEFC58299}">
      <dgm:prSet/>
      <dgm:spPr/>
      <dgm:t>
        <a:bodyPr/>
        <a:lstStyle/>
        <a:p>
          <a:r>
            <a:rPr lang="en-US" b="1" dirty="0" smtClean="0">
              <a:latin typeface="Segoe UI" pitchFamily="34" charset="0"/>
              <a:ea typeface="Segoe UI" pitchFamily="34" charset="0"/>
              <a:cs typeface="Segoe UI" pitchFamily="34" charset="0"/>
            </a:rPr>
            <a:t>ControllerActionInvoker</a:t>
          </a:r>
          <a:r>
            <a:rPr lang="en-US" dirty="0" smtClean="0">
              <a:latin typeface="Segoe UI" pitchFamily="34" charset="0"/>
              <a:ea typeface="Segoe UI" pitchFamily="34" charset="0"/>
              <a:cs typeface="Segoe UI" pitchFamily="34" charset="0"/>
            </a:rPr>
            <a:t> runs the action.</a:t>
          </a:r>
          <a:endParaRPr lang="en-US" dirty="0">
            <a:latin typeface="Segoe UI" pitchFamily="34" charset="0"/>
            <a:ea typeface="Segoe UI" pitchFamily="34" charset="0"/>
            <a:cs typeface="Segoe UI" pitchFamily="34" charset="0"/>
          </a:endParaRPr>
        </a:p>
      </dgm:t>
    </dgm:pt>
    <dgm:pt modelId="{265ABBAA-07D3-4A49-BDD9-C4B2B118AAAA}" type="parTrans" cxnId="{096642FB-454F-4733-8044-889B502B8534}">
      <dgm:prSet/>
      <dgm:spPr/>
      <dgm:t>
        <a:bodyPr/>
        <a:lstStyle/>
        <a:p>
          <a:endParaRPr lang="en-US"/>
        </a:p>
      </dgm:t>
    </dgm:pt>
    <dgm:pt modelId="{983D63F8-5B9E-40C9-AFC3-537D5FB385F1}" type="sibTrans" cxnId="{096642FB-454F-4733-8044-889B502B8534}">
      <dgm:prSet/>
      <dgm:spPr/>
      <dgm:t>
        <a:bodyPr/>
        <a:lstStyle/>
        <a:p>
          <a:endParaRPr lang="en-US"/>
        </a:p>
      </dgm:t>
    </dgm:pt>
    <dgm:pt modelId="{8CE97108-2731-49C4-ADB3-C337D3955A14}" type="pres">
      <dgm:prSet presAssocID="{1642345E-AF46-465B-A21E-28178CD5AF37}" presName="outerComposite" presStyleCnt="0">
        <dgm:presLayoutVars>
          <dgm:chMax val="5"/>
          <dgm:dir/>
          <dgm:resizeHandles val="exact"/>
        </dgm:presLayoutVars>
      </dgm:prSet>
      <dgm:spPr/>
    </dgm:pt>
    <dgm:pt modelId="{DEA6707B-9677-428B-B53B-0F0CA665B837}" type="pres">
      <dgm:prSet presAssocID="{1642345E-AF46-465B-A21E-28178CD5AF37}" presName="dummyMaxCanvas" presStyleCnt="0">
        <dgm:presLayoutVars/>
      </dgm:prSet>
      <dgm:spPr/>
    </dgm:pt>
    <dgm:pt modelId="{8117F6CE-BC7B-4FEF-A947-99BB24F29368}" type="pres">
      <dgm:prSet presAssocID="{1642345E-AF46-465B-A21E-28178CD5AF37}" presName="FiveNodes_1" presStyleLbl="node1" presStyleIdx="0" presStyleCnt="5">
        <dgm:presLayoutVars>
          <dgm:bulletEnabled val="1"/>
        </dgm:presLayoutVars>
      </dgm:prSet>
      <dgm:spPr/>
      <dgm:t>
        <a:bodyPr/>
        <a:lstStyle/>
        <a:p>
          <a:endParaRPr lang="en-GB"/>
        </a:p>
      </dgm:t>
    </dgm:pt>
    <dgm:pt modelId="{707A4851-C6F0-4293-A6CF-5DD15666DD5A}" type="pres">
      <dgm:prSet presAssocID="{1642345E-AF46-465B-A21E-28178CD5AF37}" presName="FiveNodes_2" presStyleLbl="node1" presStyleIdx="1" presStyleCnt="5">
        <dgm:presLayoutVars>
          <dgm:bulletEnabled val="1"/>
        </dgm:presLayoutVars>
      </dgm:prSet>
      <dgm:spPr/>
      <dgm:t>
        <a:bodyPr/>
        <a:lstStyle/>
        <a:p>
          <a:endParaRPr lang="en-GB"/>
        </a:p>
      </dgm:t>
    </dgm:pt>
    <dgm:pt modelId="{2759432B-DC1A-4AC9-A8BB-3E9F954DA9B2}" type="pres">
      <dgm:prSet presAssocID="{1642345E-AF46-465B-A21E-28178CD5AF37}" presName="FiveNodes_3" presStyleLbl="node1" presStyleIdx="2" presStyleCnt="5">
        <dgm:presLayoutVars>
          <dgm:bulletEnabled val="1"/>
        </dgm:presLayoutVars>
      </dgm:prSet>
      <dgm:spPr/>
      <dgm:t>
        <a:bodyPr/>
        <a:lstStyle/>
        <a:p>
          <a:endParaRPr lang="en-GB"/>
        </a:p>
      </dgm:t>
    </dgm:pt>
    <dgm:pt modelId="{540C0C1C-4D8D-453C-8149-9CADD8E753BC}" type="pres">
      <dgm:prSet presAssocID="{1642345E-AF46-465B-A21E-28178CD5AF37}" presName="FiveNodes_4" presStyleLbl="node1" presStyleIdx="3" presStyleCnt="5">
        <dgm:presLayoutVars>
          <dgm:bulletEnabled val="1"/>
        </dgm:presLayoutVars>
      </dgm:prSet>
      <dgm:spPr/>
      <dgm:t>
        <a:bodyPr/>
        <a:lstStyle/>
        <a:p>
          <a:endParaRPr lang="en-GB"/>
        </a:p>
      </dgm:t>
    </dgm:pt>
    <dgm:pt modelId="{564B8DC3-A0C4-4A87-AFCE-964AE4FDCAC9}" type="pres">
      <dgm:prSet presAssocID="{1642345E-AF46-465B-A21E-28178CD5AF37}" presName="FiveNodes_5" presStyleLbl="node1" presStyleIdx="4" presStyleCnt="5">
        <dgm:presLayoutVars>
          <dgm:bulletEnabled val="1"/>
        </dgm:presLayoutVars>
      </dgm:prSet>
      <dgm:spPr/>
      <dgm:t>
        <a:bodyPr/>
        <a:lstStyle/>
        <a:p>
          <a:endParaRPr lang="en-GB"/>
        </a:p>
      </dgm:t>
    </dgm:pt>
    <dgm:pt modelId="{DC17D76D-F15E-4C3B-B39B-1F70FA7FCD67}" type="pres">
      <dgm:prSet presAssocID="{1642345E-AF46-465B-A21E-28178CD5AF37}" presName="FiveConn_1-2" presStyleLbl="fgAccFollowNode1" presStyleIdx="0" presStyleCnt="4">
        <dgm:presLayoutVars>
          <dgm:bulletEnabled val="1"/>
        </dgm:presLayoutVars>
      </dgm:prSet>
      <dgm:spPr/>
      <dgm:t>
        <a:bodyPr/>
        <a:lstStyle/>
        <a:p>
          <a:endParaRPr lang="en-GB"/>
        </a:p>
      </dgm:t>
    </dgm:pt>
    <dgm:pt modelId="{318F9295-09B2-43B9-ACFC-F794F8383513}" type="pres">
      <dgm:prSet presAssocID="{1642345E-AF46-465B-A21E-28178CD5AF37}" presName="FiveConn_2-3" presStyleLbl="fgAccFollowNode1" presStyleIdx="1" presStyleCnt="4">
        <dgm:presLayoutVars>
          <dgm:bulletEnabled val="1"/>
        </dgm:presLayoutVars>
      </dgm:prSet>
      <dgm:spPr/>
      <dgm:t>
        <a:bodyPr/>
        <a:lstStyle/>
        <a:p>
          <a:endParaRPr lang="en-GB"/>
        </a:p>
      </dgm:t>
    </dgm:pt>
    <dgm:pt modelId="{8F3DE278-32E3-47A2-9BC3-8E9357B5024B}" type="pres">
      <dgm:prSet presAssocID="{1642345E-AF46-465B-A21E-28178CD5AF37}" presName="FiveConn_3-4" presStyleLbl="fgAccFollowNode1" presStyleIdx="2" presStyleCnt="4">
        <dgm:presLayoutVars>
          <dgm:bulletEnabled val="1"/>
        </dgm:presLayoutVars>
      </dgm:prSet>
      <dgm:spPr/>
      <dgm:t>
        <a:bodyPr/>
        <a:lstStyle/>
        <a:p>
          <a:endParaRPr lang="en-GB"/>
        </a:p>
      </dgm:t>
    </dgm:pt>
    <dgm:pt modelId="{47E916FA-30B6-4575-BFEB-81299096F0FC}" type="pres">
      <dgm:prSet presAssocID="{1642345E-AF46-465B-A21E-28178CD5AF37}" presName="FiveConn_4-5" presStyleLbl="fgAccFollowNode1" presStyleIdx="3" presStyleCnt="4">
        <dgm:presLayoutVars>
          <dgm:bulletEnabled val="1"/>
        </dgm:presLayoutVars>
      </dgm:prSet>
      <dgm:spPr/>
      <dgm:t>
        <a:bodyPr/>
        <a:lstStyle/>
        <a:p>
          <a:endParaRPr lang="en-GB"/>
        </a:p>
      </dgm:t>
    </dgm:pt>
    <dgm:pt modelId="{619D467B-41DC-4ACA-B5B5-1AB19E5D00BE}" type="pres">
      <dgm:prSet presAssocID="{1642345E-AF46-465B-A21E-28178CD5AF37}" presName="FiveNodes_1_text" presStyleLbl="node1" presStyleIdx="4" presStyleCnt="5">
        <dgm:presLayoutVars>
          <dgm:bulletEnabled val="1"/>
        </dgm:presLayoutVars>
      </dgm:prSet>
      <dgm:spPr/>
      <dgm:t>
        <a:bodyPr/>
        <a:lstStyle/>
        <a:p>
          <a:endParaRPr lang="en-GB"/>
        </a:p>
      </dgm:t>
    </dgm:pt>
    <dgm:pt modelId="{A391AB30-E102-4BDD-A9C1-69C2F88F7358}" type="pres">
      <dgm:prSet presAssocID="{1642345E-AF46-465B-A21E-28178CD5AF37}" presName="FiveNodes_2_text" presStyleLbl="node1" presStyleIdx="4" presStyleCnt="5">
        <dgm:presLayoutVars>
          <dgm:bulletEnabled val="1"/>
        </dgm:presLayoutVars>
      </dgm:prSet>
      <dgm:spPr/>
      <dgm:t>
        <a:bodyPr/>
        <a:lstStyle/>
        <a:p>
          <a:endParaRPr lang="en-GB"/>
        </a:p>
      </dgm:t>
    </dgm:pt>
    <dgm:pt modelId="{18D0F72D-E8EB-4EEF-919B-45D12E98E186}" type="pres">
      <dgm:prSet presAssocID="{1642345E-AF46-465B-A21E-28178CD5AF37}" presName="FiveNodes_3_text" presStyleLbl="node1" presStyleIdx="4" presStyleCnt="5">
        <dgm:presLayoutVars>
          <dgm:bulletEnabled val="1"/>
        </dgm:presLayoutVars>
      </dgm:prSet>
      <dgm:spPr/>
      <dgm:t>
        <a:bodyPr/>
        <a:lstStyle/>
        <a:p>
          <a:endParaRPr lang="en-GB"/>
        </a:p>
      </dgm:t>
    </dgm:pt>
    <dgm:pt modelId="{D73F1476-5723-4E66-9C32-9DD4DE59AE46}" type="pres">
      <dgm:prSet presAssocID="{1642345E-AF46-465B-A21E-28178CD5AF37}" presName="FiveNodes_4_text" presStyleLbl="node1" presStyleIdx="4" presStyleCnt="5">
        <dgm:presLayoutVars>
          <dgm:bulletEnabled val="1"/>
        </dgm:presLayoutVars>
      </dgm:prSet>
      <dgm:spPr/>
      <dgm:t>
        <a:bodyPr/>
        <a:lstStyle/>
        <a:p>
          <a:endParaRPr lang="en-GB"/>
        </a:p>
      </dgm:t>
    </dgm:pt>
    <dgm:pt modelId="{0E8F3CFA-8A48-4265-BD02-B809787CE336}" type="pres">
      <dgm:prSet presAssocID="{1642345E-AF46-465B-A21E-28178CD5AF37}" presName="FiveNodes_5_text" presStyleLbl="node1" presStyleIdx="4" presStyleCnt="5">
        <dgm:presLayoutVars>
          <dgm:bulletEnabled val="1"/>
        </dgm:presLayoutVars>
      </dgm:prSet>
      <dgm:spPr/>
      <dgm:t>
        <a:bodyPr/>
        <a:lstStyle/>
        <a:p>
          <a:endParaRPr lang="en-GB"/>
        </a:p>
      </dgm:t>
    </dgm:pt>
  </dgm:ptLst>
  <dgm:cxnLst>
    <dgm:cxn modelId="{15E86B38-C2D0-4D02-AE17-B9BF15B0541A}" type="presOf" srcId="{EFDFE7B8-A27A-4983-9CB0-1C0000D3CEE5}" destId="{2759432B-DC1A-4AC9-A8BB-3E9F954DA9B2}" srcOrd="0" destOrd="0" presId="urn:microsoft.com/office/officeart/2005/8/layout/vProcess5"/>
    <dgm:cxn modelId="{4661219B-62C1-4ADB-9F54-17991B9A77D6}" type="presOf" srcId="{1642345E-AF46-465B-A21E-28178CD5AF37}" destId="{8CE97108-2731-49C4-ADB3-C337D3955A14}" srcOrd="0" destOrd="0" presId="urn:microsoft.com/office/officeart/2005/8/layout/vProcess5"/>
    <dgm:cxn modelId="{C2AFE190-C427-46A3-95E9-90FC32AABE02}" type="presOf" srcId="{E20BA085-2971-43A7-A3A0-286DEFC58299}" destId="{564B8DC3-A0C4-4A87-AFCE-964AE4FDCAC9}" srcOrd="0" destOrd="0" presId="urn:microsoft.com/office/officeart/2005/8/layout/vProcess5"/>
    <dgm:cxn modelId="{C6C4E941-84F2-4084-99BB-FC5DB5FEB059}" type="presOf" srcId="{1E758568-0C84-475E-A13B-36D63B5512F6}" destId="{D73F1476-5723-4E66-9C32-9DD4DE59AE46}" srcOrd="1" destOrd="0" presId="urn:microsoft.com/office/officeart/2005/8/layout/vProcess5"/>
    <dgm:cxn modelId="{C7D4D40C-9335-44DA-90CF-9D0DB281C721}" type="presOf" srcId="{F11D6E4A-94B8-40B6-AC68-06576C8FE152}" destId="{DC17D76D-F15E-4C3B-B39B-1F70FA7FCD67}" srcOrd="0" destOrd="0" presId="urn:microsoft.com/office/officeart/2005/8/layout/vProcess5"/>
    <dgm:cxn modelId="{E9CCAE76-B382-4BC4-A02A-0BB1D444E059}" srcId="{1642345E-AF46-465B-A21E-28178CD5AF37}" destId="{EFDFE7B8-A27A-4983-9CB0-1C0000D3CEE5}" srcOrd="2" destOrd="0" parTransId="{97AADA88-0420-4D66-A6EF-02F0102A76ED}" sibTransId="{D553FFB4-288B-4D7D-8711-0DEA7992E8CE}"/>
    <dgm:cxn modelId="{D35C3039-9745-479C-856B-DE85E51A79A2}" type="presOf" srcId="{1E8DC128-FFCE-4190-9364-24D40675B0D6}" destId="{8117F6CE-BC7B-4FEF-A947-99BB24F29368}" srcOrd="0" destOrd="0" presId="urn:microsoft.com/office/officeart/2005/8/layout/vProcess5"/>
    <dgm:cxn modelId="{48746043-2B21-4776-AC38-D7E9877B5E8E}" type="presOf" srcId="{DB6DAD24-97B9-4C16-ACF9-FC0FD185400D}" destId="{A391AB30-E102-4BDD-A9C1-69C2F88F7358}" srcOrd="1" destOrd="0" presId="urn:microsoft.com/office/officeart/2005/8/layout/vProcess5"/>
    <dgm:cxn modelId="{E096FB7D-5FA9-4E48-9EC8-C1F79469BE7D}" srcId="{1642345E-AF46-465B-A21E-28178CD5AF37}" destId="{1E8DC128-FFCE-4190-9364-24D40675B0D6}" srcOrd="0" destOrd="0" parTransId="{F515DEFF-961D-4AAA-92CF-C26208FA2F05}" sibTransId="{F11D6E4A-94B8-40B6-AC68-06576C8FE152}"/>
    <dgm:cxn modelId="{7680D23B-AE05-45DB-8647-4B546D330FEF}" type="presOf" srcId="{1E8DC128-FFCE-4190-9364-24D40675B0D6}" destId="{619D467B-41DC-4ACA-B5B5-1AB19E5D00BE}" srcOrd="1" destOrd="0" presId="urn:microsoft.com/office/officeart/2005/8/layout/vProcess5"/>
    <dgm:cxn modelId="{75BAED03-A265-49A3-B1D5-21E59C20A706}" type="presOf" srcId="{D553FFB4-288B-4D7D-8711-0DEA7992E8CE}" destId="{8F3DE278-32E3-47A2-9BC3-8E9357B5024B}" srcOrd="0" destOrd="0" presId="urn:microsoft.com/office/officeart/2005/8/layout/vProcess5"/>
    <dgm:cxn modelId="{096642FB-454F-4733-8044-889B502B8534}" srcId="{1642345E-AF46-465B-A21E-28178CD5AF37}" destId="{E20BA085-2971-43A7-A3A0-286DEFC58299}" srcOrd="4" destOrd="0" parTransId="{265ABBAA-07D3-4A49-BDD9-C4B2B118AAAA}" sibTransId="{983D63F8-5B9E-40C9-AFC3-537D5FB385F1}"/>
    <dgm:cxn modelId="{8585F088-521B-40DF-992E-0F8EDBCF083C}" srcId="{1642345E-AF46-465B-A21E-28178CD5AF37}" destId="{1E758568-0C84-475E-A13B-36D63B5512F6}" srcOrd="3" destOrd="0" parTransId="{7A8B2692-E8F1-4CCC-B880-ACDCB6226A8F}" sibTransId="{9145DB1F-1FEE-4D39-A30D-6E550E749BDE}"/>
    <dgm:cxn modelId="{8562D028-248B-410A-B96E-32A15B6C54C4}" srcId="{1642345E-AF46-465B-A21E-28178CD5AF37}" destId="{DB6DAD24-97B9-4C16-ACF9-FC0FD185400D}" srcOrd="1" destOrd="0" parTransId="{D15DAD06-AEB0-4B78-8D74-5659133E8A17}" sibTransId="{0ABBD549-1C49-4E5A-9379-9043B1D5E1F4}"/>
    <dgm:cxn modelId="{17A3373B-81B9-424A-8DC0-34C49EBEE832}" type="presOf" srcId="{0ABBD549-1C49-4E5A-9379-9043B1D5E1F4}" destId="{318F9295-09B2-43B9-ACFC-F794F8383513}" srcOrd="0" destOrd="0" presId="urn:microsoft.com/office/officeart/2005/8/layout/vProcess5"/>
    <dgm:cxn modelId="{C6C1CA2C-2F8E-4AE8-A51C-B79CE10A0422}" type="presOf" srcId="{E20BA085-2971-43A7-A3A0-286DEFC58299}" destId="{0E8F3CFA-8A48-4265-BD02-B809787CE336}" srcOrd="1" destOrd="0" presId="urn:microsoft.com/office/officeart/2005/8/layout/vProcess5"/>
    <dgm:cxn modelId="{DDF21C48-DA04-4DAF-9168-D8BFE6F86137}" type="presOf" srcId="{1E758568-0C84-475E-A13B-36D63B5512F6}" destId="{540C0C1C-4D8D-453C-8149-9CADD8E753BC}" srcOrd="0" destOrd="0" presId="urn:microsoft.com/office/officeart/2005/8/layout/vProcess5"/>
    <dgm:cxn modelId="{D0FC3AF8-4DB8-4C92-B97B-42D0219D2A19}" type="presOf" srcId="{DB6DAD24-97B9-4C16-ACF9-FC0FD185400D}" destId="{707A4851-C6F0-4293-A6CF-5DD15666DD5A}" srcOrd="0" destOrd="0" presId="urn:microsoft.com/office/officeart/2005/8/layout/vProcess5"/>
    <dgm:cxn modelId="{6279A23D-C8E9-47B6-8D25-254C9C228919}" type="presOf" srcId="{EFDFE7B8-A27A-4983-9CB0-1C0000D3CEE5}" destId="{18D0F72D-E8EB-4EEF-919B-45D12E98E186}" srcOrd="1" destOrd="0" presId="urn:microsoft.com/office/officeart/2005/8/layout/vProcess5"/>
    <dgm:cxn modelId="{69886FD5-EC0B-4899-A151-64BAC9F9AEF7}" type="presOf" srcId="{9145DB1F-1FEE-4D39-A30D-6E550E749BDE}" destId="{47E916FA-30B6-4575-BFEB-81299096F0FC}" srcOrd="0" destOrd="0" presId="urn:microsoft.com/office/officeart/2005/8/layout/vProcess5"/>
    <dgm:cxn modelId="{FFAFAFE8-99D0-46ED-B5CA-CC78B8883BF2}" type="presParOf" srcId="{8CE97108-2731-49C4-ADB3-C337D3955A14}" destId="{DEA6707B-9677-428B-B53B-0F0CA665B837}" srcOrd="0" destOrd="0" presId="urn:microsoft.com/office/officeart/2005/8/layout/vProcess5"/>
    <dgm:cxn modelId="{BFD12712-AC5C-4544-A67E-7396D14905A6}" type="presParOf" srcId="{8CE97108-2731-49C4-ADB3-C337D3955A14}" destId="{8117F6CE-BC7B-4FEF-A947-99BB24F29368}" srcOrd="1" destOrd="0" presId="urn:microsoft.com/office/officeart/2005/8/layout/vProcess5"/>
    <dgm:cxn modelId="{7217F290-DEA8-4B1D-A038-CFC699BF3844}" type="presParOf" srcId="{8CE97108-2731-49C4-ADB3-C337D3955A14}" destId="{707A4851-C6F0-4293-A6CF-5DD15666DD5A}" srcOrd="2" destOrd="0" presId="urn:microsoft.com/office/officeart/2005/8/layout/vProcess5"/>
    <dgm:cxn modelId="{7085AC10-CD0B-4499-ADD4-C201367F8ADC}" type="presParOf" srcId="{8CE97108-2731-49C4-ADB3-C337D3955A14}" destId="{2759432B-DC1A-4AC9-A8BB-3E9F954DA9B2}" srcOrd="3" destOrd="0" presId="urn:microsoft.com/office/officeart/2005/8/layout/vProcess5"/>
    <dgm:cxn modelId="{BFE53978-423C-4468-859E-B27F8B05176E}" type="presParOf" srcId="{8CE97108-2731-49C4-ADB3-C337D3955A14}" destId="{540C0C1C-4D8D-453C-8149-9CADD8E753BC}" srcOrd="4" destOrd="0" presId="urn:microsoft.com/office/officeart/2005/8/layout/vProcess5"/>
    <dgm:cxn modelId="{E7826E30-AF72-435B-A2E4-1B04349EE30A}" type="presParOf" srcId="{8CE97108-2731-49C4-ADB3-C337D3955A14}" destId="{564B8DC3-A0C4-4A87-AFCE-964AE4FDCAC9}" srcOrd="5" destOrd="0" presId="urn:microsoft.com/office/officeart/2005/8/layout/vProcess5"/>
    <dgm:cxn modelId="{C4BFD414-132C-4193-A36F-276AA6807C55}" type="presParOf" srcId="{8CE97108-2731-49C4-ADB3-C337D3955A14}" destId="{DC17D76D-F15E-4C3B-B39B-1F70FA7FCD67}" srcOrd="6" destOrd="0" presId="urn:microsoft.com/office/officeart/2005/8/layout/vProcess5"/>
    <dgm:cxn modelId="{18D2769E-C872-4D3E-B875-D27AC354D310}" type="presParOf" srcId="{8CE97108-2731-49C4-ADB3-C337D3955A14}" destId="{318F9295-09B2-43B9-ACFC-F794F8383513}" srcOrd="7" destOrd="0" presId="urn:microsoft.com/office/officeart/2005/8/layout/vProcess5"/>
    <dgm:cxn modelId="{A28EC774-01C1-4A64-A3BA-074BF3643D55}" type="presParOf" srcId="{8CE97108-2731-49C4-ADB3-C337D3955A14}" destId="{8F3DE278-32E3-47A2-9BC3-8E9357B5024B}" srcOrd="8" destOrd="0" presId="urn:microsoft.com/office/officeart/2005/8/layout/vProcess5"/>
    <dgm:cxn modelId="{106CFDBC-E504-4FCE-9C11-0A6BF98D503B}" type="presParOf" srcId="{8CE97108-2731-49C4-ADB3-C337D3955A14}" destId="{47E916FA-30B6-4575-BFEB-81299096F0FC}" srcOrd="9" destOrd="0" presId="urn:microsoft.com/office/officeart/2005/8/layout/vProcess5"/>
    <dgm:cxn modelId="{2CC5CD18-398E-48AC-BCF9-714A0291B92A}" type="presParOf" srcId="{8CE97108-2731-49C4-ADB3-C337D3955A14}" destId="{619D467B-41DC-4ACA-B5B5-1AB19E5D00BE}" srcOrd="10" destOrd="0" presId="urn:microsoft.com/office/officeart/2005/8/layout/vProcess5"/>
    <dgm:cxn modelId="{F4A494E5-3541-4492-8823-22D9E44D73B0}" type="presParOf" srcId="{8CE97108-2731-49C4-ADB3-C337D3955A14}" destId="{A391AB30-E102-4BDD-A9C1-69C2F88F7358}" srcOrd="11" destOrd="0" presId="urn:microsoft.com/office/officeart/2005/8/layout/vProcess5"/>
    <dgm:cxn modelId="{D24208D3-425A-44BC-A97D-4C9D3C5388BC}" type="presParOf" srcId="{8CE97108-2731-49C4-ADB3-C337D3955A14}" destId="{18D0F72D-E8EB-4EEF-919B-45D12E98E186}" srcOrd="12" destOrd="0" presId="urn:microsoft.com/office/officeart/2005/8/layout/vProcess5"/>
    <dgm:cxn modelId="{B25C38D0-7555-4D3B-84DF-210F4083645B}" type="presParOf" srcId="{8CE97108-2731-49C4-ADB3-C337D3955A14}" destId="{D73F1476-5723-4E66-9C32-9DD4DE59AE46}" srcOrd="13" destOrd="0" presId="urn:microsoft.com/office/officeart/2005/8/layout/vProcess5"/>
    <dgm:cxn modelId="{3078698C-FBD9-430D-ADDB-FDA3E4CB8944}" type="presParOf" srcId="{8CE97108-2731-49C4-ADB3-C337D3955A14}" destId="{0E8F3CFA-8A48-4265-BD02-B809787CE336}"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17F6CE-BC7B-4FEF-A947-99BB24F29368}">
      <dsp:nvSpPr>
        <dsp:cNvPr id="0" name=""/>
        <dsp:cNvSpPr/>
      </dsp:nvSpPr>
      <dsp:spPr>
        <a:xfrm>
          <a:off x="0" y="0"/>
          <a:ext cx="6159879" cy="865832"/>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smtClean="0">
              <a:latin typeface="Segoe UI" pitchFamily="34" charset="0"/>
              <a:ea typeface="Segoe UI" pitchFamily="34" charset="0"/>
              <a:cs typeface="Segoe UI" pitchFamily="34" charset="0"/>
            </a:rPr>
            <a:t>MVCHandler</a:t>
          </a:r>
          <a:r>
            <a:rPr lang="en-US" sz="1800" kern="1200" dirty="0" smtClean="0">
              <a:latin typeface="Segoe UI" pitchFamily="34" charset="0"/>
              <a:ea typeface="Segoe UI" pitchFamily="34" charset="0"/>
              <a:cs typeface="Segoe UI" pitchFamily="34" charset="0"/>
            </a:rPr>
            <a:t> creates a controller factory.</a:t>
          </a:r>
          <a:endParaRPr lang="en-US" sz="1800" kern="1200" dirty="0">
            <a:latin typeface="Segoe UI" pitchFamily="34" charset="0"/>
            <a:ea typeface="Segoe UI" pitchFamily="34" charset="0"/>
            <a:cs typeface="Segoe UI" pitchFamily="34" charset="0"/>
          </a:endParaRPr>
        </a:p>
      </dsp:txBody>
      <dsp:txXfrm>
        <a:off x="25359" y="25359"/>
        <a:ext cx="5124276" cy="815114"/>
      </dsp:txXfrm>
    </dsp:sp>
    <dsp:sp modelId="{707A4851-C6F0-4293-A6CF-5DD15666DD5A}">
      <dsp:nvSpPr>
        <dsp:cNvPr id="0" name=""/>
        <dsp:cNvSpPr/>
      </dsp:nvSpPr>
      <dsp:spPr>
        <a:xfrm>
          <a:off x="459990" y="986086"/>
          <a:ext cx="6159879" cy="865832"/>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latin typeface="Segoe UI" pitchFamily="34" charset="0"/>
              <a:ea typeface="Segoe UI" pitchFamily="34" charset="0"/>
              <a:cs typeface="Segoe UI" pitchFamily="34" charset="0"/>
            </a:rPr>
            <a:t>Controller factory creates a </a:t>
          </a:r>
          <a:r>
            <a:rPr lang="en-US" sz="1800" b="1" kern="1200" dirty="0" smtClean="0">
              <a:latin typeface="Segoe UI" pitchFamily="34" charset="0"/>
              <a:ea typeface="Segoe UI" pitchFamily="34" charset="0"/>
              <a:cs typeface="Segoe UI" pitchFamily="34" charset="0"/>
            </a:rPr>
            <a:t>Controller</a:t>
          </a:r>
          <a:r>
            <a:rPr lang="en-US" sz="1800" kern="1200" dirty="0" smtClean="0">
              <a:latin typeface="Segoe UI" pitchFamily="34" charset="0"/>
              <a:ea typeface="Segoe UI" pitchFamily="34" charset="0"/>
              <a:cs typeface="Segoe UI" pitchFamily="34" charset="0"/>
            </a:rPr>
            <a:t> object and </a:t>
          </a:r>
          <a:r>
            <a:rPr lang="en-US" sz="1800" b="1" kern="1200" dirty="0" smtClean="0">
              <a:latin typeface="Segoe UI" pitchFamily="34" charset="0"/>
              <a:ea typeface="Segoe UI" pitchFamily="34" charset="0"/>
              <a:cs typeface="Segoe UI" pitchFamily="34" charset="0"/>
            </a:rPr>
            <a:t>MVCHandler</a:t>
          </a:r>
          <a:r>
            <a:rPr lang="en-US" sz="1800" kern="1200" dirty="0" smtClean="0">
              <a:latin typeface="Segoe UI" pitchFamily="34" charset="0"/>
              <a:ea typeface="Segoe UI" pitchFamily="34" charset="0"/>
              <a:cs typeface="Segoe UI" pitchFamily="34" charset="0"/>
            </a:rPr>
            <a:t> calls the </a:t>
          </a:r>
          <a:r>
            <a:rPr lang="en-US" sz="1800" b="1" kern="1200" dirty="0" smtClean="0">
              <a:latin typeface="Segoe UI" pitchFamily="34" charset="0"/>
              <a:ea typeface="Segoe UI" pitchFamily="34" charset="0"/>
              <a:cs typeface="Segoe UI" pitchFamily="34" charset="0"/>
            </a:rPr>
            <a:t>Execute</a:t>
          </a:r>
          <a:r>
            <a:rPr lang="en-US" sz="1800" kern="1200" dirty="0" smtClean="0">
              <a:latin typeface="Segoe UI" pitchFamily="34" charset="0"/>
              <a:ea typeface="Segoe UI" pitchFamily="34" charset="0"/>
              <a:cs typeface="Segoe UI" pitchFamily="34" charset="0"/>
            </a:rPr>
            <a:t> method.</a:t>
          </a:r>
          <a:endParaRPr lang="en-US" sz="1800" kern="1200" dirty="0">
            <a:latin typeface="Segoe UI" pitchFamily="34" charset="0"/>
            <a:ea typeface="Segoe UI" pitchFamily="34" charset="0"/>
            <a:cs typeface="Segoe UI" pitchFamily="34" charset="0"/>
          </a:endParaRPr>
        </a:p>
      </dsp:txBody>
      <dsp:txXfrm>
        <a:off x="485349" y="1011445"/>
        <a:ext cx="5086379" cy="815114"/>
      </dsp:txXfrm>
    </dsp:sp>
    <dsp:sp modelId="{2759432B-DC1A-4AC9-A8BB-3E9F954DA9B2}">
      <dsp:nvSpPr>
        <dsp:cNvPr id="0" name=""/>
        <dsp:cNvSpPr/>
      </dsp:nvSpPr>
      <dsp:spPr>
        <a:xfrm>
          <a:off x="919981" y="1972173"/>
          <a:ext cx="6159879" cy="865832"/>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err="1" smtClean="0">
              <a:latin typeface="Segoe UI" pitchFamily="34" charset="0"/>
              <a:ea typeface="Segoe UI" pitchFamily="34" charset="0"/>
              <a:cs typeface="Segoe UI" pitchFamily="34" charset="0"/>
            </a:rPr>
            <a:t>ControllerActionInvoker</a:t>
          </a:r>
          <a:r>
            <a:rPr lang="en-US" sz="1800" kern="1200" dirty="0" smtClean="0">
              <a:latin typeface="Segoe UI" pitchFamily="34" charset="0"/>
              <a:ea typeface="Segoe UI" pitchFamily="34" charset="0"/>
              <a:cs typeface="Segoe UI" pitchFamily="34" charset="0"/>
            </a:rPr>
            <a:t>  examines </a:t>
          </a:r>
          <a:r>
            <a:rPr lang="en-US" sz="1800" b="1" kern="1200" dirty="0" err="1" smtClean="0">
              <a:latin typeface="Segoe UI" pitchFamily="34" charset="0"/>
              <a:ea typeface="Segoe UI" pitchFamily="34" charset="0"/>
              <a:cs typeface="Segoe UI" pitchFamily="34" charset="0"/>
            </a:rPr>
            <a:t>RequestContext</a:t>
          </a:r>
          <a:r>
            <a:rPr lang="en-US" sz="1800" b="1" kern="1200" dirty="0" smtClean="0">
              <a:latin typeface="Segoe UI" pitchFamily="34" charset="0"/>
              <a:ea typeface="Segoe UI" pitchFamily="34" charset="0"/>
              <a:cs typeface="Segoe UI" pitchFamily="34" charset="0"/>
            </a:rPr>
            <a:t> </a:t>
          </a:r>
          <a:r>
            <a:rPr lang="en-US" sz="1800" b="0" kern="1200" dirty="0" smtClean="0">
              <a:latin typeface="Segoe UI" pitchFamily="34" charset="0"/>
              <a:ea typeface="Segoe UI" pitchFamily="34" charset="0"/>
              <a:cs typeface="Segoe UI" pitchFamily="34" charset="0"/>
            </a:rPr>
            <a:t>and </a:t>
          </a:r>
          <a:r>
            <a:rPr lang="en-US" sz="1800" kern="1200" dirty="0" smtClean="0">
              <a:latin typeface="Segoe UI" pitchFamily="34" charset="0"/>
              <a:ea typeface="Segoe UI" pitchFamily="34" charset="0"/>
              <a:cs typeface="Segoe UI" pitchFamily="34" charset="0"/>
            </a:rPr>
            <a:t>determines the action to call.</a:t>
          </a:r>
          <a:endParaRPr lang="en-US" sz="1800" kern="1200" dirty="0">
            <a:latin typeface="Segoe UI" pitchFamily="34" charset="0"/>
            <a:ea typeface="Segoe UI" pitchFamily="34" charset="0"/>
            <a:cs typeface="Segoe UI" pitchFamily="34" charset="0"/>
          </a:endParaRPr>
        </a:p>
      </dsp:txBody>
      <dsp:txXfrm>
        <a:off x="945340" y="1997532"/>
        <a:ext cx="5086379" cy="815114"/>
      </dsp:txXfrm>
    </dsp:sp>
    <dsp:sp modelId="{540C0C1C-4D8D-453C-8149-9CADD8E753BC}">
      <dsp:nvSpPr>
        <dsp:cNvPr id="0" name=""/>
        <dsp:cNvSpPr/>
      </dsp:nvSpPr>
      <dsp:spPr>
        <a:xfrm>
          <a:off x="1379972" y="2958260"/>
          <a:ext cx="6159879" cy="865832"/>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smtClean="0">
              <a:latin typeface="Segoe UI" pitchFamily="34" charset="0"/>
              <a:ea typeface="Segoe UI" pitchFamily="34" charset="0"/>
              <a:cs typeface="Segoe UI" pitchFamily="34" charset="0"/>
            </a:rPr>
            <a:t>ControllerActionInvoker</a:t>
          </a:r>
          <a:r>
            <a:rPr lang="en-US" sz="1800" kern="1200" dirty="0" smtClean="0">
              <a:latin typeface="Segoe UI" pitchFamily="34" charset="0"/>
              <a:ea typeface="Segoe UI" pitchFamily="34" charset="0"/>
              <a:cs typeface="Segoe UI" pitchFamily="34" charset="0"/>
            </a:rPr>
            <a:t> determines the values to be passed to the action as parameters.</a:t>
          </a:r>
          <a:endParaRPr lang="en-US" sz="1800" kern="1200" dirty="0">
            <a:latin typeface="Segoe UI" pitchFamily="34" charset="0"/>
            <a:ea typeface="Segoe UI" pitchFamily="34" charset="0"/>
            <a:cs typeface="Segoe UI" pitchFamily="34" charset="0"/>
          </a:endParaRPr>
        </a:p>
      </dsp:txBody>
      <dsp:txXfrm>
        <a:off x="1405331" y="2983619"/>
        <a:ext cx="5086379" cy="815114"/>
      </dsp:txXfrm>
    </dsp:sp>
    <dsp:sp modelId="{564B8DC3-A0C4-4A87-AFCE-964AE4FDCAC9}">
      <dsp:nvSpPr>
        <dsp:cNvPr id="0" name=""/>
        <dsp:cNvSpPr/>
      </dsp:nvSpPr>
      <dsp:spPr>
        <a:xfrm>
          <a:off x="1839963" y="3944347"/>
          <a:ext cx="6159879" cy="865832"/>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smtClean="0">
              <a:latin typeface="Segoe UI" pitchFamily="34" charset="0"/>
              <a:ea typeface="Segoe UI" pitchFamily="34" charset="0"/>
              <a:cs typeface="Segoe UI" pitchFamily="34" charset="0"/>
            </a:rPr>
            <a:t>ControllerActionInvoker</a:t>
          </a:r>
          <a:r>
            <a:rPr lang="en-US" sz="1800" kern="1200" dirty="0" smtClean="0">
              <a:latin typeface="Segoe UI" pitchFamily="34" charset="0"/>
              <a:ea typeface="Segoe UI" pitchFamily="34" charset="0"/>
              <a:cs typeface="Segoe UI" pitchFamily="34" charset="0"/>
            </a:rPr>
            <a:t> runs the action.</a:t>
          </a:r>
          <a:endParaRPr lang="en-US" sz="1800" kern="1200" dirty="0">
            <a:latin typeface="Segoe UI" pitchFamily="34" charset="0"/>
            <a:ea typeface="Segoe UI" pitchFamily="34" charset="0"/>
            <a:cs typeface="Segoe UI" pitchFamily="34" charset="0"/>
          </a:endParaRPr>
        </a:p>
      </dsp:txBody>
      <dsp:txXfrm>
        <a:off x="1865322" y="3969706"/>
        <a:ext cx="5086379" cy="815114"/>
      </dsp:txXfrm>
    </dsp:sp>
    <dsp:sp modelId="{DC17D76D-F15E-4C3B-B39B-1F70FA7FCD67}">
      <dsp:nvSpPr>
        <dsp:cNvPr id="0" name=""/>
        <dsp:cNvSpPr/>
      </dsp:nvSpPr>
      <dsp:spPr>
        <a:xfrm>
          <a:off x="5597088" y="632538"/>
          <a:ext cx="562791" cy="562791"/>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dk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endParaRPr lang="en-US" sz="2500" kern="1200"/>
        </a:p>
      </dsp:txBody>
      <dsp:txXfrm>
        <a:off x="5723716" y="632538"/>
        <a:ext cx="309535" cy="423500"/>
      </dsp:txXfrm>
    </dsp:sp>
    <dsp:sp modelId="{318F9295-09B2-43B9-ACFC-F794F8383513}">
      <dsp:nvSpPr>
        <dsp:cNvPr id="0" name=""/>
        <dsp:cNvSpPr/>
      </dsp:nvSpPr>
      <dsp:spPr>
        <a:xfrm>
          <a:off x="6057079" y="1618625"/>
          <a:ext cx="562791" cy="562791"/>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dk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endParaRPr lang="en-US" sz="2500" kern="1200"/>
        </a:p>
      </dsp:txBody>
      <dsp:txXfrm>
        <a:off x="6183707" y="1618625"/>
        <a:ext cx="309535" cy="423500"/>
      </dsp:txXfrm>
    </dsp:sp>
    <dsp:sp modelId="{8F3DE278-32E3-47A2-9BC3-8E9357B5024B}">
      <dsp:nvSpPr>
        <dsp:cNvPr id="0" name=""/>
        <dsp:cNvSpPr/>
      </dsp:nvSpPr>
      <dsp:spPr>
        <a:xfrm>
          <a:off x="6517069" y="2590281"/>
          <a:ext cx="562791" cy="562791"/>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dk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endParaRPr lang="en-US" sz="2500" kern="1200"/>
        </a:p>
      </dsp:txBody>
      <dsp:txXfrm>
        <a:off x="6643697" y="2590281"/>
        <a:ext cx="309535" cy="423500"/>
      </dsp:txXfrm>
    </dsp:sp>
    <dsp:sp modelId="{47E916FA-30B6-4575-BFEB-81299096F0FC}">
      <dsp:nvSpPr>
        <dsp:cNvPr id="0" name=""/>
        <dsp:cNvSpPr/>
      </dsp:nvSpPr>
      <dsp:spPr>
        <a:xfrm>
          <a:off x="6977060" y="3585989"/>
          <a:ext cx="562791" cy="562791"/>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dk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endParaRPr lang="en-US" sz="2500" kern="1200"/>
        </a:p>
      </dsp:txBody>
      <dsp:txXfrm>
        <a:off x="7103688" y="3585989"/>
        <a:ext cx="309535" cy="42350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9/16/2013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9/16/2013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548BE1F6-FFAE-4E48-8743-C1B0C8A86CC8}" type="slidenum">
              <a:rPr lang="en-US" smtClean="0"/>
              <a:pPr/>
              <a:t>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Developing ASP.NET MVC 4 Controllers</a:t>
            </a:r>
            <a:endParaRPr lang="en-US" sz="1200" b="1">
              <a:solidFill>
                <a:srgbClr val="336699"/>
              </a:solidFill>
              <a:latin typeface="Arial"/>
            </a:endParaRPr>
          </a:p>
        </p:txBody>
      </p:sp>
    </p:spTree>
    <p:extLst>
      <p:ext uri="{BB962C8B-B14F-4D97-AF65-F5344CB8AC3E}">
        <p14:creationId xmlns:p14="http://schemas.microsoft.com/office/powerpoint/2010/main" val="14684251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is the condition that you must follow while creating controllers?</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You should ensure that controller names end with “Controller”. Otherwise, you will receive unexpected 404 errors and controllers will not work as intended. If you create a custom controller factory, you can define your own naming convention for controller classes.</a:t>
            </a:r>
          </a:p>
          <a:p>
            <a:pPr>
              <a:lnSpc>
                <a:spcPct val="115000"/>
              </a:lnSpc>
              <a:spcAft>
                <a:spcPts val="1000"/>
              </a:spcAft>
            </a:pPr>
            <a:r>
              <a:rPr lang="en-US" sz="1000">
                <a:latin typeface="Arial"/>
                <a:ea typeface="Calibri"/>
                <a:cs typeface="Times New Roman"/>
              </a:rPr>
              <a:t>You can discuss controller factories in this module because students should know how to create controller classes. However they will be discussed in full later in this lesson, in the final topic.</a:t>
            </a:r>
          </a:p>
          <a:p>
            <a:pPr>
              <a:lnSpc>
                <a:spcPct val="115000"/>
              </a:lnSpc>
              <a:spcAft>
                <a:spcPts val="1000"/>
              </a:spcAft>
            </a:pPr>
            <a:r>
              <a:rPr lang="en-US" sz="1000">
                <a:latin typeface="Arial"/>
                <a:ea typeface="Calibri"/>
                <a:cs typeface="Times New Roman"/>
              </a:rPr>
              <a:t>The code example on the slide includes a simple action called </a:t>
            </a:r>
            <a:r>
              <a:rPr lang="en-US" sz="1000" b="1">
                <a:latin typeface="Arial"/>
                <a:ea typeface="Calibri"/>
                <a:cs typeface="Times New Roman"/>
              </a:rPr>
              <a:t>Index</a:t>
            </a:r>
            <a:r>
              <a:rPr lang="en-US" sz="1000">
                <a:latin typeface="Arial"/>
                <a:ea typeface="Calibri"/>
                <a:cs typeface="Times New Roman"/>
              </a:rPr>
              <a:t>. When you create a controller in Microsoft Visual Studio, this action method is included automatically, even when you choose the </a:t>
            </a:r>
            <a:r>
              <a:rPr lang="en-US" sz="1000" b="1">
                <a:latin typeface="Arial"/>
                <a:ea typeface="Calibri"/>
                <a:cs typeface="Times New Roman"/>
              </a:rPr>
              <a:t>Empty</a:t>
            </a:r>
            <a:r>
              <a:rPr lang="en-US" sz="1000">
                <a:latin typeface="Arial"/>
                <a:ea typeface="Calibri"/>
                <a:cs typeface="Times New Roman"/>
              </a:rPr>
              <a:t> controller template.</a:t>
            </a:r>
          </a:p>
          <a:p>
            <a:pPr>
              <a:lnSpc>
                <a:spcPct val="115000"/>
              </a:lnSpc>
              <a:spcAft>
                <a:spcPts val="1000"/>
              </a:spcAft>
            </a:pPr>
            <a:r>
              <a:rPr lang="en-US" sz="1000">
                <a:latin typeface="Arial"/>
                <a:ea typeface="Calibri"/>
                <a:cs typeface="Times New Roman"/>
              </a:rPr>
              <a:t>In this topic, make no mention of routing because it may confuse students. Routing is covered in Module 7.</a:t>
            </a:r>
          </a:p>
        </p:txBody>
      </p:sp>
      <p:sp>
        <p:nvSpPr>
          <p:cNvPr id="4" name="Slide Number Placeholder 3"/>
          <p:cNvSpPr>
            <a:spLocks noGrp="1"/>
          </p:cNvSpPr>
          <p:nvPr>
            <p:ph type="sldNum" sz="quarter" idx="10"/>
          </p:nvPr>
        </p:nvSpPr>
        <p:spPr/>
        <p:txBody>
          <a:bodyPr/>
          <a:lstStyle/>
          <a:p>
            <a:fld id="{548BE1F6-FFAE-4E48-8743-C1B0C8A86CC8}" type="slidenum">
              <a:rPr lang="en-US" smtClean="0"/>
              <a:pPr/>
              <a:t>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Developing ASP.NET MVC 4 Controllers</a:t>
            </a:r>
            <a:endParaRPr lang="en-US" sz="1200" b="1">
              <a:solidFill>
                <a:srgbClr val="336699"/>
              </a:solidFill>
              <a:latin typeface="Arial"/>
            </a:endParaRPr>
          </a:p>
        </p:txBody>
      </p:sp>
    </p:spTree>
    <p:extLst>
      <p:ext uri="{BB962C8B-B14F-4D97-AF65-F5344CB8AC3E}">
        <p14:creationId xmlns:p14="http://schemas.microsoft.com/office/powerpoint/2010/main" val="673829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are the various </a:t>
            </a:r>
            <a:r>
              <a:rPr lang="en-US" sz="1000" b="1">
                <a:latin typeface="Arial"/>
                <a:ea typeface="Calibri"/>
                <a:cs typeface="Times New Roman"/>
              </a:rPr>
              <a:t>ActionResult</a:t>
            </a:r>
            <a:r>
              <a:rPr lang="en-US" sz="1000">
                <a:latin typeface="Arial"/>
                <a:ea typeface="Calibri"/>
                <a:cs typeface="Times New Roman"/>
              </a:rPr>
              <a:t> return types that you can code while creating a controller?</a:t>
            </a:r>
          </a:p>
          <a:p>
            <a:pPr>
              <a:lnSpc>
                <a:spcPct val="115000"/>
              </a:lnSpc>
              <a:spcAft>
                <a:spcPts val="1000"/>
              </a:spcAft>
            </a:pPr>
            <a:r>
              <a:rPr lang="en-US" sz="1000" b="1">
                <a:latin typeface="Arial"/>
                <a:ea typeface="Calibri"/>
                <a:cs typeface="Times New Roman"/>
              </a:rPr>
              <a:t>Answer:</a:t>
            </a:r>
            <a:r>
              <a:rPr lang="en-US" sz="1000">
                <a:solidFill>
                  <a:srgbClr val="000000"/>
                </a:solidFill>
                <a:latin typeface="Arial"/>
                <a:ea typeface="Calibri"/>
                <a:cs typeface="Times New Roman"/>
              </a:rPr>
              <a:t> You can use any of the following </a:t>
            </a:r>
            <a:r>
              <a:rPr lang="en-US" sz="1000" b="1">
                <a:latin typeface="Arial"/>
                <a:ea typeface="Calibri"/>
                <a:cs typeface="Times New Roman"/>
              </a:rPr>
              <a:t>ActionResult</a:t>
            </a:r>
            <a:r>
              <a:rPr lang="en-US" sz="1000">
                <a:solidFill>
                  <a:srgbClr val="000000"/>
                </a:solidFill>
                <a:latin typeface="Arial"/>
                <a:ea typeface="Calibri"/>
                <a:cs typeface="Times New Roman"/>
              </a:rPr>
              <a:t> types: ViewResult, PartialViewResult, RedirectResult, RedirectToRouteResult, or ContentResult. </a:t>
            </a:r>
            <a:endParaRPr lang="en-US" sz="1000">
              <a:latin typeface="Arial"/>
              <a:ea typeface="Calibri"/>
              <a:cs typeface="Times New Roman"/>
            </a:endParaRPr>
          </a:p>
          <a:p>
            <a:pPr>
              <a:lnSpc>
                <a:spcPct val="115000"/>
              </a:lnSpc>
              <a:spcAft>
                <a:spcPts val="1000"/>
              </a:spcAft>
            </a:pPr>
            <a:r>
              <a:rPr lang="en-US" sz="1000">
                <a:solidFill>
                  <a:srgbClr val="000000"/>
                </a:solidFill>
                <a:latin typeface="Arial"/>
                <a:ea typeface="Calibri"/>
                <a:cs typeface="Times New Roman"/>
              </a:rPr>
              <a:t>You will learn more about partial views in Module 5, and you will learn more about routes in Module 7.</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48BE1F6-FFAE-4E48-8743-C1B0C8A86CC8}" type="slidenum">
              <a:rPr lang="en-US" smtClean="0"/>
              <a:pPr/>
              <a:t>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Developing ASP.NET MVC 4 Controllers</a:t>
            </a:r>
            <a:endParaRPr lang="en-US" sz="1200" b="1">
              <a:solidFill>
                <a:srgbClr val="336699"/>
              </a:solidFill>
              <a:latin typeface="Arial"/>
            </a:endParaRPr>
          </a:p>
        </p:txBody>
      </p:sp>
    </p:spTree>
    <p:extLst>
      <p:ext uri="{BB962C8B-B14F-4D97-AF65-F5344CB8AC3E}">
        <p14:creationId xmlns:p14="http://schemas.microsoft.com/office/powerpoint/2010/main" val="1566212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How does </a:t>
            </a:r>
            <a:r>
              <a:rPr lang="en-US" sz="1000" b="1">
                <a:latin typeface="Arial"/>
                <a:ea typeface="Calibri"/>
                <a:cs typeface="Times New Roman"/>
              </a:rPr>
              <a:t>DefaultModelBinder</a:t>
            </a:r>
            <a:r>
              <a:rPr lang="en-US" sz="1000">
                <a:latin typeface="Arial"/>
                <a:ea typeface="Calibri"/>
                <a:cs typeface="Times New Roman"/>
              </a:rPr>
              <a:t> pass parameters?</a:t>
            </a:r>
          </a:p>
          <a:p>
            <a:pPr>
              <a:lnSpc>
                <a:spcPct val="115000"/>
              </a:lnSpc>
              <a:spcAft>
                <a:spcPts val="1000"/>
              </a:spcAft>
            </a:pPr>
            <a:r>
              <a:rPr lang="en-US" sz="1000">
                <a:latin typeface="Arial"/>
                <a:ea typeface="Calibri"/>
                <a:cs typeface="Times New Roman"/>
              </a:rPr>
              <a:t>Answer: The </a:t>
            </a:r>
            <a:r>
              <a:rPr lang="en-US" sz="1000" b="1">
                <a:latin typeface="Arial"/>
                <a:ea typeface="Calibri"/>
                <a:cs typeface="Times New Roman"/>
              </a:rPr>
              <a:t>DefaultModelBinder</a:t>
            </a:r>
            <a:r>
              <a:rPr lang="en-US" sz="1000">
                <a:latin typeface="Arial"/>
                <a:ea typeface="Calibri"/>
                <a:cs typeface="Times New Roman"/>
              </a:rPr>
              <a:t> locates parameters in a posted form, the routing values, the query string, or in the posted files. When it finds a parameter in the action method that matches the name and type of a parameter from the request, the action method is called and the parameter is passed from the request.</a:t>
            </a:r>
          </a:p>
          <a:p>
            <a:pPr>
              <a:lnSpc>
                <a:spcPct val="115000"/>
              </a:lnSpc>
              <a:spcAft>
                <a:spcPts val="1000"/>
              </a:spcAft>
            </a:pPr>
            <a:r>
              <a:rPr lang="en-US" sz="1000">
                <a:latin typeface="Arial"/>
                <a:ea typeface="Calibri"/>
                <a:cs typeface="Times New Roman"/>
              </a:rPr>
              <a:t>Remind the students that the </a:t>
            </a:r>
            <a:r>
              <a:rPr lang="en-US" sz="1000" b="1">
                <a:latin typeface="Arial"/>
                <a:ea typeface="Calibri"/>
                <a:cs typeface="Times New Roman"/>
              </a:rPr>
              <a:t>DefaultModelBinder</a:t>
            </a:r>
            <a:r>
              <a:rPr lang="en-US" sz="1000">
                <a:latin typeface="Arial"/>
                <a:ea typeface="Calibri"/>
                <a:cs typeface="Times New Roman"/>
              </a:rPr>
              <a:t> class was discussed in the last module along with the controller action invoker. It provides a very flexible and easy-to-use method of binding parameters to the right action method, and this method should be used whenever possible.</a:t>
            </a:r>
          </a:p>
        </p:txBody>
      </p:sp>
      <p:sp>
        <p:nvSpPr>
          <p:cNvPr id="4" name="Slide Number Placeholder 3"/>
          <p:cNvSpPr>
            <a:spLocks noGrp="1"/>
          </p:cNvSpPr>
          <p:nvPr>
            <p:ph type="sldNum" sz="quarter" idx="10"/>
          </p:nvPr>
        </p:nvSpPr>
        <p:spPr/>
        <p:txBody>
          <a:bodyPr/>
          <a:lstStyle/>
          <a:p>
            <a:fld id="{548BE1F6-FFAE-4E48-8743-C1B0C8A86CC8}" type="slidenum">
              <a:rPr lang="en-US" smtClean="0"/>
              <a:pPr/>
              <a:t>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Developing ASP.NET MVC 4 Controllers</a:t>
            </a:r>
            <a:endParaRPr lang="en-US" sz="1200" b="1">
              <a:solidFill>
                <a:srgbClr val="336699"/>
              </a:solidFill>
              <a:latin typeface="Arial"/>
            </a:endParaRPr>
          </a:p>
        </p:txBody>
      </p:sp>
    </p:spTree>
    <p:extLst>
      <p:ext uri="{BB962C8B-B14F-4D97-AF65-F5344CB8AC3E}">
        <p14:creationId xmlns:p14="http://schemas.microsoft.com/office/powerpoint/2010/main" val="964699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a:latin typeface="Arial"/>
                <a:ea typeface="Calibri"/>
                <a:cs typeface="Times New Roman"/>
              </a:rPr>
              <a:t>You must inform the students that the project you are starting is the Operas website that you created in Module 3. The starting point for this demonstration is the finishing point for the last demonstration, in which you created a model and configured the Entity Framework context.</a:t>
            </a:r>
          </a:p>
          <a:p>
            <a:pPr>
              <a:lnSpc>
                <a:spcPct val="115000"/>
              </a:lnSpc>
              <a:spcAft>
                <a:spcPts val="1000"/>
              </a:spcAft>
            </a:pPr>
            <a:r>
              <a:rPr lang="en-US" sz="1000" dirty="0">
                <a:latin typeface="Arial"/>
                <a:ea typeface="Calibri"/>
                <a:cs typeface="Times New Roman"/>
              </a:rPr>
              <a:t>You must also inform the students that this demonstration shows how to code a controller and write common actions, but does not include running the application because views have not been created yet. In the next module, the students will see the application running.</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Log on to the virtual machine, 20486A-SEA-DEV11, with the user name, </a:t>
            </a:r>
            <a:r>
              <a:rPr lang="en-US" sz="1000" b="1" dirty="0" smtClean="0">
                <a:latin typeface="Arial"/>
                <a:ea typeface="Times New Roman"/>
                <a:cs typeface="Times New Roman"/>
              </a:rPr>
              <a:t>admin</a:t>
            </a:r>
            <a:r>
              <a:rPr lang="en-US" sz="1000" dirty="0" smtClean="0">
                <a:latin typeface="Arial"/>
                <a:ea typeface="Times New Roman"/>
                <a:cs typeface="Times New Roman"/>
              </a:rPr>
              <a:t>, and the password, </a:t>
            </a:r>
            <a:r>
              <a:rPr lang="en-US" sz="1000" b="1" dirty="0" smtClean="0">
                <a:latin typeface="Arial"/>
                <a:ea typeface="Times New Roman"/>
                <a:cs typeface="Times New Roman"/>
              </a:rPr>
              <a:t>Pa$$w0rd</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Start File Explorer.</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Navigate to </a:t>
            </a:r>
            <a:r>
              <a:rPr lang="en-US" sz="1000" b="1" dirty="0" err="1" smtClean="0">
                <a:latin typeface="Arial"/>
                <a:ea typeface="Times New Roman"/>
                <a:cs typeface="Times New Roman"/>
              </a:rPr>
              <a:t>AllFiles</a:t>
            </a:r>
            <a:r>
              <a:rPr lang="en-US" sz="1000" b="1" dirty="0" smtClean="0">
                <a:latin typeface="Arial"/>
                <a:ea typeface="Times New Roman"/>
                <a:cs typeface="Times New Roman"/>
              </a:rPr>
              <a:t> (D):\</a:t>
            </a:r>
            <a:r>
              <a:rPr lang="en-US" sz="1000" b="1" dirty="0" err="1" smtClean="0">
                <a:latin typeface="Arial"/>
                <a:ea typeface="Times New Roman"/>
                <a:cs typeface="Times New Roman"/>
              </a:rPr>
              <a:t>DemoCode</a:t>
            </a:r>
            <a:r>
              <a:rPr lang="en-US" sz="1000" b="1" dirty="0" smtClean="0">
                <a:latin typeface="Arial"/>
                <a:ea typeface="Times New Roman"/>
                <a:cs typeface="Times New Roman"/>
              </a:rPr>
              <a:t>\Mod04\</a:t>
            </a:r>
            <a:r>
              <a:rPr lang="en-US" sz="1000" b="1" dirty="0" err="1" smtClean="0">
                <a:latin typeface="Arial"/>
                <a:ea typeface="Times New Roman"/>
                <a:cs typeface="Times New Roman"/>
              </a:rPr>
              <a:t>OperasWebSite</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Open the </a:t>
            </a:r>
            <a:r>
              <a:rPr lang="en-US" sz="1000" b="1" dirty="0" smtClean="0">
                <a:latin typeface="Arial"/>
                <a:ea typeface="Times New Roman"/>
                <a:cs typeface="Times New Roman"/>
              </a:rPr>
              <a:t>OperasWebSite.sln</a:t>
            </a:r>
            <a:r>
              <a:rPr lang="en-US" sz="1000" dirty="0" smtClean="0">
                <a:latin typeface="Arial"/>
                <a:ea typeface="Times New Roman"/>
                <a:cs typeface="Times New Roman"/>
              </a:rPr>
              <a:t> project.</a:t>
            </a:r>
          </a:p>
          <a:p>
            <a:pPr>
              <a:lnSpc>
                <a:spcPct val="115000"/>
              </a:lnSpc>
              <a:spcAft>
                <a:spcPts val="1000"/>
              </a:spcAft>
            </a:pPr>
            <a:r>
              <a:rPr lang="en-US" sz="1000" b="1" dirty="0" smtClean="0">
                <a:latin typeface="Arial"/>
                <a:ea typeface="Times New Roman"/>
                <a:cs typeface="Times New Roman"/>
              </a:rPr>
              <a:t>Note: </a:t>
            </a:r>
            <a:r>
              <a:rPr lang="en-US" sz="1000" dirty="0" smtClean="0">
                <a:latin typeface="Arial"/>
                <a:ea typeface="Times New Roman"/>
                <a:cs typeface="Times New Roman"/>
              </a:rPr>
              <a:t>In Hyper-V Manager, start the MSL-TMG1 virtual machine if it is not already running.</a:t>
            </a:r>
          </a:p>
          <a:p>
            <a:pPr>
              <a:lnSpc>
                <a:spcPct val="115000"/>
              </a:lnSpc>
              <a:spcAft>
                <a:spcPts val="1000"/>
              </a:spcAft>
            </a:pPr>
            <a:r>
              <a:rPr lang="en-US" sz="1000" dirty="0">
                <a:latin typeface="Arial"/>
                <a:ea typeface="Calibri"/>
                <a:cs typeface="Times New Roman"/>
              </a:rPr>
              <a:t>Demonstration Steps</a:t>
            </a:r>
          </a:p>
          <a:p>
            <a:pPr marL="342900" marR="0" lvl="0" indent="-342900">
              <a:lnSpc>
                <a:spcPct val="115000"/>
              </a:lnSpc>
              <a:spcBef>
                <a:spcPts val="0"/>
              </a:spcBef>
              <a:spcAft>
                <a:spcPts val="995"/>
              </a:spcAft>
              <a:buFont typeface="+mj-lt"/>
              <a:buNone/>
            </a:pPr>
            <a:r>
              <a:rPr lang="en-US" sz="1000" dirty="0" smtClean="0">
                <a:latin typeface="Arial"/>
                <a:ea typeface="Times New Roman"/>
                <a:cs typeface="Times New Roman"/>
              </a:rPr>
              <a:t>1. In the Solution Explorer pane of the </a:t>
            </a:r>
            <a:r>
              <a:rPr lang="en-US" sz="1000" b="1" dirty="0" err="1" smtClean="0">
                <a:latin typeface="Arial"/>
                <a:ea typeface="Times New Roman"/>
                <a:cs typeface="Times New Roman"/>
              </a:rPr>
              <a:t>OperasWebSite</a:t>
            </a:r>
            <a:r>
              <a:rPr lang="en-US" sz="1000" b="1" dirty="0" smtClean="0">
                <a:latin typeface="Arial"/>
                <a:ea typeface="Times New Roman"/>
                <a:cs typeface="Times New Roman"/>
              </a:rPr>
              <a:t> - Microsoft Visual Studio</a:t>
            </a:r>
            <a:r>
              <a:rPr lang="en-US" sz="1000" dirty="0" smtClean="0">
                <a:latin typeface="Arial"/>
                <a:ea typeface="Times New Roman"/>
                <a:cs typeface="Times New Roman"/>
              </a:rPr>
              <a:t> window, right-click </a:t>
            </a:r>
            <a:r>
              <a:rPr lang="en-US" sz="1000" b="1" dirty="0" smtClean="0">
                <a:latin typeface="Arial"/>
                <a:ea typeface="Times New Roman"/>
                <a:cs typeface="Times New Roman"/>
              </a:rPr>
              <a:t>Controllers</a:t>
            </a:r>
            <a:r>
              <a:rPr lang="en-US" sz="1000" dirty="0" smtClean="0">
                <a:latin typeface="Arial"/>
                <a:ea typeface="Times New Roman"/>
                <a:cs typeface="Times New Roman"/>
              </a:rPr>
              <a:t>, point to </a:t>
            </a:r>
            <a:r>
              <a:rPr lang="en-US" sz="1000" b="1" dirty="0" smtClean="0">
                <a:latin typeface="Arial"/>
                <a:ea typeface="Times New Roman"/>
                <a:cs typeface="Times New Roman"/>
              </a:rPr>
              <a:t>Add</a:t>
            </a:r>
            <a:r>
              <a:rPr lang="en-US" sz="1000" dirty="0" smtClean="0">
                <a:latin typeface="Arial"/>
                <a:ea typeface="Times New Roman"/>
                <a:cs typeface="Times New Roman"/>
              </a:rPr>
              <a:t>, and then click </a:t>
            </a:r>
            <a:r>
              <a:rPr lang="en-US" sz="1000" b="1" dirty="0" smtClean="0">
                <a:latin typeface="Arial"/>
                <a:ea typeface="Times New Roman"/>
                <a:cs typeface="Times New Roman"/>
              </a:rPr>
              <a:t>Controller</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None/>
            </a:pPr>
            <a:r>
              <a:rPr lang="en-US" sz="1000" dirty="0" smtClean="0">
                <a:latin typeface="Arial"/>
                <a:ea typeface="Times New Roman"/>
                <a:cs typeface="Times New Roman"/>
              </a:rPr>
              <a:t>2. In the </a:t>
            </a:r>
            <a:r>
              <a:rPr lang="en-US" sz="1000" b="1" dirty="0" smtClean="0">
                <a:latin typeface="Arial"/>
                <a:ea typeface="Times New Roman"/>
                <a:cs typeface="Times New Roman"/>
              </a:rPr>
              <a:t>Controller Name</a:t>
            </a:r>
            <a:r>
              <a:rPr lang="en-US" sz="1000" dirty="0" smtClean="0">
                <a:latin typeface="Arial"/>
                <a:ea typeface="Times New Roman"/>
                <a:cs typeface="Times New Roman"/>
              </a:rPr>
              <a:t> box of the </a:t>
            </a:r>
            <a:r>
              <a:rPr lang="en-US" sz="1000" b="1" dirty="0" smtClean="0">
                <a:latin typeface="Arial"/>
                <a:ea typeface="Times New Roman"/>
                <a:cs typeface="Times New Roman"/>
              </a:rPr>
              <a:t>Add Controller</a:t>
            </a:r>
            <a:r>
              <a:rPr lang="en-US" sz="1000" dirty="0" smtClean="0">
                <a:latin typeface="Arial"/>
                <a:ea typeface="Times New Roman"/>
                <a:cs typeface="Times New Roman"/>
              </a:rPr>
              <a:t> dialog box, type</a:t>
            </a:r>
            <a:r>
              <a:rPr lang="en-US" sz="1000" b="1" dirty="0" smtClean="0">
                <a:latin typeface="Arial"/>
                <a:ea typeface="Times New Roman"/>
                <a:cs typeface="Times New Roman"/>
              </a:rPr>
              <a:t> </a:t>
            </a:r>
            <a:r>
              <a:rPr lang="en-US" sz="1000" b="1" dirty="0" err="1" smtClean="0">
                <a:latin typeface="Arial"/>
                <a:ea typeface="Times New Roman"/>
                <a:cs typeface="Times New Roman"/>
              </a:rPr>
              <a:t>OperaController</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None/>
            </a:pPr>
            <a:r>
              <a:rPr lang="en-US" sz="1000" dirty="0" smtClean="0">
                <a:latin typeface="Arial"/>
                <a:ea typeface="Times New Roman"/>
                <a:cs typeface="Times New Roman"/>
              </a:rPr>
              <a:t>3. In the </a:t>
            </a:r>
            <a:r>
              <a:rPr lang="en-US" sz="1000" b="1" dirty="0" smtClean="0">
                <a:latin typeface="Arial"/>
                <a:ea typeface="Times New Roman"/>
                <a:cs typeface="Times New Roman"/>
              </a:rPr>
              <a:t>Template</a:t>
            </a:r>
            <a:r>
              <a:rPr lang="en-US" sz="1000" dirty="0" smtClean="0">
                <a:latin typeface="Arial"/>
                <a:ea typeface="Times New Roman"/>
                <a:cs typeface="Times New Roman"/>
              </a:rPr>
              <a:t> box, click </a:t>
            </a:r>
            <a:r>
              <a:rPr lang="en-US" sz="1000" b="1" dirty="0" smtClean="0">
                <a:latin typeface="Arial"/>
                <a:ea typeface="Times New Roman"/>
                <a:cs typeface="Times New Roman"/>
              </a:rPr>
              <a:t>Empty MVC Controller</a:t>
            </a:r>
            <a:r>
              <a:rPr lang="en-US" sz="1000" dirty="0" smtClean="0">
                <a:latin typeface="Arial"/>
                <a:ea typeface="Times New Roman"/>
                <a:cs typeface="Times New Roman"/>
              </a:rPr>
              <a:t>, and then click </a:t>
            </a:r>
            <a:r>
              <a:rPr lang="en-US" sz="1000" b="1" dirty="0" smtClean="0">
                <a:latin typeface="Arial"/>
                <a:ea typeface="Times New Roman"/>
                <a:cs typeface="Times New Roman"/>
              </a:rPr>
              <a:t>Add</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None/>
            </a:pPr>
            <a:r>
              <a:rPr lang="en-US" sz="1000" dirty="0" smtClean="0">
                <a:latin typeface="Arial"/>
                <a:ea typeface="Times New Roman"/>
                <a:cs typeface="Times New Roman"/>
              </a:rPr>
              <a:t>4. In the </a:t>
            </a:r>
            <a:r>
              <a:rPr lang="en-US" sz="1000" dirty="0" err="1" smtClean="0">
                <a:latin typeface="Arial"/>
                <a:ea typeface="Times New Roman"/>
                <a:cs typeface="Times New Roman"/>
              </a:rPr>
              <a:t>OperaController.cs</a:t>
            </a:r>
            <a:r>
              <a:rPr lang="en-US" sz="1000" dirty="0" smtClean="0">
                <a:latin typeface="Arial"/>
                <a:ea typeface="Times New Roman"/>
                <a:cs typeface="Times New Roman"/>
              </a:rPr>
              <a:t> code window, locate the following code. </a:t>
            </a:r>
          </a:p>
          <a:p>
            <a:pPr>
              <a:lnSpc>
                <a:spcPct val="115000"/>
              </a:lnSpc>
              <a:spcBef>
                <a:spcPts val="600"/>
              </a:spcBef>
              <a:spcAft>
                <a:spcPts val="995"/>
              </a:spcAft>
            </a:pP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548BE1F6-FFAE-4E48-8743-C1B0C8A86CC8}" type="slidenum">
              <a:rPr lang="en-US" smtClean="0"/>
              <a:pPr/>
              <a:t>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Developing ASP.NET MVC 4 Controllers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extLst>
      <p:ext uri="{BB962C8B-B14F-4D97-AF65-F5344CB8AC3E}">
        <p14:creationId xmlns:p14="http://schemas.microsoft.com/office/powerpoint/2010/main" val="13285507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MVC filters can cause confusion for students who are familiar with request and response filters in ASP.NET Web Forms applications, which can perform transformation operations of the request and response streams. If you have advanced ASP.NET students in the class, ensure that they are clear about these entirely different kinds of filters. </a:t>
            </a:r>
          </a:p>
          <a:p>
            <a:pPr>
              <a:lnSpc>
                <a:spcPct val="115000"/>
              </a:lnSpc>
              <a:spcAft>
                <a:spcPts val="1000"/>
              </a:spcAft>
            </a:pPr>
            <a:r>
              <a:rPr lang="en-US" sz="1000">
                <a:latin typeface="Arial"/>
                <a:ea typeface="Calibri"/>
                <a:cs typeface="Times New Roman"/>
              </a:rPr>
              <a:t>You will see how to configure authentication and authorization, and how to use the </a:t>
            </a:r>
            <a:r>
              <a:rPr lang="en-US" sz="1000" b="1">
                <a:latin typeface="Arial"/>
                <a:ea typeface="Calibri"/>
                <a:cs typeface="Times New Roman"/>
              </a:rPr>
              <a:t>Authorize</a:t>
            </a:r>
            <a:r>
              <a:rPr lang="en-US" sz="1000">
                <a:latin typeface="Arial"/>
                <a:ea typeface="Calibri"/>
                <a:cs typeface="Times New Roman"/>
              </a:rPr>
              <a:t> attribute on controllers and actions, in Module 11.</a:t>
            </a:r>
          </a:p>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Which filter type will you use for the following actions?</a:t>
            </a:r>
          </a:p>
          <a:p>
            <a:pPr marL="342900" marR="0" lvl="0" indent="-342900">
              <a:lnSpc>
                <a:spcPct val="115000"/>
              </a:lnSpc>
              <a:spcBef>
                <a:spcPts val="0"/>
              </a:spcBef>
              <a:spcAft>
                <a:spcPts val="995"/>
              </a:spcAft>
              <a:buFont typeface="+mj-lt"/>
              <a:buAutoNum type="arabicPeriod"/>
            </a:pPr>
            <a:r>
              <a:rPr lang="en-US" sz="1000" smtClean="0">
                <a:latin typeface="Arial"/>
                <a:ea typeface="Times New Roman"/>
                <a:cs typeface="Times New Roman"/>
              </a:rPr>
              <a:t>Intercepting an error</a:t>
            </a:r>
          </a:p>
          <a:p>
            <a:pPr marL="342900" marR="0" lvl="0" indent="-342900">
              <a:lnSpc>
                <a:spcPct val="115000"/>
              </a:lnSpc>
              <a:spcBef>
                <a:spcPts val="0"/>
              </a:spcBef>
              <a:spcAft>
                <a:spcPts val="995"/>
              </a:spcAft>
              <a:buFont typeface="+mj-lt"/>
              <a:buAutoNum type="arabicPeriod"/>
            </a:pPr>
            <a:r>
              <a:rPr lang="en-US" sz="1000" smtClean="0">
                <a:latin typeface="Arial"/>
                <a:ea typeface="Times New Roman"/>
                <a:cs typeface="Times New Roman"/>
              </a:rPr>
              <a:t>Modifying a result</a:t>
            </a:r>
          </a:p>
          <a:p>
            <a:pPr marL="342900" marR="0" lvl="0" indent="-342900">
              <a:lnSpc>
                <a:spcPct val="115000"/>
              </a:lnSpc>
              <a:spcBef>
                <a:spcPts val="0"/>
              </a:spcBef>
              <a:spcAft>
                <a:spcPts val="995"/>
              </a:spcAft>
              <a:buFont typeface="+mj-lt"/>
              <a:buAutoNum type="arabicPeriod"/>
            </a:pPr>
            <a:r>
              <a:rPr lang="en-US" sz="1000" smtClean="0">
                <a:latin typeface="Arial"/>
                <a:ea typeface="Times New Roman"/>
                <a:cs typeface="Times New Roman"/>
              </a:rPr>
              <a:t>Authorizing users</a:t>
            </a:r>
          </a:p>
          <a:p>
            <a:pPr marL="342900" marR="0" lvl="0" indent="-342900">
              <a:lnSpc>
                <a:spcPct val="115000"/>
              </a:lnSpc>
              <a:spcBef>
                <a:spcPts val="0"/>
              </a:spcBef>
              <a:spcAft>
                <a:spcPts val="995"/>
              </a:spcAft>
              <a:buFont typeface="+mj-lt"/>
              <a:buAutoNum type="arabicPeriod"/>
            </a:pPr>
            <a:r>
              <a:rPr lang="en-US" sz="1000" smtClean="0">
                <a:latin typeface="Arial"/>
                <a:ea typeface="Times New Roman"/>
                <a:cs typeface="Times New Roman"/>
              </a:rPr>
              <a:t>Inspecting a returned value</a:t>
            </a:r>
          </a:p>
          <a:p>
            <a:pPr>
              <a:lnSpc>
                <a:spcPct val="115000"/>
              </a:lnSpc>
              <a:spcAft>
                <a:spcPts val="1000"/>
              </a:spcAft>
            </a:pPr>
            <a:r>
              <a:rPr lang="en-US" sz="1000" b="1">
                <a:latin typeface="Arial"/>
                <a:ea typeface="Calibri"/>
                <a:cs typeface="Times New Roman"/>
              </a:rPr>
              <a:t>Answer: </a:t>
            </a:r>
            <a:r>
              <a:rPr lang="en-US" sz="1000">
                <a:latin typeface="Arial"/>
                <a:ea typeface="Calibri"/>
                <a:cs typeface="Times New Roman"/>
              </a:rPr>
              <a:t>The following filter types can be used to perform the actions.</a:t>
            </a:r>
          </a:p>
          <a:p>
            <a:pPr marL="342900" marR="0" lvl="0" indent="-342900">
              <a:lnSpc>
                <a:spcPct val="115000"/>
              </a:lnSpc>
              <a:spcBef>
                <a:spcPts val="0"/>
              </a:spcBef>
              <a:spcAft>
                <a:spcPts val="995"/>
              </a:spcAft>
              <a:buFont typeface="+mj-lt"/>
              <a:buAutoNum type="arabicPeriod"/>
            </a:pPr>
            <a:r>
              <a:rPr lang="en-US" sz="1000" smtClean="0">
                <a:latin typeface="Arial"/>
                <a:ea typeface="Times New Roman"/>
                <a:cs typeface="Times New Roman"/>
              </a:rPr>
              <a:t>Intercepting an error – Exception filters</a:t>
            </a:r>
          </a:p>
          <a:p>
            <a:pPr marL="342900" marR="0" lvl="0" indent="-342900">
              <a:lnSpc>
                <a:spcPct val="115000"/>
              </a:lnSpc>
              <a:spcBef>
                <a:spcPts val="0"/>
              </a:spcBef>
              <a:spcAft>
                <a:spcPts val="995"/>
              </a:spcAft>
              <a:buFont typeface="+mj-lt"/>
              <a:buAutoNum type="arabicPeriod"/>
            </a:pPr>
            <a:r>
              <a:rPr lang="en-US" sz="1000" smtClean="0">
                <a:latin typeface="Arial"/>
                <a:ea typeface="Times New Roman"/>
                <a:cs typeface="Times New Roman"/>
              </a:rPr>
              <a:t>Modifying a result – Result filters</a:t>
            </a:r>
          </a:p>
          <a:p>
            <a:pPr marL="342900" marR="0" lvl="0" indent="-342900">
              <a:lnSpc>
                <a:spcPct val="115000"/>
              </a:lnSpc>
              <a:spcBef>
                <a:spcPts val="0"/>
              </a:spcBef>
              <a:spcAft>
                <a:spcPts val="995"/>
              </a:spcAft>
              <a:buFont typeface="+mj-lt"/>
              <a:buAutoNum type="arabicPeriod"/>
            </a:pPr>
            <a:r>
              <a:rPr lang="en-US" sz="1000" smtClean="0">
                <a:latin typeface="Arial"/>
                <a:ea typeface="Times New Roman"/>
                <a:cs typeface="Times New Roman"/>
              </a:rPr>
              <a:t>Authorizing users – Authorizing filters</a:t>
            </a:r>
          </a:p>
          <a:p>
            <a:pPr marL="342900" marR="0" lvl="0" indent="-342900">
              <a:lnSpc>
                <a:spcPct val="115000"/>
              </a:lnSpc>
              <a:spcBef>
                <a:spcPts val="0"/>
              </a:spcBef>
              <a:spcAft>
                <a:spcPts val="995"/>
              </a:spcAft>
              <a:buFont typeface="+mj-lt"/>
              <a:buAutoNum type="arabicPeriod"/>
            </a:pPr>
            <a:r>
              <a:rPr lang="en-US" sz="1000" smtClean="0">
                <a:latin typeface="Arial"/>
                <a:ea typeface="Times New Roman"/>
                <a:cs typeface="Times New Roman"/>
              </a:rPr>
              <a:t>Inspecting a returned value – Action filters</a:t>
            </a:r>
            <a:endParaRPr lang="en-US" sz="100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548BE1F6-FFAE-4E48-8743-C1B0C8A86CC8}" type="slidenum">
              <a:rPr lang="en-US" smtClean="0"/>
              <a:pPr/>
              <a:t>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Developing ASP.NET MVC 4 Controllers</a:t>
            </a:r>
            <a:endParaRPr lang="en-US" sz="1200" b="1">
              <a:solidFill>
                <a:srgbClr val="336699"/>
              </a:solidFill>
              <a:latin typeface="Arial"/>
            </a:endParaRPr>
          </a:p>
        </p:txBody>
      </p:sp>
    </p:spTree>
    <p:extLst>
      <p:ext uri="{BB962C8B-B14F-4D97-AF65-F5344CB8AC3E}">
        <p14:creationId xmlns:p14="http://schemas.microsoft.com/office/powerpoint/2010/main" val="8474634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611718" y="1021215"/>
            <a:ext cx="10825541" cy="5147356"/>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45053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 id="2147483672" r:id="rId10"/>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03 | Developing MVC 4 Controllers</a:t>
            </a:r>
            <a:endParaRPr lang="en-US" dirty="0"/>
          </a:p>
        </p:txBody>
      </p:sp>
      <p:sp>
        <p:nvSpPr>
          <p:cNvPr id="4" name="Subtitle 3"/>
          <p:cNvSpPr>
            <a:spLocks noGrp="1"/>
          </p:cNvSpPr>
          <p:nvPr>
            <p:ph type="subTitle" idx="1"/>
          </p:nvPr>
        </p:nvSpPr>
        <p:spPr/>
        <p:txBody>
          <a:bodyPr/>
          <a:lstStyle/>
          <a:p>
            <a:r>
              <a:rPr lang="en-US" dirty="0" smtClean="0"/>
              <a:t>Jon Galloway | Tech Evangelist</a:t>
            </a:r>
          </a:p>
          <a:p>
            <a:r>
              <a:rPr lang="en-US" dirty="0" smtClean="0"/>
              <a:t>Christopher Harrison | Head Geek</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Writing </a:t>
            </a:r>
            <a:r>
              <a:rPr lang="en-GB" dirty="0" smtClean="0"/>
              <a:t>Controllers</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1: Writing Controllers and Actions</a:t>
            </a:r>
            <a:endParaRPr lang="en-US"/>
          </a:p>
        </p:txBody>
      </p:sp>
      <p:sp>
        <p:nvSpPr>
          <p:cNvPr id="3" name="Text Placeholder 2"/>
          <p:cNvSpPr>
            <a:spLocks noGrp="1"/>
          </p:cNvSpPr>
          <p:nvPr>
            <p:ph type="body" idx="1"/>
          </p:nvPr>
        </p:nvSpPr>
        <p:spPr/>
        <p:txBody>
          <a:bodyPr/>
          <a:lstStyle/>
          <a:p>
            <a:r>
              <a:rPr lang="en-US" b="0" dirty="0" smtClean="0"/>
              <a:t>Responding to User Requests
Writing Controller Actions
Using Parameters
Passing Information to Views
</a:t>
            </a:r>
            <a:r>
              <a:rPr lang="en-US" b="0" dirty="0" smtClean="0"/>
              <a:t>Demonstration</a:t>
            </a:r>
          </a:p>
          <a:p>
            <a:r>
              <a:rPr lang="en-US" b="0" smtClean="0"/>
              <a:t>Filters</a:t>
            </a:r>
            <a:endParaRPr lang="en-US" b="0" dirty="0"/>
          </a:p>
        </p:txBody>
      </p:sp>
    </p:spTree>
    <p:extLst>
      <p:ext uri="{BB962C8B-B14F-4D97-AF65-F5344CB8AC3E}">
        <p14:creationId xmlns:p14="http://schemas.microsoft.com/office/powerpoint/2010/main" val="16001325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Responding to User Requests</a:t>
            </a:r>
            <a:endParaRPr lang="en-US"/>
          </a:p>
        </p:txBody>
      </p:sp>
      <p:sp>
        <p:nvSpPr>
          <p:cNvPr id="4" name="Content Placeholder 2"/>
          <p:cNvSpPr>
            <a:spLocks noGrp="1"/>
          </p:cNvSpPr>
          <p:nvPr/>
        </p:nvSpPr>
        <p:spPr bwMode="auto">
          <a:xfrm>
            <a:off x="379514" y="1108491"/>
            <a:ext cx="8119156" cy="158419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indent="-6350">
              <a:buNone/>
            </a:pPr>
            <a:r>
              <a:rPr lang="en-US" sz="2000" dirty="0"/>
              <a:t>When an MVC web application receives a user request, the following events occur:</a:t>
            </a:r>
          </a:p>
        </p:txBody>
      </p:sp>
      <p:graphicFrame>
        <p:nvGraphicFramePr>
          <p:cNvPr id="5" name="Diagram 4"/>
          <p:cNvGraphicFramePr/>
          <p:nvPr>
            <p:extLst>
              <p:ext uri="{D42A27DB-BD31-4B8C-83A1-F6EECF244321}">
                <p14:modId xmlns:p14="http://schemas.microsoft.com/office/powerpoint/2010/main" val="1642014406"/>
              </p:ext>
            </p:extLst>
          </p:nvPr>
        </p:nvGraphicFramePr>
        <p:xfrm>
          <a:off x="534592" y="1834519"/>
          <a:ext cx="7999843" cy="48101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88565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Writing Controller Actions</a:t>
            </a:r>
            <a:endParaRPr lang="en-US"/>
          </a:p>
        </p:txBody>
      </p:sp>
      <p:sp>
        <p:nvSpPr>
          <p:cNvPr id="3" name="Text Placeholder 2"/>
          <p:cNvSpPr>
            <a:spLocks noGrp="1"/>
          </p:cNvSpPr>
          <p:nvPr>
            <p:ph sz="quarter" idx="10"/>
          </p:nvPr>
        </p:nvSpPr>
        <p:spPr/>
        <p:txBody>
          <a:bodyPr/>
          <a:lstStyle/>
          <a:p>
            <a:pPr>
              <a:buNone/>
            </a:pPr>
            <a:r>
              <a:rPr lang="en-US" b="0" dirty="0"/>
              <a:t>Writing a Controller action includes:</a:t>
            </a:r>
          </a:p>
          <a:p>
            <a:pPr lvl="1"/>
            <a:r>
              <a:rPr lang="en-US" dirty="0"/>
              <a:t>Create public method</a:t>
            </a:r>
          </a:p>
          <a:p>
            <a:pPr lvl="1"/>
            <a:r>
              <a:rPr lang="en-US" dirty="0"/>
              <a:t>Return a class that derives from </a:t>
            </a:r>
            <a:r>
              <a:rPr lang="en-US" dirty="0" err="1"/>
              <a:t>ActionResult</a:t>
            </a:r>
            <a:endParaRPr lang="en-US" dirty="0"/>
          </a:p>
          <a:p>
            <a:pPr lvl="1"/>
            <a:r>
              <a:rPr lang="en-US" dirty="0"/>
              <a:t>Add parameters to the method</a:t>
            </a:r>
          </a:p>
          <a:p>
            <a:pPr lvl="1"/>
            <a:r>
              <a:rPr lang="en-US" dirty="0"/>
              <a:t>Insert code to perform the operation and return the </a:t>
            </a:r>
            <a:r>
              <a:rPr lang="en-US" dirty="0" smtClean="0"/>
              <a:t>result</a:t>
            </a:r>
            <a:endParaRPr lang="en-US" dirty="0"/>
          </a:p>
        </p:txBody>
      </p:sp>
    </p:spTree>
    <p:extLst>
      <p:ext uri="{BB962C8B-B14F-4D97-AF65-F5344CB8AC3E}">
        <p14:creationId xmlns:p14="http://schemas.microsoft.com/office/powerpoint/2010/main" val="29073833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Parameters</a:t>
            </a:r>
            <a:endParaRPr lang="en-US"/>
          </a:p>
        </p:txBody>
      </p:sp>
      <p:sp>
        <p:nvSpPr>
          <p:cNvPr id="4" name="Rectangle 3"/>
          <p:cNvSpPr/>
          <p:nvPr/>
        </p:nvSpPr>
        <p:spPr>
          <a:xfrm>
            <a:off x="1398788" y="2986536"/>
            <a:ext cx="7828533" cy="3050066"/>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1000"/>
              </a:spcAft>
            </a:pPr>
            <a:r>
              <a:rPr lang="en-US" b="0" dirty="0">
                <a:solidFill>
                  <a:srgbClr val="0070C0"/>
                </a:solidFill>
                <a:latin typeface="Consolas" panose="020B0609020204030204" pitchFamily="49" charset="0"/>
                <a:ea typeface="Times New Roman" panose="02020603050405020304" pitchFamily="18" charset="0"/>
                <a:cs typeface="Consolas" panose="020B0609020204030204" pitchFamily="49" charset="0"/>
              </a:rPr>
              <a:t>public</a:t>
            </a:r>
            <a:r>
              <a:rPr lang="en-US" b="0" dirty="0">
                <a:latin typeface="Consolas" panose="020B0609020204030204" pitchFamily="49" charset="0"/>
                <a:ea typeface="Times New Roman" panose="02020603050405020304" pitchFamily="18" charset="0"/>
                <a:cs typeface="Consolas" panose="020B0609020204030204" pitchFamily="49" charset="0"/>
              </a:rPr>
              <a:t> </a:t>
            </a:r>
            <a:r>
              <a:rPr lang="en-US" b="0" dirty="0" err="1">
                <a:solidFill>
                  <a:srgbClr val="33CC33"/>
                </a:solidFill>
                <a:latin typeface="Consolas" panose="020B0609020204030204" pitchFamily="49" charset="0"/>
                <a:ea typeface="Times New Roman" panose="02020603050405020304" pitchFamily="18" charset="0"/>
                <a:cs typeface="Consolas" panose="020B0609020204030204" pitchFamily="49" charset="0"/>
              </a:rPr>
              <a:t>ActionResult</a:t>
            </a:r>
            <a:r>
              <a:rPr lang="en-US" b="0" dirty="0">
                <a:latin typeface="Consolas" panose="020B0609020204030204" pitchFamily="49" charset="0"/>
                <a:ea typeface="Times New Roman" panose="02020603050405020304" pitchFamily="18" charset="0"/>
                <a:cs typeface="Consolas" panose="020B0609020204030204" pitchFamily="49" charset="0"/>
              </a:rPr>
              <a:t> </a:t>
            </a:r>
            <a:r>
              <a:rPr lang="en-US" b="0" dirty="0" err="1" smtClean="0">
                <a:latin typeface="Consolas" panose="020B0609020204030204" pitchFamily="49" charset="0"/>
                <a:ea typeface="Times New Roman" panose="02020603050405020304" pitchFamily="18" charset="0"/>
                <a:cs typeface="Consolas" panose="020B0609020204030204" pitchFamily="49" charset="0"/>
              </a:rPr>
              <a:t>GetSessionByTitle</a:t>
            </a:r>
            <a:r>
              <a:rPr lang="en-US" b="0" dirty="0" smtClean="0">
                <a:latin typeface="Consolas" panose="020B0609020204030204" pitchFamily="49" charset="0"/>
                <a:ea typeface="Times New Roman" panose="02020603050405020304" pitchFamily="18" charset="0"/>
                <a:cs typeface="Consolas" panose="020B0609020204030204" pitchFamily="49" charset="0"/>
              </a:rPr>
              <a:t>(</a:t>
            </a:r>
            <a:r>
              <a:rPr lang="en-US" b="0" dirty="0" smtClean="0">
                <a:solidFill>
                  <a:srgbClr val="0070C0"/>
                </a:solidFill>
                <a:latin typeface="Consolas" panose="020B0609020204030204" pitchFamily="49" charset="0"/>
                <a:ea typeface="Times New Roman" panose="02020603050405020304" pitchFamily="18" charset="0"/>
                <a:cs typeface="Consolas" panose="020B0609020204030204" pitchFamily="49" charset="0"/>
              </a:rPr>
              <a:t>string</a:t>
            </a:r>
            <a:r>
              <a:rPr lang="en-US" b="0" dirty="0" smtClean="0">
                <a:latin typeface="Consolas" panose="020B0609020204030204" pitchFamily="49" charset="0"/>
                <a:ea typeface="Times New Roman" panose="02020603050405020304" pitchFamily="18" charset="0"/>
                <a:cs typeface="Consolas" panose="020B0609020204030204" pitchFamily="49" charset="0"/>
              </a:rPr>
              <a:t> </a:t>
            </a:r>
            <a:r>
              <a:rPr lang="en-US" b="0" dirty="0">
                <a:latin typeface="Consolas" panose="020B0609020204030204" pitchFamily="49" charset="0"/>
                <a:ea typeface="Times New Roman" panose="02020603050405020304" pitchFamily="18" charset="0"/>
                <a:cs typeface="Consolas" panose="020B0609020204030204" pitchFamily="49" charset="0"/>
              </a:rPr>
              <a:t>title){</a:t>
            </a:r>
            <a:endParaRPr lang="en-GB" b="0" dirty="0">
              <a:latin typeface="Consolas" panose="020B0609020204030204" pitchFamily="49" charset="0"/>
              <a:ea typeface="Times New Roman" panose="02020603050405020304" pitchFamily="18" charset="0"/>
              <a:cs typeface="Consolas" panose="020B0609020204030204" pitchFamily="49" charset="0"/>
            </a:endParaRPr>
          </a:p>
          <a:p>
            <a:pPr>
              <a:lnSpc>
                <a:spcPct val="115000"/>
              </a:lnSpc>
              <a:spcAft>
                <a:spcPts val="1000"/>
              </a:spcAft>
            </a:pPr>
            <a:r>
              <a:rPr lang="en-US" b="0" dirty="0">
                <a:latin typeface="Consolas" panose="020B0609020204030204" pitchFamily="49" charset="0"/>
                <a:ea typeface="Times New Roman" panose="02020603050405020304" pitchFamily="18" charset="0"/>
                <a:cs typeface="Consolas" panose="020B0609020204030204" pitchFamily="49" charset="0"/>
              </a:rPr>
              <a:t>   </a:t>
            </a:r>
            <a:r>
              <a:rPr lang="en-US" b="0" dirty="0" err="1">
                <a:solidFill>
                  <a:srgbClr val="0070C0"/>
                </a:solidFill>
                <a:latin typeface="Consolas" panose="020B0609020204030204" pitchFamily="49" charset="0"/>
                <a:ea typeface="Times New Roman" panose="02020603050405020304" pitchFamily="18" charset="0"/>
                <a:cs typeface="Consolas" panose="020B0609020204030204" pitchFamily="49" charset="0"/>
              </a:rPr>
              <a:t>var</a:t>
            </a:r>
            <a:r>
              <a:rPr lang="en-US" b="0" dirty="0">
                <a:solidFill>
                  <a:srgbClr val="0070C0"/>
                </a:solidFill>
                <a:latin typeface="Consolas" panose="020B0609020204030204" pitchFamily="49" charset="0"/>
                <a:ea typeface="Times New Roman" panose="02020603050405020304" pitchFamily="18" charset="0"/>
                <a:cs typeface="Consolas" panose="020B0609020204030204" pitchFamily="49" charset="0"/>
              </a:rPr>
              <a:t> </a:t>
            </a:r>
            <a:r>
              <a:rPr lang="en-US" b="0" dirty="0">
                <a:latin typeface="Consolas" panose="020B0609020204030204" pitchFamily="49" charset="0"/>
                <a:ea typeface="Times New Roman" panose="02020603050405020304" pitchFamily="18" charset="0"/>
                <a:cs typeface="Consolas" panose="020B0609020204030204" pitchFamily="49" charset="0"/>
              </a:rPr>
              <a:t>query = </a:t>
            </a:r>
            <a:r>
              <a:rPr lang="en-US" b="0" dirty="0">
                <a:solidFill>
                  <a:srgbClr val="0070C0"/>
                </a:solidFill>
                <a:latin typeface="Consolas" panose="020B0609020204030204" pitchFamily="49" charset="0"/>
                <a:ea typeface="Times New Roman" panose="02020603050405020304" pitchFamily="18" charset="0"/>
                <a:cs typeface="Consolas" panose="020B0609020204030204" pitchFamily="49" charset="0"/>
              </a:rPr>
              <a:t>from</a:t>
            </a:r>
            <a:r>
              <a:rPr lang="en-US" b="0" dirty="0">
                <a:latin typeface="Consolas" panose="020B0609020204030204" pitchFamily="49" charset="0"/>
                <a:ea typeface="Times New Roman" panose="02020603050405020304" pitchFamily="18" charset="0"/>
                <a:cs typeface="Consolas" panose="020B0609020204030204" pitchFamily="49" charset="0"/>
              </a:rPr>
              <a:t> </a:t>
            </a:r>
            <a:r>
              <a:rPr lang="en-US" b="0" dirty="0" smtClean="0">
                <a:latin typeface="Consolas" panose="020B0609020204030204" pitchFamily="49" charset="0"/>
                <a:ea typeface="Times New Roman" panose="02020603050405020304" pitchFamily="18" charset="0"/>
                <a:cs typeface="Consolas" panose="020B0609020204030204" pitchFamily="49" charset="0"/>
              </a:rPr>
              <a:t>s </a:t>
            </a:r>
            <a:r>
              <a:rPr lang="en-US" b="0" dirty="0">
                <a:solidFill>
                  <a:srgbClr val="0070C0"/>
                </a:solidFill>
                <a:latin typeface="Consolas" panose="020B0609020204030204" pitchFamily="49" charset="0"/>
                <a:ea typeface="Times New Roman" panose="02020603050405020304" pitchFamily="18" charset="0"/>
                <a:cs typeface="Consolas" panose="020B0609020204030204" pitchFamily="49" charset="0"/>
              </a:rPr>
              <a:t>in</a:t>
            </a:r>
            <a:r>
              <a:rPr lang="en-US" b="0" dirty="0">
                <a:latin typeface="Consolas" panose="020B0609020204030204" pitchFamily="49" charset="0"/>
                <a:ea typeface="Times New Roman" panose="02020603050405020304" pitchFamily="18" charset="0"/>
                <a:cs typeface="Consolas" panose="020B0609020204030204" pitchFamily="49" charset="0"/>
              </a:rPr>
              <a:t> </a:t>
            </a:r>
            <a:r>
              <a:rPr lang="en-US" b="0" dirty="0" err="1" smtClean="0">
                <a:latin typeface="Consolas" panose="020B0609020204030204" pitchFamily="49" charset="0"/>
                <a:ea typeface="Times New Roman" panose="02020603050405020304" pitchFamily="18" charset="0"/>
                <a:cs typeface="Consolas" panose="020B0609020204030204" pitchFamily="49" charset="0"/>
              </a:rPr>
              <a:t>context.Sessions</a:t>
            </a:r>
            <a:endParaRPr lang="en-GB" b="0" dirty="0">
              <a:latin typeface="Consolas" panose="020B0609020204030204" pitchFamily="49" charset="0"/>
              <a:ea typeface="Times New Roman" panose="02020603050405020304" pitchFamily="18" charset="0"/>
              <a:cs typeface="Consolas" panose="020B0609020204030204" pitchFamily="49" charset="0"/>
            </a:endParaRPr>
          </a:p>
          <a:p>
            <a:pPr>
              <a:lnSpc>
                <a:spcPct val="115000"/>
              </a:lnSpc>
              <a:spcAft>
                <a:spcPts val="1000"/>
              </a:spcAft>
            </a:pPr>
            <a:r>
              <a:rPr lang="en-US" b="0" dirty="0">
                <a:latin typeface="Consolas" panose="020B0609020204030204" pitchFamily="49" charset="0"/>
                <a:ea typeface="Times New Roman" panose="02020603050405020304" pitchFamily="18" charset="0"/>
                <a:cs typeface="Consolas" panose="020B0609020204030204" pitchFamily="49" charset="0"/>
              </a:rPr>
              <a:t>        </a:t>
            </a:r>
            <a:r>
              <a:rPr lang="en-US" b="0" dirty="0">
                <a:solidFill>
                  <a:srgbClr val="0070C0"/>
                </a:solidFill>
                <a:latin typeface="Consolas" panose="020B0609020204030204" pitchFamily="49" charset="0"/>
                <a:ea typeface="Times New Roman" panose="02020603050405020304" pitchFamily="18" charset="0"/>
                <a:cs typeface="Consolas" panose="020B0609020204030204" pitchFamily="49" charset="0"/>
              </a:rPr>
              <a:t>where</a:t>
            </a:r>
            <a:r>
              <a:rPr lang="en-US" b="0" dirty="0">
                <a:latin typeface="Consolas" panose="020B0609020204030204" pitchFamily="49" charset="0"/>
                <a:ea typeface="Times New Roman" panose="02020603050405020304" pitchFamily="18" charset="0"/>
                <a:cs typeface="Consolas" panose="020B0609020204030204" pitchFamily="49" charset="0"/>
              </a:rPr>
              <a:t> </a:t>
            </a:r>
            <a:r>
              <a:rPr lang="en-US" b="0" dirty="0" err="1" smtClean="0">
                <a:latin typeface="Consolas" panose="020B0609020204030204" pitchFamily="49" charset="0"/>
                <a:ea typeface="Times New Roman" panose="02020603050405020304" pitchFamily="18" charset="0"/>
                <a:cs typeface="Consolas" panose="020B0609020204030204" pitchFamily="49" charset="0"/>
              </a:rPr>
              <a:t>s.Title</a:t>
            </a:r>
            <a:r>
              <a:rPr lang="en-US" b="0" dirty="0" smtClean="0">
                <a:latin typeface="Consolas" panose="020B0609020204030204" pitchFamily="49" charset="0"/>
                <a:ea typeface="Times New Roman" panose="02020603050405020304" pitchFamily="18" charset="0"/>
                <a:cs typeface="Consolas" panose="020B0609020204030204" pitchFamily="49" charset="0"/>
              </a:rPr>
              <a:t> </a:t>
            </a:r>
            <a:r>
              <a:rPr lang="en-US" b="0" dirty="0">
                <a:latin typeface="Consolas" panose="020B0609020204030204" pitchFamily="49" charset="0"/>
                <a:ea typeface="Times New Roman" panose="02020603050405020304" pitchFamily="18" charset="0"/>
                <a:cs typeface="Consolas" panose="020B0609020204030204" pitchFamily="49" charset="0"/>
              </a:rPr>
              <a:t>== title</a:t>
            </a:r>
            <a:endParaRPr lang="en-GB" b="0" dirty="0">
              <a:latin typeface="Consolas" panose="020B0609020204030204" pitchFamily="49" charset="0"/>
              <a:ea typeface="Times New Roman" panose="02020603050405020304" pitchFamily="18" charset="0"/>
              <a:cs typeface="Consolas" panose="020B0609020204030204" pitchFamily="49" charset="0"/>
            </a:endParaRPr>
          </a:p>
          <a:p>
            <a:pPr>
              <a:lnSpc>
                <a:spcPct val="115000"/>
              </a:lnSpc>
              <a:spcAft>
                <a:spcPts val="1000"/>
              </a:spcAft>
            </a:pPr>
            <a:r>
              <a:rPr lang="en-US" b="0" dirty="0">
                <a:latin typeface="Consolas" panose="020B0609020204030204" pitchFamily="49" charset="0"/>
                <a:ea typeface="Times New Roman" panose="02020603050405020304" pitchFamily="18" charset="0"/>
                <a:cs typeface="Consolas" panose="020B0609020204030204" pitchFamily="49" charset="0"/>
              </a:rPr>
              <a:t>        </a:t>
            </a:r>
            <a:r>
              <a:rPr lang="en-US" b="0" dirty="0">
                <a:solidFill>
                  <a:srgbClr val="0070C0"/>
                </a:solidFill>
                <a:latin typeface="Consolas" panose="020B0609020204030204" pitchFamily="49" charset="0"/>
                <a:ea typeface="Times New Roman" panose="02020603050405020304" pitchFamily="18" charset="0"/>
                <a:cs typeface="Consolas" panose="020B0609020204030204" pitchFamily="49" charset="0"/>
              </a:rPr>
              <a:t>select</a:t>
            </a:r>
            <a:r>
              <a:rPr lang="en-US" b="0" dirty="0">
                <a:latin typeface="Consolas" panose="020B0609020204030204" pitchFamily="49" charset="0"/>
                <a:ea typeface="Times New Roman" panose="02020603050405020304" pitchFamily="18" charset="0"/>
                <a:cs typeface="Consolas" panose="020B0609020204030204" pitchFamily="49" charset="0"/>
              </a:rPr>
              <a:t> </a:t>
            </a:r>
            <a:r>
              <a:rPr lang="en-US" b="0" dirty="0" smtClean="0">
                <a:latin typeface="Consolas" panose="020B0609020204030204" pitchFamily="49" charset="0"/>
                <a:ea typeface="Times New Roman" panose="02020603050405020304" pitchFamily="18" charset="0"/>
                <a:cs typeface="Consolas" panose="020B0609020204030204" pitchFamily="49" charset="0"/>
              </a:rPr>
              <a:t>s</a:t>
            </a:r>
            <a:endParaRPr lang="en-GB" b="0" dirty="0">
              <a:latin typeface="Consolas" panose="020B0609020204030204" pitchFamily="49" charset="0"/>
              <a:ea typeface="Times New Roman" panose="02020603050405020304" pitchFamily="18" charset="0"/>
              <a:cs typeface="Consolas" panose="020B0609020204030204" pitchFamily="49" charset="0"/>
            </a:endParaRPr>
          </a:p>
          <a:p>
            <a:pPr>
              <a:lnSpc>
                <a:spcPct val="115000"/>
              </a:lnSpc>
              <a:spcAft>
                <a:spcPts val="1000"/>
              </a:spcAft>
            </a:pPr>
            <a:r>
              <a:rPr lang="en-US" b="0" dirty="0">
                <a:latin typeface="Consolas" panose="020B0609020204030204" pitchFamily="49" charset="0"/>
                <a:ea typeface="Times New Roman" panose="02020603050405020304" pitchFamily="18" charset="0"/>
                <a:cs typeface="Consolas" panose="020B0609020204030204" pitchFamily="49" charset="0"/>
              </a:rPr>
              <a:t>   </a:t>
            </a:r>
            <a:r>
              <a:rPr lang="en-US" b="0" dirty="0">
                <a:solidFill>
                  <a:srgbClr val="33CC33"/>
                </a:solidFill>
                <a:latin typeface="Consolas" panose="020B0609020204030204" pitchFamily="49" charset="0"/>
                <a:ea typeface="Times New Roman" panose="02020603050405020304" pitchFamily="18" charset="0"/>
                <a:cs typeface="Consolas" panose="020B0609020204030204" pitchFamily="49" charset="0"/>
              </a:rPr>
              <a:t>Photo</a:t>
            </a:r>
            <a:r>
              <a:rPr lang="en-US" b="0" dirty="0">
                <a:latin typeface="Consolas" panose="020B0609020204030204" pitchFamily="49" charset="0"/>
                <a:ea typeface="Times New Roman" panose="02020603050405020304" pitchFamily="18" charset="0"/>
                <a:cs typeface="Consolas" panose="020B0609020204030204" pitchFamily="49" charset="0"/>
              </a:rPr>
              <a:t> </a:t>
            </a:r>
            <a:r>
              <a:rPr lang="en-US" b="0" dirty="0" smtClean="0">
                <a:latin typeface="Consolas" panose="020B0609020204030204" pitchFamily="49" charset="0"/>
                <a:ea typeface="Times New Roman" panose="02020603050405020304" pitchFamily="18" charset="0"/>
                <a:cs typeface="Consolas" panose="020B0609020204030204" pitchFamily="49" charset="0"/>
              </a:rPr>
              <a:t>session </a:t>
            </a:r>
            <a:r>
              <a:rPr lang="en-US" b="0" dirty="0">
                <a:latin typeface="Consolas" panose="020B0609020204030204" pitchFamily="49" charset="0"/>
                <a:ea typeface="Times New Roman" panose="02020603050405020304" pitchFamily="18" charset="0"/>
                <a:cs typeface="Consolas" panose="020B0609020204030204" pitchFamily="49" charset="0"/>
              </a:rPr>
              <a:t>= </a:t>
            </a:r>
            <a:r>
              <a:rPr lang="en-US" b="0" dirty="0" err="1">
                <a:latin typeface="Consolas" panose="020B0609020204030204" pitchFamily="49" charset="0"/>
                <a:ea typeface="Times New Roman" panose="02020603050405020304" pitchFamily="18" charset="0"/>
                <a:cs typeface="Consolas" panose="020B0609020204030204" pitchFamily="49" charset="0"/>
              </a:rPr>
              <a:t>query.FirstOrDefault</a:t>
            </a:r>
            <a:r>
              <a:rPr lang="en-US" b="0" dirty="0">
                <a:latin typeface="Consolas" panose="020B0609020204030204" pitchFamily="49" charset="0"/>
                <a:ea typeface="Times New Roman" panose="02020603050405020304" pitchFamily="18" charset="0"/>
                <a:cs typeface="Consolas" panose="020B0609020204030204" pitchFamily="49" charset="0"/>
              </a:rPr>
              <a:t>();</a:t>
            </a:r>
            <a:endParaRPr lang="en-GB" b="0" dirty="0">
              <a:latin typeface="Consolas" panose="020B0609020204030204" pitchFamily="49" charset="0"/>
              <a:ea typeface="Times New Roman" panose="02020603050405020304" pitchFamily="18" charset="0"/>
              <a:cs typeface="Consolas" panose="020B0609020204030204" pitchFamily="49" charset="0"/>
            </a:endParaRPr>
          </a:p>
          <a:p>
            <a:pPr>
              <a:lnSpc>
                <a:spcPct val="115000"/>
              </a:lnSpc>
              <a:spcAft>
                <a:spcPts val="1000"/>
              </a:spcAft>
            </a:pPr>
            <a:r>
              <a:rPr lang="en-US" b="0" dirty="0">
                <a:latin typeface="Consolas" panose="020B0609020204030204" pitchFamily="49" charset="0"/>
                <a:ea typeface="Times New Roman" panose="02020603050405020304" pitchFamily="18" charset="0"/>
                <a:cs typeface="Consolas" panose="020B0609020204030204" pitchFamily="49" charset="0"/>
              </a:rPr>
              <a:t>   </a:t>
            </a:r>
            <a:r>
              <a:rPr lang="en-US" b="0" dirty="0">
                <a:solidFill>
                  <a:srgbClr val="0070C0"/>
                </a:solidFill>
                <a:latin typeface="Consolas" panose="020B0609020204030204" pitchFamily="49" charset="0"/>
                <a:ea typeface="Times New Roman" panose="02020603050405020304" pitchFamily="18" charset="0"/>
                <a:cs typeface="Consolas" panose="020B0609020204030204" pitchFamily="49" charset="0"/>
              </a:rPr>
              <a:t>return</a:t>
            </a:r>
            <a:r>
              <a:rPr lang="en-US" b="0" dirty="0">
                <a:latin typeface="Consolas" panose="020B0609020204030204" pitchFamily="49" charset="0"/>
                <a:ea typeface="Times New Roman" panose="02020603050405020304" pitchFamily="18" charset="0"/>
                <a:cs typeface="Consolas" panose="020B0609020204030204" pitchFamily="49" charset="0"/>
              </a:rPr>
              <a:t> View(</a:t>
            </a:r>
            <a:r>
              <a:rPr lang="en-US" b="0" dirty="0">
                <a:solidFill>
                  <a:srgbClr val="C00000"/>
                </a:solidFill>
                <a:latin typeface="Consolas" panose="020B0609020204030204" pitchFamily="49" charset="0"/>
                <a:ea typeface="Times New Roman" panose="02020603050405020304" pitchFamily="18" charset="0"/>
                <a:cs typeface="Consolas" panose="020B0609020204030204" pitchFamily="49" charset="0"/>
              </a:rPr>
              <a:t>"Details"</a:t>
            </a:r>
            <a:r>
              <a:rPr lang="en-US" b="0" dirty="0">
                <a:latin typeface="Consolas" panose="020B0609020204030204" pitchFamily="49" charset="0"/>
                <a:ea typeface="Times New Roman" panose="02020603050405020304" pitchFamily="18" charset="0"/>
                <a:cs typeface="Consolas" panose="020B0609020204030204" pitchFamily="49" charset="0"/>
              </a:rPr>
              <a:t>, </a:t>
            </a:r>
            <a:r>
              <a:rPr lang="en-US" b="0" dirty="0" smtClean="0">
                <a:latin typeface="Consolas" panose="020B0609020204030204" pitchFamily="49" charset="0"/>
                <a:ea typeface="Times New Roman" panose="02020603050405020304" pitchFamily="18" charset="0"/>
                <a:cs typeface="Consolas" panose="020B0609020204030204" pitchFamily="49" charset="0"/>
              </a:rPr>
              <a:t>session);</a:t>
            </a:r>
            <a:endParaRPr lang="en-GB" b="0" dirty="0">
              <a:latin typeface="Consolas" panose="020B0609020204030204" pitchFamily="49" charset="0"/>
              <a:ea typeface="Times New Roman" panose="02020603050405020304" pitchFamily="18" charset="0"/>
              <a:cs typeface="Consolas" panose="020B0609020204030204" pitchFamily="49" charset="0"/>
            </a:endParaRPr>
          </a:p>
          <a:p>
            <a:r>
              <a:rPr lang="en-US" b="0" dirty="0">
                <a:latin typeface="Consolas" panose="020B0609020204030204" pitchFamily="49" charset="0"/>
                <a:ea typeface="Times New Roman" panose="02020603050405020304" pitchFamily="18" charset="0"/>
                <a:cs typeface="Consolas" panose="020B0609020204030204" pitchFamily="49" charset="0"/>
              </a:rPr>
              <a:t>}</a:t>
            </a:r>
            <a:endParaRPr lang="en-GB" b="0" dirty="0">
              <a:latin typeface="Consolas" panose="020B0609020204030204" pitchFamily="49" charset="0"/>
              <a:cs typeface="Consolas" panose="020B0609020204030204" pitchFamily="49" charset="0"/>
            </a:endParaRPr>
          </a:p>
        </p:txBody>
      </p:sp>
      <p:sp>
        <p:nvSpPr>
          <p:cNvPr id="5" name="TextBox 4"/>
          <p:cNvSpPr txBox="1"/>
          <p:nvPr/>
        </p:nvSpPr>
        <p:spPr>
          <a:xfrm>
            <a:off x="379514" y="1245702"/>
            <a:ext cx="8964728"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itchFamily="34" charset="0"/>
                <a:ea typeface="Segoe UI" pitchFamily="34" charset="0"/>
                <a:cs typeface="Segoe UI" pitchFamily="34" charset="0"/>
              </a:rPr>
              <a:t>http://</a:t>
            </a:r>
            <a:r>
              <a:rPr lang="en-GB" b="0" dirty="0" smtClean="0">
                <a:latin typeface="Segoe UI" pitchFamily="34" charset="0"/>
                <a:ea typeface="Segoe UI" pitchFamily="34" charset="0"/>
                <a:cs typeface="Segoe UI" pitchFamily="34" charset="0"/>
              </a:rPr>
              <a:t>www.adventureworks.com/session/getsessionbytitle?title=MVC101</a:t>
            </a:r>
            <a:endParaRPr lang="en-GB" b="0" dirty="0">
              <a:latin typeface="Segoe UI" pitchFamily="34" charset="0"/>
              <a:ea typeface="Segoe UI" pitchFamily="34" charset="0"/>
              <a:cs typeface="Segoe UI" pitchFamily="34" charset="0"/>
            </a:endParaRPr>
          </a:p>
        </p:txBody>
      </p:sp>
      <p:sp>
        <p:nvSpPr>
          <p:cNvPr id="6" name="Rounded Rectangle 5"/>
          <p:cNvSpPr/>
          <p:nvPr/>
        </p:nvSpPr>
        <p:spPr bwMode="auto">
          <a:xfrm>
            <a:off x="5844682" y="1774982"/>
            <a:ext cx="3035300" cy="7747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eaLnBrk="0" hangingPunct="0"/>
            <a:r>
              <a:rPr lang="en-GB" dirty="0" err="1">
                <a:solidFill>
                  <a:schemeClr val="tx1"/>
                </a:solidFill>
                <a:latin typeface="Verdana" pitchFamily="34" charset="0"/>
              </a:rPr>
              <a:t>DefaultModelBinder</a:t>
            </a:r>
            <a:endParaRPr lang="en-GB" dirty="0">
              <a:solidFill>
                <a:schemeClr val="tx1"/>
              </a:solidFill>
              <a:latin typeface="Verdana" pitchFamily="34" charset="0"/>
            </a:endParaRPr>
          </a:p>
        </p:txBody>
      </p:sp>
      <p:sp>
        <p:nvSpPr>
          <p:cNvPr id="7" name="Right Brace 6"/>
          <p:cNvSpPr/>
          <p:nvPr/>
        </p:nvSpPr>
        <p:spPr bwMode="auto">
          <a:xfrm rot="5400000">
            <a:off x="7001992" y="726091"/>
            <a:ext cx="242685" cy="1834092"/>
          </a:xfrm>
          <a:prstGeom prst="rightBrace">
            <a:avLst/>
          </a:prstGeom>
          <a:ln>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mn-lt"/>
                <a:ea typeface="+mn-ea"/>
                <a:cs typeface="+mn-cs"/>
              </a:defRPr>
            </a:lvl1pPr>
            <a:lvl2pPr marL="457200" algn="l" rtl="0" fontAlgn="base">
              <a:spcBef>
                <a:spcPct val="0"/>
              </a:spcBef>
              <a:spcAft>
                <a:spcPct val="0"/>
              </a:spcAft>
              <a:defRPr b="1" kern="1200">
                <a:solidFill>
                  <a:schemeClr val="tx1"/>
                </a:solidFill>
                <a:latin typeface="+mn-lt"/>
                <a:ea typeface="+mn-ea"/>
                <a:cs typeface="+mn-cs"/>
              </a:defRPr>
            </a:lvl2pPr>
            <a:lvl3pPr marL="914400" algn="l" rtl="0" fontAlgn="base">
              <a:spcBef>
                <a:spcPct val="0"/>
              </a:spcBef>
              <a:spcAft>
                <a:spcPct val="0"/>
              </a:spcAft>
              <a:defRPr b="1" kern="1200">
                <a:solidFill>
                  <a:schemeClr val="tx1"/>
                </a:solidFill>
                <a:latin typeface="+mn-lt"/>
                <a:ea typeface="+mn-ea"/>
                <a:cs typeface="+mn-cs"/>
              </a:defRPr>
            </a:lvl3pPr>
            <a:lvl4pPr marL="1371600" algn="l" rtl="0" fontAlgn="base">
              <a:spcBef>
                <a:spcPct val="0"/>
              </a:spcBef>
              <a:spcAft>
                <a:spcPct val="0"/>
              </a:spcAft>
              <a:defRPr b="1" kern="1200">
                <a:solidFill>
                  <a:schemeClr val="tx1"/>
                </a:solidFill>
                <a:latin typeface="+mn-lt"/>
                <a:ea typeface="+mn-ea"/>
                <a:cs typeface="+mn-cs"/>
              </a:defRPr>
            </a:lvl4pPr>
            <a:lvl5pPr marL="1828800" algn="l" rtl="0" fontAlgn="base">
              <a:spcBef>
                <a:spcPct val="0"/>
              </a:spcBef>
              <a:spcAft>
                <a:spcPct val="0"/>
              </a:spcAft>
              <a:defRPr b="1" kern="1200">
                <a:solidFill>
                  <a:schemeClr val="tx1"/>
                </a:solidFill>
                <a:latin typeface="+mn-lt"/>
                <a:ea typeface="+mn-ea"/>
                <a:cs typeface="+mn-cs"/>
              </a:defRPr>
            </a:lvl5pPr>
            <a:lvl6pPr marL="2286000" algn="l" defTabSz="914400" rtl="0" eaLnBrk="1" latinLnBrk="0" hangingPunct="1">
              <a:defRPr b="1" kern="1200">
                <a:solidFill>
                  <a:schemeClr val="tx1"/>
                </a:solidFill>
                <a:latin typeface="+mn-lt"/>
                <a:ea typeface="+mn-ea"/>
                <a:cs typeface="+mn-cs"/>
              </a:defRPr>
            </a:lvl6pPr>
            <a:lvl7pPr marL="2743200" algn="l" defTabSz="914400" rtl="0" eaLnBrk="1" latinLnBrk="0" hangingPunct="1">
              <a:defRPr b="1" kern="1200">
                <a:solidFill>
                  <a:schemeClr val="tx1"/>
                </a:solidFill>
                <a:latin typeface="+mn-lt"/>
                <a:ea typeface="+mn-ea"/>
                <a:cs typeface="+mn-cs"/>
              </a:defRPr>
            </a:lvl7pPr>
            <a:lvl8pPr marL="3200400" algn="l" defTabSz="914400" rtl="0" eaLnBrk="1" latinLnBrk="0" hangingPunct="1">
              <a:defRPr b="1" kern="1200">
                <a:solidFill>
                  <a:schemeClr val="tx1"/>
                </a:solidFill>
                <a:latin typeface="+mn-lt"/>
                <a:ea typeface="+mn-ea"/>
                <a:cs typeface="+mn-cs"/>
              </a:defRPr>
            </a:lvl8pPr>
            <a:lvl9pPr marL="3657600" algn="l" defTabSz="914400" rtl="0" eaLnBrk="1" latinLnBrk="0" hangingPunct="1">
              <a:defRPr b="1" kern="1200">
                <a:solidFill>
                  <a:schemeClr val="tx1"/>
                </a:solidFill>
                <a:latin typeface="+mn-lt"/>
                <a:ea typeface="+mn-ea"/>
                <a:cs typeface="+mn-cs"/>
              </a:defRPr>
            </a:lvl9pPr>
          </a:lstStyle>
          <a:p>
            <a:pPr algn="ctr" eaLnBrk="0" hangingPunct="0"/>
            <a:endParaRPr lang="en-GB">
              <a:latin typeface="Verdana" pitchFamily="34" charset="0"/>
            </a:endParaRPr>
          </a:p>
        </p:txBody>
      </p:sp>
      <p:cxnSp>
        <p:nvCxnSpPr>
          <p:cNvPr id="9" name="Straight Arrow Connector 8"/>
          <p:cNvCxnSpPr/>
          <p:nvPr/>
        </p:nvCxnSpPr>
        <p:spPr bwMode="auto">
          <a:xfrm>
            <a:off x="7335036" y="2539179"/>
            <a:ext cx="0" cy="447357"/>
          </a:xfrm>
          <a:prstGeom prst="straightConnector1">
            <a:avLst/>
          </a:prstGeom>
          <a:ln>
            <a:headEnd type="none" w="med" len="med"/>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5456035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Passing Data to the View</a:t>
            </a:r>
            <a:endParaRPr lang="en-US" dirty="0"/>
          </a:p>
        </p:txBody>
      </p:sp>
      <p:sp>
        <p:nvSpPr>
          <p:cNvPr id="4" name="Content Placeholder 3"/>
          <p:cNvSpPr>
            <a:spLocks noGrp="1"/>
          </p:cNvSpPr>
          <p:nvPr>
            <p:ph sz="quarter" idx="10"/>
          </p:nvPr>
        </p:nvSpPr>
        <p:spPr/>
        <p:txBody>
          <a:bodyPr/>
          <a:lstStyle/>
          <a:p>
            <a:r>
              <a:rPr lang="en-US" sz="2400" dirty="0"/>
              <a:t>Model</a:t>
            </a:r>
          </a:p>
          <a:p>
            <a:pPr lvl="1"/>
            <a:r>
              <a:rPr lang="en-US" sz="2000" dirty="0"/>
              <a:t>View(data)</a:t>
            </a:r>
          </a:p>
          <a:p>
            <a:pPr lvl="1"/>
            <a:r>
              <a:rPr lang="en-US" sz="2000" dirty="0"/>
              <a:t>Strongly typed, can be more flexible</a:t>
            </a:r>
          </a:p>
          <a:p>
            <a:pPr lvl="1"/>
            <a:r>
              <a:rPr lang="en-US" sz="2000" dirty="0"/>
              <a:t>More complex</a:t>
            </a:r>
          </a:p>
          <a:p>
            <a:r>
              <a:rPr lang="en-US" sz="2400" dirty="0" err="1"/>
              <a:t>ViewBag</a:t>
            </a:r>
            <a:endParaRPr lang="en-US" sz="2400" dirty="0"/>
          </a:p>
          <a:p>
            <a:pPr lvl="1"/>
            <a:r>
              <a:rPr lang="en-US" sz="2000" dirty="0"/>
              <a:t>Dynamic object for storing basic pieces of information</a:t>
            </a:r>
          </a:p>
          <a:p>
            <a:pPr lvl="2"/>
            <a:r>
              <a:rPr lang="en-US" sz="1800" dirty="0"/>
              <a:t>Alias for </a:t>
            </a:r>
            <a:r>
              <a:rPr lang="en-US" sz="1800" dirty="0" err="1"/>
              <a:t>ViewData</a:t>
            </a:r>
            <a:endParaRPr lang="en-US" sz="1800" dirty="0"/>
          </a:p>
          <a:p>
            <a:pPr lvl="1"/>
            <a:r>
              <a:rPr lang="en-US" sz="2000" dirty="0"/>
              <a:t>Perfect for sending messages to the view</a:t>
            </a:r>
          </a:p>
          <a:p>
            <a:pPr lvl="1"/>
            <a:r>
              <a:rPr lang="en-US" sz="2000" dirty="0"/>
              <a:t>Only available for that action</a:t>
            </a:r>
          </a:p>
          <a:p>
            <a:pPr lvl="2"/>
            <a:r>
              <a:rPr lang="en-US" sz="1800" dirty="0"/>
              <a:t>Redirects cause the </a:t>
            </a:r>
            <a:r>
              <a:rPr lang="en-US" sz="1800" dirty="0" err="1"/>
              <a:t>ViewBag</a:t>
            </a:r>
            <a:r>
              <a:rPr lang="en-US" sz="1800" dirty="0"/>
              <a:t> to be emptied</a:t>
            </a:r>
          </a:p>
          <a:p>
            <a:r>
              <a:rPr lang="en-US" sz="2400" dirty="0" err="1"/>
              <a:t>TempData</a:t>
            </a:r>
            <a:endParaRPr lang="en-US" sz="2400" dirty="0"/>
          </a:p>
          <a:p>
            <a:pPr lvl="1"/>
            <a:r>
              <a:rPr lang="en-US" sz="2000" dirty="0"/>
              <a:t>Just like the </a:t>
            </a:r>
            <a:r>
              <a:rPr lang="en-US" sz="2000" dirty="0" err="1"/>
              <a:t>ViewBag</a:t>
            </a:r>
            <a:r>
              <a:rPr lang="en-US" sz="2000" dirty="0"/>
              <a:t>, but it’s also available on the next </a:t>
            </a:r>
            <a:r>
              <a:rPr lang="en-US" sz="2000" dirty="0" smtClean="0"/>
              <a:t>page</a:t>
            </a:r>
            <a:endParaRPr lang="en-US" sz="2000" dirty="0"/>
          </a:p>
        </p:txBody>
      </p:sp>
    </p:spTree>
    <p:extLst>
      <p:ext uri="{BB962C8B-B14F-4D97-AF65-F5344CB8AC3E}">
        <p14:creationId xmlns:p14="http://schemas.microsoft.com/office/powerpoint/2010/main" val="14645298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Create a Controller</a:t>
            </a:r>
            <a:endParaRPr lang="en-US" dirty="0"/>
          </a:p>
        </p:txBody>
      </p:sp>
    </p:spTree>
    <p:extLst>
      <p:ext uri="{BB962C8B-B14F-4D97-AF65-F5344CB8AC3E}">
        <p14:creationId xmlns:p14="http://schemas.microsoft.com/office/powerpoint/2010/main" val="32664424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are Filters?</a:t>
            </a:r>
            <a:endParaRPr lang="en-US"/>
          </a:p>
        </p:txBody>
      </p:sp>
      <p:sp>
        <p:nvSpPr>
          <p:cNvPr id="3" name="Content Placeholder 2"/>
          <p:cNvSpPr>
            <a:spLocks noGrp="1"/>
          </p:cNvSpPr>
          <p:nvPr>
            <p:ph sz="quarter" idx="10"/>
          </p:nvPr>
        </p:nvSpPr>
        <p:spPr/>
        <p:txBody>
          <a:bodyPr/>
          <a:lstStyle/>
          <a:p>
            <a:pPr marL="0" indent="0">
              <a:buNone/>
            </a:pPr>
            <a:r>
              <a:rPr lang="en-IN" sz="2800" dirty="0"/>
              <a:t>Some requirements cut across logical boundaries are called </a:t>
            </a:r>
            <a:r>
              <a:rPr lang="en-US" sz="2800" dirty="0"/>
              <a:t>cross-cutting concerns. Examples include:</a:t>
            </a:r>
          </a:p>
          <a:p>
            <a:pPr lvl="1"/>
            <a:r>
              <a:rPr lang="en-US" sz="2400" dirty="0"/>
              <a:t>Authorization</a:t>
            </a:r>
          </a:p>
          <a:p>
            <a:pPr lvl="1"/>
            <a:r>
              <a:rPr lang="en-US" sz="2400" dirty="0"/>
              <a:t>Logging</a:t>
            </a:r>
          </a:p>
          <a:p>
            <a:pPr lvl="1"/>
            <a:r>
              <a:rPr lang="en-US" sz="2400" dirty="0"/>
              <a:t>Caching</a:t>
            </a:r>
          </a:p>
          <a:p>
            <a:pPr>
              <a:buNone/>
            </a:pPr>
            <a:r>
              <a:rPr lang="en-US" sz="3600" dirty="0"/>
              <a:t>There are four different types of filters:</a:t>
            </a:r>
          </a:p>
          <a:p>
            <a:pPr lvl="1"/>
            <a:r>
              <a:rPr lang="en-US" sz="2400" dirty="0"/>
              <a:t>Authorization filters run before any other filter and before the code in the action method</a:t>
            </a:r>
          </a:p>
          <a:p>
            <a:pPr lvl="1"/>
            <a:r>
              <a:rPr lang="en-US" sz="2400" dirty="0"/>
              <a:t>Action filters run before and after the code in the action method</a:t>
            </a:r>
          </a:p>
          <a:p>
            <a:pPr lvl="1"/>
            <a:r>
              <a:rPr lang="en-US" sz="2400" dirty="0"/>
              <a:t>Result filters run before and after a result is returned from an action method.</a:t>
            </a:r>
          </a:p>
          <a:p>
            <a:pPr lvl="1"/>
            <a:r>
              <a:rPr lang="en-US" sz="2400" dirty="0"/>
              <a:t>Exception filters run only if the action method or another filter throws an exception. </a:t>
            </a:r>
          </a:p>
        </p:txBody>
      </p:sp>
    </p:spTree>
    <p:extLst>
      <p:ext uri="{BB962C8B-B14F-4D97-AF65-F5344CB8AC3E}">
        <p14:creationId xmlns:p14="http://schemas.microsoft.com/office/powerpoint/2010/main" val="4207135437"/>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77C1942F61CC445966EF0B72456FB71" ma:contentTypeVersion="5" ma:contentTypeDescription="Create a new document." ma:contentTypeScope="" ma:versionID="5421a2b3915c7c9b88cb078d9907b3f4">
  <xsd:schema xmlns:xsd="http://www.w3.org/2001/XMLSchema" xmlns:xs="http://www.w3.org/2001/XMLSchema" xmlns:p="http://schemas.microsoft.com/office/2006/metadata/properties" xmlns:ns2="230e9df3-be65-4c73-a93b-d1236ebd677e" xmlns:ns3="9144449b-ba5a-4612-98a9-381e907e54b6" targetNamespace="http://schemas.microsoft.com/office/2006/metadata/properties" ma:root="true" ma:fieldsID="c375f00a2d990dcf3e2772267a56beac" ns2:_="" ns3:_="">
    <xsd:import namespace="230e9df3-be65-4c73-a93b-d1236ebd677e"/>
    <xsd:import namespace="9144449b-ba5a-4612-98a9-381e907e54b6"/>
    <xsd:element name="properties">
      <xsd:complexType>
        <xsd:sequence>
          <xsd:element name="documentManagement">
            <xsd:complexType>
              <xsd:all>
                <xsd:element ref="ns2:TaxCatchAll" minOccurs="0"/>
                <xsd:element ref="ns3:gb399f5cafb3492e9758fe6e7129f04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8"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144449b-ba5a-4612-98a9-381e907e54b6" elementFormDefault="qualified">
    <xsd:import namespace="http://schemas.microsoft.com/office/2006/documentManagement/types"/>
    <xsd:import namespace="http://schemas.microsoft.com/office/infopath/2007/PartnerControls"/>
    <xsd:element name="gb399f5cafb3492e9758fe6e7129f04d" ma:index="10" nillable="true" ma:taxonomy="true" ma:internalName="gb399f5cafb3492e9758fe6e7129f04d" ma:taxonomyFieldName="Document_x0020_Tag" ma:displayName="Document Tag" ma:default="" ma:fieldId="{0b399f5c-afb3-492e-9758-fe6e7129f04d}" ma:taxonomyMulti="true" ma:sspId="e385fb40-52d4-4fae-9c5b-3e8ff8a5878e" ma:termSetId="e899c082-d26a-4467-bc6e-91facf8e6e36"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230e9df3-be65-4c73-a93b-d1236ebd677e">
      <Value>24</Value>
    </TaxCatchAll>
    <gb399f5cafb3492e9758fe6e7129f04d xmlns="9144449b-ba5a-4612-98a9-381e907e54b6">
      <Terms xmlns="http://schemas.microsoft.com/office/infopath/2007/PartnerControls">
        <TermInfo xmlns="http://schemas.microsoft.com/office/infopath/2007/PartnerControls">
          <TermName xmlns="http://schemas.microsoft.com/office/infopath/2007/PartnerControls">Content Templates</TermName>
          <TermId xmlns="http://schemas.microsoft.com/office/infopath/2007/PartnerControls">bdbbc9aa-4892-4816-9e36-bf1120da60e9</TermId>
        </TermInfo>
      </Terms>
    </gb399f5cafb3492e9758fe6e7129f04d>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82E29CF1-14D8-4EA9-9912-77C2B374A3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9144449b-ba5a-4612-98a9-381e907e54b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230e9df3-be65-4c73-a93b-d1236ebd677e"/>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9144449b-ba5a-4612-98a9-381e907e54b6"/>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3234</TotalTime>
  <Words>1107</Words>
  <Application>Microsoft Office PowerPoint</Application>
  <PresentationFormat>Widescreen</PresentationFormat>
  <Paragraphs>113</Paragraphs>
  <Slides>10</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Calibri</vt:lpstr>
      <vt:lpstr>Consolas</vt:lpstr>
      <vt:lpstr>Segoe</vt:lpstr>
      <vt:lpstr>Segoe UI</vt:lpstr>
      <vt:lpstr>Segoe UI Light</vt:lpstr>
      <vt:lpstr>Times New Roman</vt:lpstr>
      <vt:lpstr>Verdana</vt:lpstr>
      <vt:lpstr>1_Office Theme</vt:lpstr>
      <vt:lpstr>PowerPoint Presentation</vt:lpstr>
      <vt:lpstr>Module Overview</vt:lpstr>
      <vt:lpstr>Lesson 1: Writing Controllers and Actions</vt:lpstr>
      <vt:lpstr>Responding to User Requests</vt:lpstr>
      <vt:lpstr>Writing Controller Actions</vt:lpstr>
      <vt:lpstr>Using Parameters</vt:lpstr>
      <vt:lpstr>Passing Data to the View</vt:lpstr>
      <vt:lpstr>How to Create a Controller</vt:lpstr>
      <vt:lpstr>What are Filters?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Christopher Harrison</cp:lastModifiedBy>
  <cp:revision>54</cp:revision>
  <dcterms:created xsi:type="dcterms:W3CDTF">2013-02-15T23:12:42Z</dcterms:created>
  <dcterms:modified xsi:type="dcterms:W3CDTF">2013-09-17T00:22:11Z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0x010100B77C1942F61CC445966EF0B72456FB71</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ies>
</file>