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79" r:id="rId7"/>
    <p:sldId id="280" r:id="rId8"/>
    <p:sldId id="281" r:id="rId9"/>
    <p:sldId id="293" r:id="rId10"/>
    <p:sldId id="284" r:id="rId11"/>
    <p:sldId id="294" r:id="rId12"/>
    <p:sldId id="287" r:id="rId13"/>
    <p:sldId id="288" r:id="rId14"/>
    <p:sldId id="289" r:id="rId15"/>
    <p:sldId id="290" r:id="rId16"/>
    <p:sldId id="291" r:id="rId17"/>
    <p:sldId id="29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362" autoAdjust="0"/>
    <p:restoredTop sz="94660"/>
  </p:normalViewPr>
  <p:slideViewPr>
    <p:cSldViewPr snapToGrid="0">
      <p:cViewPr varScale="1">
        <p:scale>
          <a:sx n="80" d="100"/>
          <a:sy n="80" d="100"/>
        </p:scale>
        <p:origin x="77" y="9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include the jQuery code in the </a:t>
            </a:r>
            <a:r>
              <a:rPr lang="en-US" sz="1000" b="1">
                <a:latin typeface="Arial"/>
                <a:ea typeface="Calibri"/>
                <a:cs typeface="Times New Roman"/>
              </a:rPr>
              <a:t>document.ready </a:t>
            </a:r>
            <a:r>
              <a:rPr lang="en-US" sz="1000">
                <a:latin typeface="Arial"/>
                <a:ea typeface="Calibri"/>
                <a:cs typeface="Times New Roman"/>
              </a:rPr>
              <a:t>event?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include the jQuery code in the </a:t>
            </a:r>
            <a:r>
              <a:rPr lang="en-US" sz="1000" b="1">
                <a:latin typeface="Arial"/>
                <a:ea typeface="Calibri"/>
                <a:cs typeface="Times New Roman"/>
              </a:rPr>
              <a:t>document.ready </a:t>
            </a:r>
            <a:r>
              <a:rPr lang="en-US" sz="1000">
                <a:latin typeface="Arial"/>
                <a:ea typeface="Calibri"/>
                <a:cs typeface="Times New Roman"/>
              </a:rPr>
              <a:t>event to ensure that the jQuery code runs after the entire webpage loads.</a:t>
            </a:r>
          </a:p>
          <a:p>
            <a:pPr>
              <a:lnSpc>
                <a:spcPct val="115000"/>
              </a:lnSpc>
              <a:spcAft>
                <a:spcPts val="1000"/>
              </a:spcAft>
            </a:pPr>
            <a:r>
              <a:rPr lang="en-US" sz="1000">
                <a:latin typeface="Arial"/>
                <a:ea typeface="Calibri"/>
                <a:cs typeface="Times New Roman"/>
              </a:rPr>
              <a:t>You can elaborate on how jQuery helps query HTML DOM and obtain instances of HTML elements. You can then describe the different methods to identify HTML elements, by using jQuery.</a:t>
            </a:r>
          </a:p>
        </p:txBody>
      </p:sp>
      <p:sp>
        <p:nvSpPr>
          <p:cNvPr id="4" name="Slide Number Placeholder 3"/>
          <p:cNvSpPr>
            <a:spLocks noGrp="1"/>
          </p:cNvSpPr>
          <p:nvPr>
            <p:ph type="sldNum" sz="quarter" idx="10"/>
          </p:nvPr>
        </p:nvSpPr>
        <p:spPr/>
        <p:txBody>
          <a:bodyPr/>
          <a:lstStyle/>
          <a:p>
            <a:fld id="{C611E56A-EC50-4CAA-AD2D-50F60E2C0222}"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5854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C611E56A-EC50-4CAA-AD2D-50F60E2C0222}"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64005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Segoe UI"/>
              </a:rPr>
              <a:t>20486A-SEA-DEV11</a:t>
            </a:r>
            <a:r>
              <a:rPr lang="en-US" sz="1000" dirty="0" smtClean="0">
                <a:latin typeface="Arial"/>
                <a:ea typeface="Times New Roman"/>
                <a:cs typeface="Segoe UI"/>
              </a:rPr>
              <a:t>, with the user name, </a:t>
            </a:r>
            <a:r>
              <a:rPr lang="en-US" sz="1000" b="1" dirty="0" smtClean="0">
                <a:latin typeface="Arial"/>
                <a:ea typeface="Times New Roman"/>
                <a:cs typeface="Segoe UI"/>
              </a:rPr>
              <a:t>admin</a:t>
            </a:r>
            <a:r>
              <a:rPr lang="en-US" sz="1000" dirty="0" smtClean="0">
                <a:latin typeface="Arial"/>
                <a:ea typeface="Times New Roman"/>
                <a:cs typeface="Segoe UI"/>
              </a:rPr>
              <a:t>, and the password, </a:t>
            </a:r>
            <a:r>
              <a:rPr lang="en-US" sz="1000" b="1" dirty="0" smtClean="0">
                <a:latin typeface="Arial"/>
                <a:ea typeface="Times New Roman"/>
                <a:cs typeface="Segoe UI"/>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Segoe UI"/>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Segoe UI"/>
              </a:rPr>
              <a:t>Allfiles</a:t>
            </a:r>
            <a:r>
              <a:rPr lang="en-US" sz="1000" dirty="0" smtClean="0">
                <a:latin typeface="Arial"/>
                <a:ea typeface="Times New Roman"/>
                <a:cs typeface="Segoe UI"/>
              </a:rPr>
              <a:t> </a:t>
            </a:r>
            <a:r>
              <a:rPr lang="en-US" sz="1000" b="1" dirty="0" smtClean="0">
                <a:latin typeface="Arial"/>
                <a:ea typeface="Times New Roman"/>
                <a:cs typeface="Segoe UI"/>
              </a:rPr>
              <a:t>(D):</a:t>
            </a:r>
            <a:r>
              <a:rPr lang="en-US" sz="1000" b="1" dirty="0" err="1" smtClean="0">
                <a:latin typeface="Arial"/>
                <a:ea typeface="Times New Roman"/>
                <a:cs typeface="Segoe UI"/>
              </a:rPr>
              <a:t>Democode</a:t>
            </a:r>
            <a:r>
              <a:rPr lang="en-US" sz="1000" b="1" dirty="0" smtClean="0">
                <a:latin typeface="Arial"/>
                <a:ea typeface="Times New Roman"/>
                <a:cs typeface="Segoe UI"/>
              </a:rPr>
              <a:t>\Mod10\</a:t>
            </a:r>
            <a:r>
              <a:rPr lang="en-US" sz="1000" b="1" dirty="0" err="1" smtClean="0">
                <a:latin typeface="Arial"/>
                <a:ea typeface="Times New Roman"/>
                <a:cs typeface="Segoe UI"/>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Segoe UI"/>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GB" sz="1000" b="1" dirty="0" smtClean="0">
                <a:latin typeface="Arial"/>
                <a:ea typeface="Times New Roman"/>
                <a:cs typeface="Times New Roman"/>
              </a:rPr>
              <a:t>Allow </a:t>
            </a:r>
            <a:r>
              <a:rPr lang="en-GB" sz="1000" b="1" dirty="0" err="1" smtClean="0">
                <a:latin typeface="Arial"/>
                <a:ea typeface="Times New Roman"/>
                <a:cs typeface="Times New Roman"/>
              </a:rPr>
              <a:t>NuGet</a:t>
            </a:r>
            <a:r>
              <a:rPr lang="en-GB"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in </a:t>
            </a:r>
            <a:r>
              <a:rPr lang="en-GB" sz="1000" b="1" dirty="0" smtClean="0">
                <a:latin typeface="Arial"/>
                <a:ea typeface="Times New Roman"/>
                <a:cs typeface="Times New Roman"/>
              </a:rPr>
              <a:t>Package Manager</a:t>
            </a:r>
            <a:r>
              <a:rPr lang="en-GB" sz="1000" dirty="0" smtClean="0">
                <a:latin typeface="Arial"/>
                <a:ea typeface="Times New Roman"/>
                <a:cs typeface="Times New Roman"/>
              </a:rPr>
              <a:t>.</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MSL-TMG1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On the </a:t>
            </a:r>
            <a:r>
              <a:rPr lang="en-US" sz="1000" b="1" dirty="0" smtClean="0">
                <a:latin typeface="Arial"/>
                <a:ea typeface="Times New Roman"/>
                <a:cs typeface="Times New Roman"/>
              </a:rPr>
              <a:t>DEBUG</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 Debugging</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a:t>
            </a:r>
            <a:r>
              <a:rPr lang="en-US" sz="1000" baseline="0" dirty="0" smtClean="0">
                <a:latin typeface="Arial"/>
                <a:ea typeface="Times New Roman"/>
                <a:cs typeface="Times New Roman"/>
              </a:rPr>
              <a:t> </a:t>
            </a:r>
            <a:r>
              <a:rPr lang="en-US" sz="1000" dirty="0" smtClean="0">
                <a:latin typeface="Arial"/>
                <a:ea typeface="Times New Roman"/>
                <a:cs typeface="Times New Roman"/>
              </a:rPr>
              <a:t>On the Operas I Have Seen page, click the </a:t>
            </a:r>
            <a:r>
              <a:rPr lang="en-US" sz="1000" b="1" dirty="0" smtClean="0">
                <a:latin typeface="Arial"/>
                <a:ea typeface="Times New Roman"/>
                <a:cs typeface="Times New Roman"/>
              </a:rPr>
              <a:t>All Operas </a:t>
            </a:r>
            <a:r>
              <a:rPr lang="en-US" sz="1000" dirty="0" smtClean="0">
                <a:latin typeface="Arial"/>
                <a:ea typeface="Times New Roman"/>
                <a:cs typeface="Times New Roman"/>
              </a:rPr>
              <a:t>link.</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Main Opera List section, click the </a:t>
            </a:r>
            <a:r>
              <a:rPr lang="en-US" sz="1000" b="1" dirty="0" smtClean="0">
                <a:latin typeface="Arial"/>
                <a:ea typeface="Times New Roman"/>
                <a:cs typeface="Times New Roman"/>
              </a:rPr>
              <a:t>Details</a:t>
            </a:r>
            <a:r>
              <a:rPr lang="en-US" sz="1000" dirty="0" smtClean="0">
                <a:latin typeface="Arial"/>
                <a:ea typeface="Times New Roman"/>
                <a:cs typeface="Times New Roman"/>
              </a:rPr>
              <a:t> link corresponding to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4. Under Reviews, note that there are three opera reviews displayed for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 simultaneously.</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5. In</a:t>
            </a:r>
            <a:r>
              <a:rPr lang="en-US" sz="1000" dirty="0" smtClean="0">
                <a:latin typeface="Arial"/>
                <a:ea typeface="Times New Roman"/>
                <a:cs typeface="Times New Roman"/>
              </a:rPr>
              <a:t> the Windows Internet Explorer window, click the </a:t>
            </a:r>
            <a:r>
              <a:rPr lang="en-US" sz="1000" b="1" dirty="0" smtClean="0">
                <a:latin typeface="Arial"/>
                <a:ea typeface="Times New Roman"/>
                <a:cs typeface="Times New Roman"/>
              </a:rPr>
              <a:t>Close</a:t>
            </a:r>
            <a:r>
              <a:rPr lang="en-US" sz="1000" dirty="0" smtClean="0">
                <a:latin typeface="Arial"/>
                <a:ea typeface="Times New Roman"/>
                <a:cs typeface="Times New Roman"/>
              </a:rPr>
              <a:t> button.</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6.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under Shared, click </a:t>
            </a:r>
            <a:r>
              <a:rPr lang="en-US" sz="1000" b="1" dirty="0" smtClean="0">
                <a:latin typeface="Arial"/>
                <a:ea typeface="Times New Roman"/>
                <a:cs typeface="Times New Roman"/>
              </a:rPr>
              <a:t>_</a:t>
            </a:r>
            <a:r>
              <a:rPr lang="en-US" sz="1000" b="1" dirty="0" err="1" smtClean="0">
                <a:latin typeface="Arial"/>
                <a:ea typeface="Times New Roman"/>
                <a:cs typeface="Times New Roman"/>
              </a:rPr>
              <a:t>ReviewsForOpera.cshtml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7. In the _</a:t>
            </a:r>
            <a:r>
              <a:rPr lang="en-US" sz="1000" dirty="0" err="1" smtClean="0">
                <a:latin typeface="Arial"/>
                <a:ea typeface="Times New Roman"/>
                <a:cs typeface="Times New Roman"/>
              </a:rPr>
              <a:t>ReviewsForOpera.cshtml</a:t>
            </a:r>
            <a:r>
              <a:rPr lang="en-US" sz="1000" dirty="0" smtClean="0">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latin typeface="Arial"/>
                <a:ea typeface="Times New Roman"/>
                <a:cs typeface="Times New Roman"/>
              </a:rPr>
              <a:t>&lt;h3&gt;Reviews&lt;/h3&gt;</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611E56A-EC50-4CAA-AD2D-50F60E2C0222}"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67271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FA4C091-3D39-4396-8E7A-8A50D0EEEE3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44845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 partial page updates help in improving the responsiveness of a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Partial page updates send only the updated section of a webpage to the client application, instead of the entire page. With partial page updates, only the most recent data, which is less in size, is sent to the client application. Therefore, the webpage updates fast, thereby improving the responsiveness of the web application.</a:t>
            </a:r>
          </a:p>
        </p:txBody>
      </p:sp>
      <p:sp>
        <p:nvSpPr>
          <p:cNvPr id="4" name="Slide Number Placeholder 3"/>
          <p:cNvSpPr>
            <a:spLocks noGrp="1"/>
          </p:cNvSpPr>
          <p:nvPr>
            <p:ph type="sldNum" sz="quarter" idx="10"/>
          </p:nvPr>
        </p:nvSpPr>
        <p:spPr/>
        <p:txBody>
          <a:bodyPr/>
          <a:lstStyle/>
          <a:p>
            <a:fld id="{BFA4C091-3D39-4396-8E7A-8A50D0EEEE36}"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6836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BFA4C091-3D39-4396-8E7A-8A50D0EEEE36}"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2031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611E56A-EC50-4CAA-AD2D-50F60E2C0222}"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84980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How can CDN help improve the performance of a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CDN helps bring content geographically closer to users, improves the scalability and robustness of the content delivery, and reduces the latency in downloading content. These features help improve the performance of the web application.</a:t>
            </a:r>
          </a:p>
        </p:txBody>
      </p:sp>
      <p:sp>
        <p:nvSpPr>
          <p:cNvPr id="4" name="Slide Number Placeholder 3"/>
          <p:cNvSpPr>
            <a:spLocks noGrp="1"/>
          </p:cNvSpPr>
          <p:nvPr>
            <p:ph type="sldNum" sz="quarter" idx="10"/>
          </p:nvPr>
        </p:nvSpPr>
        <p:spPr/>
        <p:txBody>
          <a:bodyPr/>
          <a:lstStyle/>
          <a:p>
            <a:fld id="{C611E56A-EC50-4CAA-AD2D-50F60E2C0222}"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37586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should you use NuGet packages to add JavaScript libraries to your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NuGet packages include the libraries and the configuration specifications required to make JavaScript libraries work. Therefore, NuGet packages reduce the need to manually add JavaScript libraries, and simplify the process of adding JavaScript libraries to a project. </a:t>
            </a:r>
          </a:p>
          <a:p>
            <a:pPr>
              <a:lnSpc>
                <a:spcPct val="115000"/>
              </a:lnSpc>
              <a:spcAft>
                <a:spcPts val="1000"/>
              </a:spcAft>
            </a:pPr>
            <a:r>
              <a:rPr lang="en-US" sz="1000" dirty="0">
                <a:latin typeface="Arial"/>
                <a:ea typeface="Calibri"/>
                <a:cs typeface="Times New Roman"/>
              </a:rPr>
              <a:t>You can provide some real-world example on how NuGet helps simplify the process of adding JavaScript libraries to your project. Because NuGet is bundled in Microsoft Visual Studio 2012, you need not install any extensions or plug-ins to download NuGet packages.</a:t>
            </a:r>
          </a:p>
        </p:txBody>
      </p:sp>
      <p:sp>
        <p:nvSpPr>
          <p:cNvPr id="4" name="Slide Number Placeholder 3"/>
          <p:cNvSpPr>
            <a:spLocks noGrp="1"/>
          </p:cNvSpPr>
          <p:nvPr>
            <p:ph type="sldNum" sz="quarter" idx="10"/>
          </p:nvPr>
        </p:nvSpPr>
        <p:spPr/>
        <p:txBody>
          <a:bodyPr/>
          <a:lstStyle/>
          <a:p>
            <a:fld id="{C611E56A-EC50-4CAA-AD2D-50F60E2C0222}"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66477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jQuery while developing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provides easy access to HTML DOM elements. This helps reduce the development time of HTML applications.</a:t>
            </a:r>
          </a:p>
          <a:p>
            <a:pPr>
              <a:lnSpc>
                <a:spcPct val="115000"/>
              </a:lnSpc>
              <a:spcAft>
                <a:spcPts val="1000"/>
              </a:spcAft>
            </a:pPr>
            <a:r>
              <a:rPr lang="en-US" sz="1000">
                <a:latin typeface="Arial"/>
                <a:ea typeface="Calibri"/>
                <a:cs typeface="Times New Roman"/>
              </a:rPr>
              <a:t>You may wish to include other libraries such as jQuery DataTable, based on requirements, to the web page to provide additional functionalities, besides the functionalities provided by jQuery.</a:t>
            </a:r>
          </a:p>
        </p:txBody>
      </p:sp>
      <p:sp>
        <p:nvSpPr>
          <p:cNvPr id="4" name="Slide Number Placeholder 3"/>
          <p:cNvSpPr>
            <a:spLocks noGrp="1"/>
          </p:cNvSpPr>
          <p:nvPr>
            <p:ph type="sldNum" sz="quarter" idx="10"/>
          </p:nvPr>
        </p:nvSpPr>
        <p:spPr/>
        <p:txBody>
          <a:bodyPr/>
          <a:lstStyle/>
          <a:p>
            <a:fld id="{C611E56A-EC50-4CAA-AD2D-50F60E2C0222}"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594568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980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Integrating JavaScript and MVC 4</a:t>
            </a:r>
            <a:endParaRPr lang="en-US" dirty="0"/>
          </a:p>
        </p:txBody>
      </p:sp>
      <p:sp>
        <p:nvSpPr>
          <p:cNvPr id="4" name="Subtitle 3"/>
          <p:cNvSpPr>
            <a:spLocks noGrp="1"/>
          </p:cNvSpPr>
          <p:nvPr>
            <p:ph type="subTitle" idx="1"/>
          </p:nvPr>
        </p:nvSpPr>
        <p:spPr/>
        <p:txBody>
          <a:bodyPr/>
          <a:lstStyle/>
          <a:p>
            <a:r>
              <a:rPr lang="en-US" dirty="0" smtClean="0"/>
              <a:t>Jon Galloway | Tech Evangelist</a:t>
            </a:r>
          </a:p>
          <a:p>
            <a:r>
              <a:rPr lang="en-US" dirty="0" smtClean="0"/>
              <a:t>Christopher Harrison </a:t>
            </a:r>
            <a:r>
              <a:rPr lang="en-US" smtClean="0"/>
              <a:t>| Head Geek</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NuGet Tool to Add Packages</a:t>
            </a:r>
            <a:endParaRPr lang="en-US" dirty="0"/>
          </a:p>
        </p:txBody>
      </p:sp>
      <p:sp>
        <p:nvSpPr>
          <p:cNvPr id="6" name="Content Placeholder 5"/>
          <p:cNvSpPr>
            <a:spLocks noGrp="1"/>
          </p:cNvSpPr>
          <p:nvPr>
            <p:ph sz="quarter" idx="10"/>
          </p:nvPr>
        </p:nvSpPr>
        <p:spPr/>
        <p:txBody>
          <a:bodyPr/>
          <a:lstStyle/>
          <a:p>
            <a:r>
              <a:rPr lang="en-US" dirty="0"/>
              <a:t>NuGet packages help add JavaScript libraries to your web application</a:t>
            </a:r>
          </a:p>
          <a:p>
            <a:endParaRPr lang="en-US" dirty="0"/>
          </a:p>
          <a:p>
            <a:r>
              <a:rPr lang="en-US" dirty="0"/>
              <a:t>While using Microsoft Visual Studio 2012, you can:</a:t>
            </a:r>
          </a:p>
          <a:p>
            <a:pPr lvl="1"/>
            <a:r>
              <a:rPr lang="en-US" dirty="0"/>
              <a:t>Search for a NuGet package in the </a:t>
            </a:r>
            <a:r>
              <a:rPr lang="en-US" dirty="0" smtClean="0"/>
              <a:t>NuGet </a:t>
            </a:r>
            <a:r>
              <a:rPr lang="en-US" dirty="0"/>
              <a:t>Store</a:t>
            </a:r>
          </a:p>
          <a:p>
            <a:pPr lvl="1"/>
            <a:r>
              <a:rPr lang="en-US" dirty="0"/>
              <a:t>Select the package that you want to use</a:t>
            </a:r>
          </a:p>
          <a:p>
            <a:pPr lvl="1"/>
            <a:r>
              <a:rPr lang="en-US" dirty="0"/>
              <a:t>On the Manage </a:t>
            </a:r>
            <a:r>
              <a:rPr lang="en-US" dirty="0" smtClean="0"/>
              <a:t>NuGet </a:t>
            </a:r>
            <a:r>
              <a:rPr lang="en-US" dirty="0"/>
              <a:t>Packages page, click </a:t>
            </a:r>
            <a:r>
              <a:rPr lang="en-US" dirty="0" smtClean="0"/>
              <a:t>Install</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2530824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a:t>
            </a:r>
            <a:endParaRPr lang="en-US"/>
          </a:p>
        </p:txBody>
      </p:sp>
      <p:sp>
        <p:nvSpPr>
          <p:cNvPr id="5" name="Content Placeholder 4"/>
          <p:cNvSpPr>
            <a:spLocks noGrp="1"/>
          </p:cNvSpPr>
          <p:nvPr>
            <p:ph sz="quarter" idx="10"/>
          </p:nvPr>
        </p:nvSpPr>
        <p:spPr/>
        <p:txBody>
          <a:bodyPr/>
          <a:lstStyle/>
          <a:p>
            <a:pPr>
              <a:buNone/>
            </a:pPr>
            <a:r>
              <a:rPr lang="en-US" dirty="0"/>
              <a:t>Characteristics of jQuery: </a:t>
            </a:r>
          </a:p>
          <a:p>
            <a:r>
              <a:rPr lang="en-US" dirty="0"/>
              <a:t>It is a cross-browser JavaScript library</a:t>
            </a:r>
          </a:p>
          <a:p>
            <a:pPr marL="0" indent="0">
              <a:buNone/>
            </a:pPr>
            <a:endParaRPr lang="en-US" dirty="0"/>
          </a:p>
          <a:p>
            <a:pPr>
              <a:buNone/>
            </a:pPr>
            <a:r>
              <a:rPr lang="en-US" dirty="0"/>
              <a:t>Benefits of using jQuery:</a:t>
            </a:r>
          </a:p>
          <a:p>
            <a:r>
              <a:rPr lang="en-US" dirty="0"/>
              <a:t>It reduces the amount of code that you need to write</a:t>
            </a:r>
          </a:p>
          <a:p>
            <a:r>
              <a:rPr lang="en-US" dirty="0"/>
              <a:t>It reduces the development time of </a:t>
            </a:r>
            <a:r>
              <a:rPr lang="en-US" dirty="0" smtClean="0"/>
              <a:t>application</a:t>
            </a:r>
            <a:endParaRPr lang="en-US" dirty="0"/>
          </a:p>
        </p:txBody>
      </p:sp>
    </p:spTree>
    <p:extLst>
      <p:ext uri="{BB962C8B-B14F-4D97-AF65-F5344CB8AC3E}">
        <p14:creationId xmlns:p14="http://schemas.microsoft.com/office/powerpoint/2010/main" val="1833843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HTML Elements by Using jQuery</a:t>
            </a:r>
            <a:endParaRPr lang="en-US"/>
          </a:p>
        </p:txBody>
      </p:sp>
      <p:sp>
        <p:nvSpPr>
          <p:cNvPr id="3" name="Content Placeholder 2"/>
          <p:cNvSpPr>
            <a:spLocks noGrp="1"/>
          </p:cNvSpPr>
          <p:nvPr>
            <p:ph sz="quarter" idx="10"/>
          </p:nvPr>
        </p:nvSpPr>
        <p:spPr/>
        <p:txBody>
          <a:bodyPr/>
          <a:lstStyle/>
          <a:p>
            <a:pPr marL="0" indent="0">
              <a:buNone/>
            </a:pPr>
            <a:r>
              <a:rPr lang="en-US" dirty="0"/>
              <a:t>You can use the following selector to select elements by element name, id, or CSS class:</a:t>
            </a:r>
          </a:p>
          <a:p>
            <a:pPr marL="284163" lvl="1" indent="0">
              <a:buNone/>
            </a:pPr>
            <a:endParaRPr lang="en-US" dirty="0">
              <a:latin typeface="Lucida Sans Unicode" pitchFamily="34" charset="0"/>
              <a:cs typeface="Lucida Sans Unicode" pitchFamily="34" charset="0"/>
            </a:endParaRPr>
          </a:p>
          <a:p>
            <a:pPr marL="284163" lvl="1" indent="0">
              <a:buNone/>
            </a:pPr>
            <a:r>
              <a:rPr lang="en-US" dirty="0">
                <a:latin typeface="Lucida Sans Unicode" pitchFamily="34" charset="0"/>
                <a:cs typeface="Lucida Sans Unicode" pitchFamily="34" charset="0"/>
              </a:rPr>
              <a:t>$(element name|#</a:t>
            </a:r>
            <a:r>
              <a:rPr lang="en-US" dirty="0" err="1">
                <a:latin typeface="Lucida Sans Unicode" pitchFamily="34" charset="0"/>
                <a:cs typeface="Lucida Sans Unicode" pitchFamily="34" charset="0"/>
              </a:rPr>
              <a:t>id|.class</a:t>
            </a:r>
            <a:r>
              <a:rPr lang="en-US" dirty="0">
                <a:latin typeface="Lucida Sans Unicode" pitchFamily="34" charset="0"/>
                <a:cs typeface="Lucida Sans Unicode" pitchFamily="34" charset="0"/>
              </a:rPr>
              <a:t>)</a:t>
            </a:r>
          </a:p>
          <a:p>
            <a:pPr marL="284163" lvl="1" indent="0">
              <a:buNone/>
            </a:pPr>
            <a:endParaRPr lang="en-US" dirty="0">
              <a:latin typeface="Lucida Sans Unicode" pitchFamily="34" charset="0"/>
              <a:cs typeface="Lucida Sans Unicode" pitchFamily="34" charset="0"/>
            </a:endParaRPr>
          </a:p>
          <a:p>
            <a:pPr>
              <a:buNone/>
            </a:pPr>
            <a:r>
              <a:rPr lang="en-US" dirty="0"/>
              <a:t>After accessing the HTML elements:</a:t>
            </a:r>
          </a:p>
          <a:p>
            <a:r>
              <a:rPr lang="en-US" dirty="0"/>
              <a:t>Modify the attributes on the elements</a:t>
            </a:r>
          </a:p>
          <a:p>
            <a:r>
              <a:rPr lang="en-US" dirty="0"/>
              <a:t>Define event handlers to respond to events</a:t>
            </a:r>
          </a:p>
          <a:p>
            <a:r>
              <a:rPr lang="en-US" dirty="0"/>
              <a:t>Place the jQuery code in the </a:t>
            </a:r>
            <a:r>
              <a:rPr lang="en-US" b="1" dirty="0" err="1"/>
              <a:t>document.ready</a:t>
            </a:r>
            <a:r>
              <a:rPr lang="en-US" dirty="0"/>
              <a:t> </a:t>
            </a:r>
            <a:r>
              <a:rPr lang="en-US" dirty="0" smtClean="0"/>
              <a:t>event</a:t>
            </a:r>
            <a:endParaRPr lang="en-US" dirty="0"/>
          </a:p>
        </p:txBody>
      </p:sp>
    </p:spTree>
    <p:extLst>
      <p:ext uri="{BB962C8B-B14F-4D97-AF65-F5344CB8AC3E}">
        <p14:creationId xmlns:p14="http://schemas.microsoft.com/office/powerpoint/2010/main" val="3255384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jQueryUI</a:t>
            </a:r>
            <a:endParaRPr lang="en-US"/>
          </a:p>
        </p:txBody>
      </p:sp>
      <p:sp>
        <p:nvSpPr>
          <p:cNvPr id="3" name="Content Placeholder 2"/>
          <p:cNvSpPr>
            <a:spLocks noGrp="1"/>
          </p:cNvSpPr>
          <p:nvPr>
            <p:ph sz="quarter" idx="10"/>
          </p:nvPr>
        </p:nvSpPr>
        <p:spPr/>
        <p:txBody>
          <a:bodyPr/>
          <a:lstStyle/>
          <a:p>
            <a:r>
              <a:rPr lang="en-US" dirty="0"/>
              <a:t>jQuery UI is a library that contains widgets, effects, and utilities:</a:t>
            </a:r>
          </a:p>
          <a:p>
            <a:r>
              <a:rPr lang="en-US" dirty="0" err="1" smtClean="0"/>
              <a:t>jQueryUI</a:t>
            </a:r>
            <a:r>
              <a:rPr lang="en-US" dirty="0" smtClean="0"/>
              <a:t> </a:t>
            </a:r>
            <a:r>
              <a:rPr lang="en-US" dirty="0"/>
              <a:t>Widgets:</a:t>
            </a:r>
          </a:p>
          <a:p>
            <a:pPr lvl="1"/>
            <a:r>
              <a:rPr lang="en-US" dirty="0"/>
              <a:t>Using </a:t>
            </a:r>
            <a:r>
              <a:rPr lang="en-US" dirty="0" err="1" smtClean="0"/>
              <a:t>jQueryUI</a:t>
            </a:r>
            <a:r>
              <a:rPr lang="en-US" dirty="0" smtClean="0"/>
              <a:t> </a:t>
            </a:r>
            <a:r>
              <a:rPr lang="en-US" dirty="0"/>
              <a:t>functions, you can add widgets such as auto-complete boxes, buttons, date-pickers, dialog boxes, and menus to your webpage</a:t>
            </a:r>
          </a:p>
          <a:p>
            <a:r>
              <a:rPr lang="en-US" dirty="0" err="1" smtClean="0"/>
              <a:t>jQueryUI</a:t>
            </a:r>
            <a:r>
              <a:rPr lang="en-US" dirty="0" smtClean="0"/>
              <a:t> </a:t>
            </a:r>
            <a:r>
              <a:rPr lang="en-US" dirty="0"/>
              <a:t>Effects:</a:t>
            </a:r>
          </a:p>
          <a:p>
            <a:pPr lvl="1"/>
            <a:r>
              <a:rPr lang="en-US" dirty="0" smtClean="0"/>
              <a:t>Using </a:t>
            </a:r>
            <a:r>
              <a:rPr lang="en-US" dirty="0" err="1" smtClean="0"/>
              <a:t>jQueryUI</a:t>
            </a:r>
            <a:r>
              <a:rPr lang="en-US" dirty="0" smtClean="0"/>
              <a:t> functions, you can add effects such as color animations, class animations, appear, slide down, toggle, and hide and show</a:t>
            </a:r>
            <a:endParaRPr lang="en-US" dirty="0"/>
          </a:p>
          <a:p>
            <a:r>
              <a:rPr lang="en-US" dirty="0" err="1" smtClean="0"/>
              <a:t>jQueryUI</a:t>
            </a:r>
            <a:r>
              <a:rPr lang="en-US" dirty="0" smtClean="0"/>
              <a:t> </a:t>
            </a:r>
            <a:r>
              <a:rPr lang="en-US" dirty="0"/>
              <a:t>Utilities:</a:t>
            </a:r>
          </a:p>
          <a:p>
            <a:pPr lvl="1"/>
            <a:r>
              <a:rPr lang="en-US" dirty="0"/>
              <a:t>Using the Position </a:t>
            </a:r>
            <a:r>
              <a:rPr lang="en-US" dirty="0" err="1" smtClean="0"/>
              <a:t>jQueryUI</a:t>
            </a:r>
            <a:r>
              <a:rPr lang="en-US" dirty="0" smtClean="0"/>
              <a:t> </a:t>
            </a:r>
            <a:r>
              <a:rPr lang="en-US" dirty="0"/>
              <a:t>functions, you align your webpage </a:t>
            </a:r>
            <a:r>
              <a:rPr lang="en-US" dirty="0" smtClean="0"/>
              <a:t>content</a:t>
            </a:r>
            <a:endParaRPr lang="en-US" dirty="0"/>
          </a:p>
        </p:txBody>
      </p:sp>
    </p:spTree>
    <p:extLst>
      <p:ext uri="{BB962C8B-B14F-4D97-AF65-F5344CB8AC3E}">
        <p14:creationId xmlns:p14="http://schemas.microsoft.com/office/powerpoint/2010/main" val="1891879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jQueryUI Widget</a:t>
            </a:r>
            <a:endParaRPr lang="en-US"/>
          </a:p>
        </p:txBody>
      </p:sp>
    </p:spTree>
    <p:extLst>
      <p:ext uri="{BB962C8B-B14F-4D97-AF65-F5344CB8AC3E}">
        <p14:creationId xmlns:p14="http://schemas.microsoft.com/office/powerpoint/2010/main" val="1588443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Using Ajax and Partial Page Updates</a:t>
            </a:r>
          </a:p>
          <a:p>
            <a:r>
              <a:rPr lang="en-US" dirty="0"/>
              <a:t>Rendering and Executing JavaScript </a:t>
            </a:r>
            <a:r>
              <a:rPr lang="en-US" dirty="0" smtClean="0"/>
              <a:t>Code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Using AJAX and Partial Page Updates</a:t>
            </a:r>
            <a:endParaRPr lang="en-US" dirty="0"/>
          </a:p>
        </p:txBody>
      </p:sp>
      <p:sp>
        <p:nvSpPr>
          <p:cNvPr id="3" name="Text Placeholder 2"/>
          <p:cNvSpPr>
            <a:spLocks noGrp="1"/>
          </p:cNvSpPr>
          <p:nvPr>
            <p:ph type="body" idx="1"/>
          </p:nvPr>
        </p:nvSpPr>
        <p:spPr/>
        <p:txBody>
          <a:bodyPr/>
          <a:lstStyle/>
          <a:p>
            <a:r>
              <a:rPr lang="en-US" b="0" dirty="0" smtClean="0"/>
              <a:t>Why Use Partial Page Updates?
Using AJAX in an MVC 4 Web Application</a:t>
            </a:r>
            <a:endParaRPr lang="en-US" b="0" dirty="0"/>
          </a:p>
        </p:txBody>
      </p:sp>
    </p:spTree>
    <p:extLst>
      <p:ext uri="{BB962C8B-B14F-4D97-AF65-F5344CB8AC3E}">
        <p14:creationId xmlns:p14="http://schemas.microsoft.com/office/powerpoint/2010/main" val="606523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Partial Page Updates?</a:t>
            </a:r>
            <a:endParaRPr lang="en-US"/>
          </a:p>
        </p:txBody>
      </p:sp>
      <p:cxnSp>
        <p:nvCxnSpPr>
          <p:cNvPr id="4" name="Straight Arrow Connector 3"/>
          <p:cNvCxnSpPr/>
          <p:nvPr/>
        </p:nvCxnSpPr>
        <p:spPr bwMode="auto">
          <a:xfrm>
            <a:off x="6193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4"/>
          <p:cNvSpPr txBox="1"/>
          <p:nvPr/>
        </p:nvSpPr>
        <p:spPr>
          <a:xfrm>
            <a:off x="379514" y="1149162"/>
            <a:ext cx="10263677" cy="156966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Light" panose="020B0502040204020203" pitchFamily="34" charset="0"/>
                <a:cs typeface="Segoe UI Light" panose="020B0502040204020203" pitchFamily="34" charset="0"/>
              </a:rPr>
              <a:t>Partial page updates:</a:t>
            </a:r>
          </a:p>
          <a:p>
            <a:endParaRPr lang="en-US" sz="2400" b="0" dirty="0">
              <a:latin typeface="Segoe UI Light" panose="020B0502040204020203" pitchFamily="34" charset="0"/>
              <a:cs typeface="Segoe UI Light" panose="020B0502040204020203" pitchFamily="34" charset="0"/>
            </a:endParaRPr>
          </a:p>
          <a:p>
            <a:pPr marL="228600" indent="-228600">
              <a:buFont typeface="Arial" pitchFamily="34" charset="0"/>
              <a:buChar char="•"/>
            </a:pPr>
            <a:r>
              <a:rPr lang="en-US" sz="2400" b="0" dirty="0">
                <a:latin typeface="Segoe UI Light" panose="020B0502040204020203" pitchFamily="34" charset="0"/>
                <a:cs typeface="Segoe UI Light" panose="020B0502040204020203" pitchFamily="34" charset="0"/>
              </a:rPr>
              <a:t>Allow updates of individual sections of a webpage, during </a:t>
            </a:r>
            <a:r>
              <a:rPr lang="en-US" sz="2400" b="0" dirty="0" err="1">
                <a:latin typeface="Segoe UI Light" panose="020B0502040204020203" pitchFamily="34" charset="0"/>
                <a:cs typeface="Segoe UI Light" panose="020B0502040204020203" pitchFamily="34" charset="0"/>
              </a:rPr>
              <a:t>postback</a:t>
            </a:r>
            <a:endParaRPr lang="en-US" sz="2400" b="0" dirty="0">
              <a:latin typeface="Segoe UI Light" panose="020B0502040204020203" pitchFamily="34" charset="0"/>
              <a:cs typeface="Segoe UI Light" panose="020B0502040204020203" pitchFamily="34" charset="0"/>
            </a:endParaRPr>
          </a:p>
          <a:p>
            <a:pPr marL="228600" indent="-228600">
              <a:buFont typeface="Arial" pitchFamily="34" charset="0"/>
              <a:buChar char="•"/>
            </a:pPr>
            <a:r>
              <a:rPr lang="en-US" sz="2400" b="0" dirty="0">
                <a:latin typeface="Segoe UI Light" panose="020B0502040204020203" pitchFamily="34" charset="0"/>
                <a:cs typeface="Segoe UI Light" panose="020B0502040204020203" pitchFamily="34" charset="0"/>
              </a:rPr>
              <a:t>Increase the responsiveness of a web application</a:t>
            </a:r>
          </a:p>
        </p:txBody>
      </p:sp>
      <p:sp>
        <p:nvSpPr>
          <p:cNvPr id="6" name="Rectangle 5"/>
          <p:cNvSpPr>
            <a:spLocks noChangeArrowheads="1"/>
          </p:cNvSpPr>
          <p:nvPr/>
        </p:nvSpPr>
        <p:spPr bwMode="auto">
          <a:xfrm>
            <a:off x="2800350" y="3581400"/>
            <a:ext cx="1524000" cy="8382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dirty="0">
                <a:latin typeface="Segoe UI" pitchFamily="34" charset="0"/>
                <a:ea typeface="Segoe UI" pitchFamily="34" charset="0"/>
                <a:cs typeface="Segoe UI" pitchFamily="34" charset="0"/>
              </a:rPr>
              <a:t>User Request</a:t>
            </a:r>
          </a:p>
        </p:txBody>
      </p:sp>
      <p:sp>
        <p:nvSpPr>
          <p:cNvPr id="7" name="Rectangle 6"/>
          <p:cNvSpPr>
            <a:spLocks noChangeArrowheads="1"/>
          </p:cNvSpPr>
          <p:nvPr/>
        </p:nvSpPr>
        <p:spPr bwMode="auto">
          <a:xfrm>
            <a:off x="7334250" y="3600450"/>
            <a:ext cx="1371600" cy="302895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a:latin typeface="Segoe UI" pitchFamily="34" charset="0"/>
                <a:ea typeface="Segoe UI" pitchFamily="34" charset="0"/>
                <a:cs typeface="Segoe UI" pitchFamily="34" charset="0"/>
              </a:rPr>
              <a:t>ASP.NET Engine</a:t>
            </a:r>
          </a:p>
        </p:txBody>
      </p:sp>
      <p:sp>
        <p:nvSpPr>
          <p:cNvPr id="8" name="Rectangle 7"/>
          <p:cNvSpPr>
            <a:spLocks noChangeArrowheads="1"/>
          </p:cNvSpPr>
          <p:nvPr/>
        </p:nvSpPr>
        <p:spPr bwMode="auto">
          <a:xfrm>
            <a:off x="2838450" y="4781550"/>
            <a:ext cx="1485900" cy="1847850"/>
          </a:xfrm>
          <a:prstGeom prst="rect">
            <a:avLst/>
          </a:prstGeom>
          <a:solidFill>
            <a:srgbClr val="5B9BD5"/>
          </a:solidFill>
          <a:ln w="12700">
            <a:solidFill>
              <a:srgbClr val="1F4D78"/>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a:latin typeface="Segoe UI" pitchFamily="34" charset="0"/>
                <a:ea typeface="Segoe UI" pitchFamily="34" charset="0"/>
                <a:cs typeface="Segoe UI" pitchFamily="34" charset="0"/>
              </a:rPr>
              <a:t>ASP.NET Pages</a:t>
            </a:r>
          </a:p>
        </p:txBody>
      </p:sp>
      <p:sp>
        <p:nvSpPr>
          <p:cNvPr id="9" name="Rectangle 8"/>
          <p:cNvSpPr>
            <a:spLocks noChangeArrowheads="1"/>
          </p:cNvSpPr>
          <p:nvPr/>
        </p:nvSpPr>
        <p:spPr bwMode="auto">
          <a:xfrm>
            <a:off x="2876551" y="5410200"/>
            <a:ext cx="1409699" cy="628650"/>
          </a:xfrm>
          <a:prstGeom prst="rect">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dirty="0">
                <a:latin typeface="Segoe UI" pitchFamily="34" charset="0"/>
                <a:ea typeface="Segoe UI" pitchFamily="34" charset="0"/>
                <a:cs typeface="Segoe UI" pitchFamily="34" charset="0"/>
              </a:rPr>
              <a:t>Refresh Section</a:t>
            </a:r>
          </a:p>
        </p:txBody>
      </p:sp>
      <p:cxnSp>
        <p:nvCxnSpPr>
          <p:cNvPr id="10" name="Straight Arrow Connector 9"/>
          <p:cNvCxnSpPr>
            <a:cxnSpLocks noChangeShapeType="1"/>
          </p:cNvCxnSpPr>
          <p:nvPr/>
        </p:nvCxnSpPr>
        <p:spPr bwMode="auto">
          <a:xfrm flipV="1">
            <a:off x="4286248" y="5715000"/>
            <a:ext cx="3017520" cy="0"/>
          </a:xfrm>
          <a:prstGeom prst="straightConnector1">
            <a:avLst/>
          </a:prstGeom>
          <a:noFill/>
          <a:ln w="19050">
            <a:solidFill>
              <a:srgbClr val="ED7D31"/>
            </a:solidFill>
            <a:miter lim="800000"/>
            <a:headEnd/>
            <a:tailEnd type="triangle" w="med" len="med"/>
          </a:ln>
        </p:spPr>
      </p:cxnSp>
      <p:cxnSp>
        <p:nvCxnSpPr>
          <p:cNvPr id="11" name="Straight Arrow Connector 10"/>
          <p:cNvCxnSpPr>
            <a:cxnSpLocks noChangeShapeType="1"/>
          </p:cNvCxnSpPr>
          <p:nvPr/>
        </p:nvCxnSpPr>
        <p:spPr bwMode="auto">
          <a:xfrm flipH="1" flipV="1">
            <a:off x="4343400" y="6019800"/>
            <a:ext cx="3017520" cy="0"/>
          </a:xfrm>
          <a:prstGeom prst="straightConnector1">
            <a:avLst/>
          </a:prstGeom>
          <a:noFill/>
          <a:ln w="19050">
            <a:solidFill>
              <a:srgbClr val="ED7D31"/>
            </a:solidFill>
            <a:miter lim="800000"/>
            <a:headEnd/>
            <a:tailEnd type="triangle" w="med" len="med"/>
          </a:ln>
        </p:spPr>
      </p:cxnSp>
      <p:sp>
        <p:nvSpPr>
          <p:cNvPr id="12" name="Text Box 9"/>
          <p:cNvSpPr txBox="1">
            <a:spLocks noChangeArrowheads="1"/>
          </p:cNvSpPr>
          <p:nvPr/>
        </p:nvSpPr>
        <p:spPr bwMode="auto">
          <a:xfrm>
            <a:off x="4981576" y="3429001"/>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Request for ASP.NET Page</a:t>
            </a:r>
          </a:p>
        </p:txBody>
      </p:sp>
      <p:sp>
        <p:nvSpPr>
          <p:cNvPr id="13" name="Text Box 10"/>
          <p:cNvSpPr txBox="1">
            <a:spLocks noChangeArrowheads="1"/>
          </p:cNvSpPr>
          <p:nvPr/>
        </p:nvSpPr>
        <p:spPr bwMode="auto">
          <a:xfrm>
            <a:off x="5010150" y="4324350"/>
            <a:ext cx="1771650" cy="4953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Download full HTML</a:t>
            </a:r>
          </a:p>
        </p:txBody>
      </p:sp>
      <p:sp>
        <p:nvSpPr>
          <p:cNvPr id="14" name="Text Box 11"/>
          <p:cNvSpPr txBox="1">
            <a:spLocks noChangeArrowheads="1"/>
          </p:cNvSpPr>
          <p:nvPr/>
        </p:nvSpPr>
        <p:spPr bwMode="auto">
          <a:xfrm>
            <a:off x="5019676" y="5162551"/>
            <a:ext cx="1914525" cy="4191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Request for changed content</a:t>
            </a:r>
          </a:p>
        </p:txBody>
      </p:sp>
      <p:sp>
        <p:nvSpPr>
          <p:cNvPr id="15" name="Text Box 12"/>
          <p:cNvSpPr txBox="1">
            <a:spLocks noChangeArrowheads="1"/>
          </p:cNvSpPr>
          <p:nvPr/>
        </p:nvSpPr>
        <p:spPr bwMode="auto">
          <a:xfrm>
            <a:off x="4933951" y="6057901"/>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Download only updated HTML</a:t>
            </a:r>
          </a:p>
        </p:txBody>
      </p:sp>
      <p:cxnSp>
        <p:nvCxnSpPr>
          <p:cNvPr id="16" name="Straight Arrow Connector 15"/>
          <p:cNvCxnSpPr>
            <a:cxnSpLocks noChangeShapeType="1"/>
          </p:cNvCxnSpPr>
          <p:nvPr/>
        </p:nvCxnSpPr>
        <p:spPr bwMode="auto">
          <a:xfrm flipH="1" flipV="1">
            <a:off x="4352926" y="5048251"/>
            <a:ext cx="2981324" cy="0"/>
          </a:xfrm>
          <a:prstGeom prst="straightConnector1">
            <a:avLst/>
          </a:prstGeom>
          <a:noFill/>
          <a:ln w="6350">
            <a:solidFill>
              <a:srgbClr val="5B9BD5"/>
            </a:solidFill>
            <a:miter lim="800000"/>
            <a:headEnd/>
            <a:tailEnd type="triangle" w="med" len="med"/>
          </a:ln>
        </p:spPr>
      </p:cxnSp>
      <p:cxnSp>
        <p:nvCxnSpPr>
          <p:cNvPr id="17" name="Straight Arrow Connector 16"/>
          <p:cNvCxnSpPr>
            <a:cxnSpLocks noChangeShapeType="1"/>
          </p:cNvCxnSpPr>
          <p:nvPr/>
        </p:nvCxnSpPr>
        <p:spPr bwMode="auto">
          <a:xfrm>
            <a:off x="4248150" y="4152900"/>
            <a:ext cx="3067050" cy="0"/>
          </a:xfrm>
          <a:prstGeom prst="straightConnector1">
            <a:avLst/>
          </a:prstGeom>
          <a:noFill/>
          <a:ln w="12700" cmpd="sng">
            <a:solidFill>
              <a:srgbClr val="5B9BD5"/>
            </a:solidFill>
            <a:miter lim="800000"/>
            <a:headEnd/>
            <a:tailEnd type="triangle" w="med" len="med"/>
          </a:ln>
        </p:spPr>
      </p:cxnSp>
    </p:spTree>
    <p:extLst>
      <p:ext uri="{BB962C8B-B14F-4D97-AF65-F5344CB8AC3E}">
        <p14:creationId xmlns:p14="http://schemas.microsoft.com/office/powerpoint/2010/main" val="2783153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AJAX in an MVC 4 Web Application</a:t>
            </a:r>
            <a:endParaRPr lang="en-US"/>
          </a:p>
        </p:txBody>
      </p:sp>
      <p:sp>
        <p:nvSpPr>
          <p:cNvPr id="4" name="Content Placeholder 2"/>
          <p:cNvSpPr>
            <a:spLocks noGrp="1"/>
          </p:cNvSpPr>
          <p:nvPr/>
        </p:nvSpPr>
        <p:spPr bwMode="auto">
          <a:xfrm>
            <a:off x="379514" y="1245702"/>
            <a:ext cx="1119934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0">
              <a:buNone/>
            </a:pPr>
            <a:r>
              <a:rPr lang="en-US" dirty="0">
                <a:latin typeface="Segoe UI Light" panose="020B0502040204020203" pitchFamily="34" charset="0"/>
                <a:cs typeface="Segoe UI Light" panose="020B0502040204020203" pitchFamily="34" charset="0"/>
              </a:rPr>
              <a:t>To implement AJAX in your web application:</a:t>
            </a:r>
          </a:p>
          <a:p>
            <a:pPr indent="0">
              <a:buNone/>
            </a:pPr>
            <a:endParaRPr lang="en-US" dirty="0">
              <a:latin typeface="Segoe UI Light" panose="020B0502040204020203" pitchFamily="34" charset="0"/>
              <a:cs typeface="Segoe UI Light" panose="020B0502040204020203" pitchFamily="34" charset="0"/>
            </a:endParaRPr>
          </a:p>
          <a:p>
            <a:pPr marL="514350" indent="-514350">
              <a:buFont typeface="+mj-lt"/>
              <a:buAutoNum type="arabicPeriod"/>
            </a:pPr>
            <a:r>
              <a:rPr lang="en-US" dirty="0">
                <a:latin typeface="Segoe UI Light" panose="020B0502040204020203" pitchFamily="34" charset="0"/>
                <a:cs typeface="Segoe UI Light" panose="020B0502040204020203" pitchFamily="34" charset="0"/>
              </a:rPr>
              <a:t>Create your web application without AJAX</a:t>
            </a:r>
          </a:p>
          <a:p>
            <a:pPr marL="514350" indent="-514350">
              <a:buFont typeface="+mj-lt"/>
              <a:buAutoNum type="arabicPeriod"/>
            </a:pPr>
            <a:endParaRPr lang="en-US" dirty="0">
              <a:latin typeface="Segoe UI Light" panose="020B0502040204020203" pitchFamily="34" charset="0"/>
              <a:cs typeface="Segoe UI Light" panose="020B0502040204020203" pitchFamily="34" charset="0"/>
            </a:endParaRPr>
          </a:p>
          <a:p>
            <a:pPr marL="514350" indent="-514350">
              <a:buFont typeface="+mj-lt"/>
              <a:buAutoNum type="arabicPeriod"/>
            </a:pPr>
            <a:r>
              <a:rPr lang="en-US" dirty="0">
                <a:latin typeface="Segoe UI Light" panose="020B0502040204020203" pitchFamily="34" charset="0"/>
                <a:cs typeface="Segoe UI Light" panose="020B0502040204020203" pitchFamily="34" charset="0"/>
              </a:rPr>
              <a:t>Add or modify views, to render only the specific sections that you want to update on the webpage</a:t>
            </a:r>
          </a:p>
          <a:p>
            <a:pPr marL="514350" indent="-514350">
              <a:buFont typeface="+mj-lt"/>
              <a:buAutoNum type="arabicPeriod"/>
            </a:pPr>
            <a:endParaRPr lang="en-US" dirty="0">
              <a:latin typeface="Segoe UI Light" panose="020B0502040204020203" pitchFamily="34" charset="0"/>
              <a:cs typeface="Segoe UI Light" panose="020B0502040204020203" pitchFamily="34" charset="0"/>
            </a:endParaRPr>
          </a:p>
          <a:p>
            <a:pPr marL="514350" indent="-514350">
              <a:buFont typeface="+mj-lt"/>
              <a:buAutoNum type="arabicPeriod"/>
            </a:pPr>
            <a:r>
              <a:rPr lang="en-US" dirty="0">
                <a:latin typeface="Segoe UI Light" panose="020B0502040204020203" pitchFamily="34" charset="0"/>
                <a:cs typeface="Segoe UI Light" panose="020B0502040204020203" pitchFamily="34" charset="0"/>
              </a:rPr>
              <a:t>Update the </a:t>
            </a:r>
            <a:r>
              <a:rPr lang="en-US" b="1" dirty="0" err="1">
                <a:latin typeface="Segoe UI Light" panose="020B0502040204020203" pitchFamily="34" charset="0"/>
                <a:cs typeface="Segoe UI Light" panose="020B0502040204020203" pitchFamily="34" charset="0"/>
              </a:rPr>
              <a:t>ViewController</a:t>
            </a:r>
            <a:r>
              <a:rPr lang="en-US" dirty="0">
                <a:latin typeface="Segoe UI Light" panose="020B0502040204020203" pitchFamily="34" charset="0"/>
                <a:cs typeface="Segoe UI Light" panose="020B0502040204020203" pitchFamily="34" charset="0"/>
              </a:rPr>
              <a:t> class to return the </a:t>
            </a:r>
            <a:r>
              <a:rPr lang="en-US" b="1" dirty="0" err="1">
                <a:latin typeface="Segoe UI Light" panose="020B0502040204020203" pitchFamily="34" charset="0"/>
                <a:cs typeface="Segoe UI Light" panose="020B0502040204020203" pitchFamily="34" charset="0"/>
              </a:rPr>
              <a:t>PartialView</a:t>
            </a:r>
            <a:r>
              <a:rPr lang="en-US" dirty="0">
                <a:latin typeface="Segoe UI Light" panose="020B0502040204020203" pitchFamily="34" charset="0"/>
                <a:cs typeface="Segoe UI Light" panose="020B0502040204020203" pitchFamily="34" charset="0"/>
              </a:rPr>
              <a:t> class</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212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Partial </a:t>
            </a:r>
            <a:r>
              <a:rPr lang="en-US" dirty="0" smtClean="0"/>
              <a:t>Page Update Form</a:t>
            </a:r>
            <a:endParaRPr lang="en-US" dirty="0"/>
          </a:p>
        </p:txBody>
      </p:sp>
    </p:spTree>
    <p:extLst>
      <p:ext uri="{BB962C8B-B14F-4D97-AF65-F5344CB8AC3E}">
        <p14:creationId xmlns:p14="http://schemas.microsoft.com/office/powerpoint/2010/main" val="348905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 2: Rendering and Executing JavaScript Code</a:t>
            </a:r>
            <a:endParaRPr lang="en-US" dirty="0"/>
          </a:p>
        </p:txBody>
      </p:sp>
      <p:sp>
        <p:nvSpPr>
          <p:cNvPr id="3" name="Text Placeholder 2"/>
          <p:cNvSpPr>
            <a:spLocks noGrp="1"/>
          </p:cNvSpPr>
          <p:nvPr>
            <p:ph sz="quarter" idx="10"/>
          </p:nvPr>
        </p:nvSpPr>
        <p:spPr>
          <a:xfrm>
            <a:off x="417513" y="1451726"/>
            <a:ext cx="11525250" cy="5290388"/>
          </a:xfrm>
        </p:spPr>
        <p:txBody>
          <a:bodyPr/>
          <a:lstStyle/>
          <a:p>
            <a:r>
              <a:rPr lang="en-US" dirty="0" smtClean="0"/>
              <a:t>Adding JavaScript Files
Using Content Delivery Networks for JavaScript Libraries
Using the NuGet Tool to Add Packages
Introduction to jQuery</a:t>
            </a:r>
          </a:p>
          <a:p>
            <a:r>
              <a:rPr lang="en-US" dirty="0" smtClean="0"/>
              <a:t>Accessing HTML Elements by Using jQuery</a:t>
            </a:r>
          </a:p>
          <a:p>
            <a:r>
              <a:rPr lang="en-US" dirty="0" smtClean="0"/>
              <a:t>Introduction to </a:t>
            </a:r>
            <a:r>
              <a:rPr lang="en-US" dirty="0" err="1" smtClean="0"/>
              <a:t>jQueryUI</a:t>
            </a:r>
            <a:endParaRPr lang="en-US" dirty="0" smtClean="0"/>
          </a:p>
          <a:p>
            <a:endParaRPr lang="en-US" dirty="0"/>
          </a:p>
        </p:txBody>
      </p:sp>
    </p:spTree>
    <p:extLst>
      <p:ext uri="{BB962C8B-B14F-4D97-AF65-F5344CB8AC3E}">
        <p14:creationId xmlns:p14="http://schemas.microsoft.com/office/powerpoint/2010/main" val="2394162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JavaScript Files</a:t>
            </a:r>
            <a:endParaRPr lang="en-US" dirty="0"/>
          </a:p>
        </p:txBody>
      </p:sp>
      <p:sp>
        <p:nvSpPr>
          <p:cNvPr id="3" name="Content Placeholder 2"/>
          <p:cNvSpPr>
            <a:spLocks noGrp="1"/>
          </p:cNvSpPr>
          <p:nvPr>
            <p:ph sz="quarter" idx="10"/>
          </p:nvPr>
        </p:nvSpPr>
        <p:spPr/>
        <p:txBody>
          <a:bodyPr/>
          <a:lstStyle/>
          <a:p>
            <a:r>
              <a:rPr lang="en-US" dirty="0"/>
              <a:t>Add the JavaScript code to HTML</a:t>
            </a:r>
          </a:p>
          <a:p>
            <a:r>
              <a:rPr lang="en-US" dirty="0"/>
              <a:t>Defining the JavaScript code in JavaScript files:</a:t>
            </a:r>
          </a:p>
          <a:p>
            <a:pPr lvl="1"/>
            <a:r>
              <a:rPr lang="en-US" dirty="0"/>
              <a:t>You can define JavaScript code in a JavaScript file</a:t>
            </a:r>
          </a:p>
          <a:p>
            <a:pPr lvl="1"/>
            <a:r>
              <a:rPr lang="en-US" dirty="0"/>
              <a:t>Reference the JavaScript file in multiple HTML files</a:t>
            </a:r>
          </a:p>
        </p:txBody>
      </p:sp>
    </p:spTree>
    <p:extLst>
      <p:ext uri="{BB962C8B-B14F-4D97-AF65-F5344CB8AC3E}">
        <p14:creationId xmlns:p14="http://schemas.microsoft.com/office/powerpoint/2010/main" val="201534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Using Content Delivery Networks for JavaScript Libraries</a:t>
            </a:r>
            <a:endParaRPr lang="en-US"/>
          </a:p>
        </p:txBody>
      </p:sp>
      <p:sp>
        <p:nvSpPr>
          <p:cNvPr id="4" name="Content Placeholder 2"/>
          <p:cNvSpPr>
            <a:spLocks noGrp="1"/>
          </p:cNvSpPr>
          <p:nvPr/>
        </p:nvSpPr>
        <p:spPr bwMode="auto">
          <a:xfrm>
            <a:off x="379514" y="124570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400" dirty="0">
                <a:latin typeface="Segoe UI Light" panose="020B0502040204020203" pitchFamily="34" charset="0"/>
                <a:cs typeface="Segoe UI Light" panose="020B0502040204020203" pitchFamily="34" charset="0"/>
              </a:rPr>
              <a:t>Content Delivery Network (CDN):</a:t>
            </a:r>
          </a:p>
          <a:p>
            <a:r>
              <a:rPr lang="en-US" sz="2200" dirty="0">
                <a:latin typeface="Segoe UI Light" panose="020B0502040204020203" pitchFamily="34" charset="0"/>
                <a:cs typeface="Segoe UI Light" panose="020B0502040204020203" pitchFamily="34" charset="0"/>
              </a:rPr>
              <a:t>Is a group of geographically distributed servers</a:t>
            </a:r>
          </a:p>
          <a:p>
            <a:r>
              <a:rPr lang="en-US" sz="2200" dirty="0">
                <a:latin typeface="Segoe UI Light" panose="020B0502040204020203" pitchFamily="34" charset="0"/>
                <a:cs typeface="Segoe UI Light" panose="020B0502040204020203" pitchFamily="34" charset="0"/>
              </a:rPr>
              <a:t>Helps host contents for web applications</a:t>
            </a:r>
          </a:p>
          <a:p>
            <a:pPr>
              <a:buNone/>
            </a:pPr>
            <a:endParaRPr lang="en-US" sz="1800" dirty="0">
              <a:latin typeface="Segoe UI Light" panose="020B0502040204020203" pitchFamily="34" charset="0"/>
              <a:cs typeface="Segoe UI Light" panose="020B0502040204020203" pitchFamily="34" charset="0"/>
            </a:endParaRPr>
          </a:p>
          <a:p>
            <a:pPr>
              <a:buNone/>
            </a:pPr>
            <a:r>
              <a:rPr lang="en-US" sz="2400" dirty="0">
                <a:latin typeface="Segoe UI Light" panose="020B0502040204020203" pitchFamily="34" charset="0"/>
                <a:cs typeface="Segoe UI Light" panose="020B0502040204020203" pitchFamily="34" charset="0"/>
              </a:rPr>
              <a:t>Microsoft Ajax CDN hosts popular libraries such as: </a:t>
            </a:r>
          </a:p>
          <a:p>
            <a:pPr lvl="2"/>
            <a:r>
              <a:rPr lang="en-US" sz="1800" dirty="0" err="1">
                <a:latin typeface="Segoe UI Light" panose="020B0502040204020203" pitchFamily="34" charset="0"/>
                <a:cs typeface="Segoe UI Light" panose="020B0502040204020203" pitchFamily="34" charset="0"/>
              </a:rPr>
              <a:t>jQuery</a:t>
            </a:r>
            <a:r>
              <a:rPr lang="en-US" sz="1800" dirty="0">
                <a:latin typeface="Segoe UI Light" panose="020B0502040204020203" pitchFamily="34" charset="0"/>
                <a:cs typeface="Segoe UI Light" panose="020B0502040204020203" pitchFamily="34" charset="0"/>
              </a:rPr>
              <a:t> </a:t>
            </a:r>
          </a:p>
          <a:p>
            <a:pPr lvl="2"/>
            <a:r>
              <a:rPr lang="en-US" sz="1800" dirty="0" err="1">
                <a:latin typeface="Segoe UI Light" panose="020B0502040204020203" pitchFamily="34" charset="0"/>
                <a:cs typeface="Segoe UI Light" panose="020B0502040204020203" pitchFamily="34" charset="0"/>
              </a:rPr>
              <a:t>jQuery</a:t>
            </a:r>
            <a:r>
              <a:rPr lang="en-US" sz="1800" dirty="0">
                <a:latin typeface="Segoe UI Light" panose="020B0502040204020203" pitchFamily="34" charset="0"/>
                <a:cs typeface="Segoe UI Light" panose="020B0502040204020203" pitchFamily="34" charset="0"/>
              </a:rPr>
              <a:t> UI </a:t>
            </a:r>
          </a:p>
          <a:p>
            <a:pPr lvl="2"/>
            <a:r>
              <a:rPr lang="en-US" sz="1800" dirty="0" err="1">
                <a:latin typeface="Segoe UI Light" panose="020B0502040204020203" pitchFamily="34" charset="0"/>
                <a:cs typeface="Segoe UI Light" panose="020B0502040204020203" pitchFamily="34" charset="0"/>
              </a:rPr>
              <a:t>jQuery</a:t>
            </a:r>
            <a:r>
              <a:rPr lang="en-US" sz="1800" dirty="0">
                <a:latin typeface="Segoe UI Light" panose="020B0502040204020203" pitchFamily="34" charset="0"/>
                <a:cs typeface="Segoe UI Light" panose="020B0502040204020203" pitchFamily="34" charset="0"/>
              </a:rPr>
              <a:t> Mobile </a:t>
            </a:r>
          </a:p>
          <a:p>
            <a:pPr lvl="2"/>
            <a:r>
              <a:rPr lang="en-US" sz="1800" dirty="0" err="1">
                <a:latin typeface="Segoe UI Light" panose="020B0502040204020203" pitchFamily="34" charset="0"/>
                <a:cs typeface="Segoe UI Light" panose="020B0502040204020203" pitchFamily="34" charset="0"/>
              </a:rPr>
              <a:t>jQuery</a:t>
            </a:r>
            <a:r>
              <a:rPr lang="en-US" sz="1800" dirty="0">
                <a:latin typeface="Segoe UI Light" panose="020B0502040204020203" pitchFamily="34" charset="0"/>
                <a:cs typeface="Segoe UI Light" panose="020B0502040204020203" pitchFamily="34" charset="0"/>
              </a:rPr>
              <a:t> Validation </a:t>
            </a:r>
          </a:p>
          <a:p>
            <a:pPr lvl="2"/>
            <a:r>
              <a:rPr lang="en-US" sz="1800" dirty="0" err="1">
                <a:latin typeface="Segoe UI Light" panose="020B0502040204020203" pitchFamily="34" charset="0"/>
                <a:cs typeface="Segoe UI Light" panose="020B0502040204020203" pitchFamily="34" charset="0"/>
              </a:rPr>
              <a:t>jQuery</a:t>
            </a:r>
            <a:r>
              <a:rPr lang="en-US" sz="1800" dirty="0">
                <a:latin typeface="Segoe UI Light" panose="020B0502040204020203" pitchFamily="34" charset="0"/>
                <a:cs typeface="Segoe UI Light" panose="020B0502040204020203" pitchFamily="34" charset="0"/>
              </a:rPr>
              <a:t> Cycle </a:t>
            </a:r>
          </a:p>
          <a:p>
            <a:pPr lvl="2"/>
            <a:r>
              <a:rPr lang="en-US" sz="1800" dirty="0" err="1">
                <a:latin typeface="Segoe UI Light" panose="020B0502040204020203" pitchFamily="34" charset="0"/>
                <a:cs typeface="Segoe UI Light" panose="020B0502040204020203" pitchFamily="34" charset="0"/>
              </a:rPr>
              <a:t>jQuery</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DataTables</a:t>
            </a:r>
            <a:r>
              <a:rPr lang="en-US" sz="1800" dirty="0">
                <a:latin typeface="Segoe UI Light" panose="020B0502040204020203" pitchFamily="34" charset="0"/>
                <a:cs typeface="Segoe UI Light" panose="020B0502040204020203" pitchFamily="34" charset="0"/>
              </a:rPr>
              <a:t> </a:t>
            </a:r>
          </a:p>
          <a:p>
            <a:pPr lvl="2"/>
            <a:r>
              <a:rPr lang="en-US" sz="1800" dirty="0">
                <a:latin typeface="Segoe UI Light" panose="020B0502040204020203" pitchFamily="34" charset="0"/>
                <a:cs typeface="Segoe UI Light" panose="020B0502040204020203" pitchFamily="34" charset="0"/>
              </a:rPr>
              <a:t>Ajax Control Toolkit </a:t>
            </a:r>
          </a:p>
          <a:p>
            <a:pPr lvl="2"/>
            <a:r>
              <a:rPr lang="en-US" sz="1800" dirty="0">
                <a:latin typeface="Segoe UI Light" panose="020B0502040204020203" pitchFamily="34" charset="0"/>
                <a:cs typeface="Segoe UI Light" panose="020B0502040204020203" pitchFamily="34" charset="0"/>
              </a:rPr>
              <a:t>ASP.NET Ajax</a:t>
            </a:r>
          </a:p>
          <a:p>
            <a:pPr lvl="2"/>
            <a:r>
              <a:rPr lang="en-US" sz="1800" dirty="0">
                <a:latin typeface="Segoe UI Light" panose="020B0502040204020203" pitchFamily="34" charset="0"/>
                <a:cs typeface="Segoe UI Light" panose="020B0502040204020203" pitchFamily="34" charset="0"/>
              </a:rPr>
              <a:t>ASP.NET MVC JavaScript Files</a:t>
            </a:r>
          </a:p>
          <a:p>
            <a:pPr>
              <a:buNone/>
            </a:pPr>
            <a:endParaRPr lang="en-US" dirty="0">
              <a:latin typeface="Segoe UI Light" panose="020B0502040204020203" pitchFamily="34" charset="0"/>
              <a:cs typeface="Segoe UI Light" panose="020B0502040204020203" pitchFamily="34" charset="0"/>
            </a:endParaRPr>
          </a:p>
          <a:p>
            <a:pPr>
              <a:buNone/>
            </a:pPr>
            <a:endParaRPr lang="en-US" dirty="0">
              <a:latin typeface="Segoe UI Light" panose="020B0502040204020203" pitchFamily="34" charset="0"/>
              <a:cs typeface="Segoe UI Light" panose="020B0502040204020203" pitchFamily="34" charset="0"/>
            </a:endParaRPr>
          </a:p>
          <a:p>
            <a:pPr>
              <a:buNone/>
            </a:pP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870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3250</TotalTime>
  <Words>1224</Words>
  <Application>Microsoft Office PowerPoint</Application>
  <PresentationFormat>Widescreen</PresentationFormat>
  <Paragraphs>153</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Sans Unicode</vt:lpstr>
      <vt:lpstr>Segoe</vt:lpstr>
      <vt:lpstr>Segoe UI</vt:lpstr>
      <vt:lpstr>Segoe UI Light</vt:lpstr>
      <vt:lpstr>Times New Roman</vt:lpstr>
      <vt:lpstr>1_Office Theme</vt:lpstr>
      <vt:lpstr>PowerPoint Presentation</vt:lpstr>
      <vt:lpstr>Module Overview</vt:lpstr>
      <vt:lpstr>Lesson 1: Using AJAX and Partial Page Updates</vt:lpstr>
      <vt:lpstr>Why Use Partial Page Updates?</vt:lpstr>
      <vt:lpstr>Using AJAX in an MVC 4 Web Application</vt:lpstr>
      <vt:lpstr>Partial Page Update Form</vt:lpstr>
      <vt:lpstr>Lesson 2: Rendering and Executing JavaScript Code</vt:lpstr>
      <vt:lpstr>Adding JavaScript Files</vt:lpstr>
      <vt:lpstr>Using Content Delivery Networks for JavaScript Libraries</vt:lpstr>
      <vt:lpstr>Using the NuGet Tool to Add Packages</vt:lpstr>
      <vt:lpstr>Introduction to jQuery</vt:lpstr>
      <vt:lpstr>Accessing HTML Elements by Using jQuery</vt:lpstr>
      <vt:lpstr>Introduction to jQueryUI</vt:lpstr>
      <vt:lpstr>Demonstration: How to Add a jQueryUI Widget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56</cp:revision>
  <dcterms:created xsi:type="dcterms:W3CDTF">2013-02-15T23:12:42Z</dcterms:created>
  <dcterms:modified xsi:type="dcterms:W3CDTF">2013-09-17T00:36:16Z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