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77" r:id="rId5"/>
    <p:sldId id="278" r:id="rId6"/>
    <p:sldId id="279" r:id="rId7"/>
    <p:sldId id="280" r:id="rId8"/>
    <p:sldId id="281" r:id="rId9"/>
    <p:sldId id="282" r:id="rId10"/>
    <p:sldId id="283" r:id="rId11"/>
    <p:sldId id="284" r:id="rId12"/>
    <p:sldId id="285" r:id="rId13"/>
    <p:sldId id="286"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opher Harrison" initials="CH" lastIdx="1" clrIdx="0">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81" d="100"/>
          <a:sy n="81" d="100"/>
        </p:scale>
        <p:origin x="677" y="7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9/16/2013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9/16/2013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E250944-C459-49FA-BBE9-2A0996DD63D5}"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874866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key benefit of using REST with Web APIs?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REST helps minimize data transfers between the client system and the server, thereby making it ideal for mobile applications. Web API provides the framework for developers to build API access with a lot less effort</a:t>
            </a:r>
          </a:p>
          <a:p>
            <a:pPr>
              <a:lnSpc>
                <a:spcPct val="115000"/>
              </a:lnSpc>
              <a:spcAft>
                <a:spcPts val="1000"/>
              </a:spcAft>
            </a:pPr>
            <a:r>
              <a:rPr lang="en-US" sz="1000">
                <a:latin typeface="Arial"/>
                <a:ea typeface="Calibri"/>
                <a:cs typeface="Times New Roman"/>
              </a:rPr>
              <a:t>Developers can use REST for interactions between server and mobile applications. For applications that require complex interactions, developers can use Windows Communication Foundation (WCF), instead of REST, because WCF supports additional functionalities such as sending attachments.</a:t>
            </a:r>
          </a:p>
        </p:txBody>
      </p:sp>
      <p:sp>
        <p:nvSpPr>
          <p:cNvPr id="4" name="Slide Number Placeholder 3"/>
          <p:cNvSpPr>
            <a:spLocks noGrp="1"/>
          </p:cNvSpPr>
          <p:nvPr>
            <p:ph type="sldNum" sz="quarter" idx="10"/>
          </p:nvPr>
        </p:nvSpPr>
        <p:spPr/>
        <p:txBody>
          <a:bodyPr/>
          <a:lstStyle/>
          <a:p>
            <a:fld id="{0E250944-C459-49FA-BBE9-2A0996DD63D5}"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517083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purpose of using the HTTP attributes?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The attributes help control the routing and mapping between HTTP requests and action functions in the MVC controller.</a:t>
            </a:r>
          </a:p>
          <a:p>
            <a:pPr>
              <a:lnSpc>
                <a:spcPct val="115000"/>
              </a:lnSpc>
              <a:spcAft>
                <a:spcPts val="1000"/>
              </a:spcAft>
            </a:pPr>
            <a:r>
              <a:rPr lang="en-US" sz="1000" smtClean="0">
                <a:latin typeface="Arial"/>
                <a:ea typeface="Times New Roman"/>
                <a:cs typeface="Times New Roman"/>
              </a:rPr>
              <a:t>You can describe how you can combine the attributes together. For example, you can use </a:t>
            </a:r>
            <a:r>
              <a:rPr lang="en-US" sz="1000" b="1" smtClean="0">
                <a:latin typeface="Arial"/>
                <a:ea typeface="Times New Roman"/>
                <a:cs typeface="Times New Roman"/>
              </a:rPr>
              <a:t>HttpGet</a:t>
            </a:r>
            <a:r>
              <a:rPr lang="en-US" sz="1000" smtClean="0">
                <a:latin typeface="Arial"/>
                <a:ea typeface="Times New Roman"/>
                <a:cs typeface="Times New Roman"/>
              </a:rPr>
              <a:t> together with </a:t>
            </a:r>
            <a:r>
              <a:rPr lang="en-US" sz="1000" b="1" smtClean="0">
                <a:latin typeface="Arial"/>
                <a:ea typeface="Times New Roman"/>
                <a:cs typeface="Times New Roman"/>
              </a:rPr>
              <a:t>ActionName</a:t>
            </a:r>
            <a:r>
              <a:rPr lang="en-US" sz="1000" smtClean="0">
                <a:latin typeface="Arial"/>
                <a:ea typeface="Times New Roman"/>
                <a:cs typeface="Times New Roman"/>
              </a:rPr>
              <a:t> to map the action to the </a:t>
            </a:r>
            <a:r>
              <a:rPr lang="en-US" sz="1000" b="1" smtClean="0">
                <a:latin typeface="Arial"/>
                <a:ea typeface="Times New Roman"/>
                <a:cs typeface="Times New Roman"/>
              </a:rPr>
              <a:t>GET</a:t>
            </a:r>
            <a:r>
              <a:rPr lang="en-US" sz="1000" smtClean="0">
                <a:latin typeface="Arial"/>
                <a:ea typeface="Times New Roman"/>
                <a:cs typeface="Times New Roman"/>
              </a:rPr>
              <a:t> method by using the specified action name.</a:t>
            </a:r>
            <a:endParaRPr lang="en-US" sz="100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E250944-C459-49FA-BBE9-2A0996DD63D5}"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475641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solidFill>
                  <a:srgbClr val="000000"/>
                </a:solidFill>
                <a:latin typeface="Arial"/>
                <a:ea typeface="Calibri"/>
                <a:cs typeface="Times New Roman"/>
              </a:rPr>
              <a:t>: What is the syntax that the ASP.NET MVC engine uses for mapping controllers and action functions? </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r>
              <a:rPr lang="en-US" sz="1000">
                <a:solidFill>
                  <a:srgbClr val="000000"/>
                </a:solidFill>
                <a:latin typeface="Arial"/>
                <a:ea typeface="Calibri"/>
                <a:cs typeface="Times New Roman"/>
              </a:rPr>
              <a:t>: The syntax is as follows:</a:t>
            </a:r>
            <a:endParaRPr lang="en-US" sz="1000">
              <a:latin typeface="Arial"/>
              <a:ea typeface="Calibri"/>
              <a:cs typeface="Times New Roman"/>
            </a:endParaRPr>
          </a:p>
          <a:p>
            <a:pPr>
              <a:lnSpc>
                <a:spcPts val="1000"/>
              </a:lnSpc>
              <a:spcBef>
                <a:spcPts val="600"/>
              </a:spcBef>
              <a:spcAft>
                <a:spcPts val="600"/>
              </a:spcAft>
            </a:pPr>
            <a:r>
              <a:rPr lang="en-US" sz="1000" smtClean="0">
                <a:latin typeface="Arial"/>
                <a:ea typeface="Times New Roman"/>
                <a:cs typeface="Times New Roman"/>
              </a:rPr>
              <a:t>http://&lt;hostname&gt;/api/&lt;entity name&gt;/&lt;parameters&gt;</a:t>
            </a:r>
            <a:endParaRPr lang="en-US" sz="100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E250944-C459-49FA-BBE9-2A0996DD63D5}"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518239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sz="1000">
              <a:latin typeface="Arial"/>
            </a:endParaRPr>
          </a:p>
        </p:txBody>
      </p:sp>
      <p:sp>
        <p:nvSpPr>
          <p:cNvPr id="4" name="Slide Number Placeholder 3"/>
          <p:cNvSpPr>
            <a:spLocks noGrp="1"/>
          </p:cNvSpPr>
          <p:nvPr>
            <p:ph type="sldNum" sz="quarter" idx="10"/>
          </p:nvPr>
        </p:nvSpPr>
        <p:spPr/>
        <p:txBody>
          <a:bodyPr/>
          <a:lstStyle/>
          <a:p>
            <a:fld id="{0E250944-C459-49FA-BBE9-2A0996DD63D5}"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959585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sz="1000">
              <a:latin typeface="Arial"/>
            </a:endParaRPr>
          </a:p>
        </p:txBody>
      </p:sp>
      <p:sp>
        <p:nvSpPr>
          <p:cNvPr id="4" name="Slide Number Placeholder 3"/>
          <p:cNvSpPr>
            <a:spLocks noGrp="1"/>
          </p:cNvSpPr>
          <p:nvPr>
            <p:ph type="sldNum" sz="quarter" idx="10"/>
          </p:nvPr>
        </p:nvSpPr>
        <p:spPr/>
        <p:txBody>
          <a:bodyPr/>
          <a:lstStyle/>
          <a:p>
            <a:fld id="{0E250944-C459-49FA-BBE9-2A0996DD63D5}"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557638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key benefit of using the routing map?</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The routing map enables you to map the action functions to the HTTP method and URL combination.</a:t>
            </a:r>
          </a:p>
          <a:p>
            <a:pPr>
              <a:lnSpc>
                <a:spcPct val="115000"/>
              </a:lnSpc>
              <a:spcAft>
                <a:spcPts val="1000"/>
              </a:spcAft>
            </a:pPr>
            <a:r>
              <a:rPr lang="en-US" sz="1000">
                <a:latin typeface="Arial"/>
                <a:ea typeface="Calibri"/>
                <a:cs typeface="Times New Roman"/>
              </a:rPr>
              <a:t>You can provide some real-world examples on how developers modify the routing table, when they include multiple versions of the API. But, this is often not required in most applications.</a:t>
            </a:r>
          </a:p>
        </p:txBody>
      </p:sp>
      <p:sp>
        <p:nvSpPr>
          <p:cNvPr id="4" name="Slide Number Placeholder 3"/>
          <p:cNvSpPr>
            <a:spLocks noGrp="1"/>
          </p:cNvSpPr>
          <p:nvPr>
            <p:ph type="sldNum" sz="quarter" idx="10"/>
          </p:nvPr>
        </p:nvSpPr>
        <p:spPr/>
        <p:txBody>
          <a:bodyPr/>
          <a:lstStyle/>
          <a:p>
            <a:fld id="{0E250944-C459-49FA-BBE9-2A0996DD63D5}"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4468171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611718" y="1021215"/>
            <a:ext cx="10825541" cy="5147356"/>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1887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72"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06 </a:t>
            </a:r>
            <a:r>
              <a:rPr lang="en-US" dirty="0" smtClean="0"/>
              <a:t>| Implementing Web APIs</a:t>
            </a:r>
            <a:endParaRPr lang="en-US" dirty="0"/>
          </a:p>
        </p:txBody>
      </p:sp>
      <p:sp>
        <p:nvSpPr>
          <p:cNvPr id="4" name="Subtitle 3"/>
          <p:cNvSpPr>
            <a:spLocks noGrp="1"/>
          </p:cNvSpPr>
          <p:nvPr>
            <p:ph type="subTitle" idx="1"/>
          </p:nvPr>
        </p:nvSpPr>
        <p:spPr/>
        <p:txBody>
          <a:bodyPr/>
          <a:lstStyle/>
          <a:p>
            <a:r>
              <a:rPr lang="en-US" dirty="0" smtClean="0"/>
              <a:t>Jon Galloway | </a:t>
            </a:r>
            <a:r>
              <a:rPr lang="en-US" dirty="0" smtClean="0"/>
              <a:t>Tech </a:t>
            </a:r>
            <a:r>
              <a:rPr lang="en-US" dirty="0" smtClean="0"/>
              <a:t>Evangelist</a:t>
            </a:r>
          </a:p>
          <a:p>
            <a:r>
              <a:rPr lang="en-US" dirty="0" smtClean="0"/>
              <a:t>Christopher Harrison | </a:t>
            </a:r>
            <a:r>
              <a:rPr lang="en-US" dirty="0" smtClean="0"/>
              <a:t>Head Geek</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Implementing Web API</a:t>
            </a:r>
            <a:endParaRPr lang="en-US" dirty="0"/>
          </a:p>
        </p:txBody>
      </p:sp>
    </p:spTree>
    <p:extLst>
      <p:ext uri="{BB962C8B-B14F-4D97-AF65-F5344CB8AC3E}">
        <p14:creationId xmlns:p14="http://schemas.microsoft.com/office/powerpoint/2010/main" val="3722742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Developing a Web API</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Developing a Web API</a:t>
            </a:r>
            <a:endParaRPr lang="en-US"/>
          </a:p>
        </p:txBody>
      </p:sp>
      <p:sp>
        <p:nvSpPr>
          <p:cNvPr id="3" name="Text Placeholder 2"/>
          <p:cNvSpPr>
            <a:spLocks noGrp="1"/>
          </p:cNvSpPr>
          <p:nvPr>
            <p:ph sz="quarter" idx="10"/>
          </p:nvPr>
        </p:nvSpPr>
        <p:spPr/>
        <p:txBody>
          <a:bodyPr/>
          <a:lstStyle/>
          <a:p>
            <a:r>
              <a:rPr lang="en-US" sz="2800" dirty="0" smtClean="0"/>
              <a:t>What Is a Web API?
Routing in Web API
Creating a Web API for an MVC 4 Web Application
</a:t>
            </a:r>
            <a:r>
              <a:rPr lang="en-US" sz="2800" dirty="0" err="1" smtClean="0"/>
              <a:t>RESTful</a:t>
            </a:r>
            <a:r>
              <a:rPr lang="en-US" sz="2800" dirty="0" smtClean="0"/>
              <a:t> Services
Data Return Formats
Using Routes and Controllers in Web APIs
Demonstration: How to Explore a Web API by Using Internet Explorer</a:t>
            </a:r>
            <a:endParaRPr lang="en-US" sz="2800" dirty="0"/>
          </a:p>
        </p:txBody>
      </p:sp>
    </p:spTree>
    <p:extLst>
      <p:ext uri="{BB962C8B-B14F-4D97-AF65-F5344CB8AC3E}">
        <p14:creationId xmlns:p14="http://schemas.microsoft.com/office/powerpoint/2010/main" val="2028194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a Web API?</a:t>
            </a:r>
            <a:endParaRPr lang="en-US"/>
          </a:p>
        </p:txBody>
      </p:sp>
      <p:sp>
        <p:nvSpPr>
          <p:cNvPr id="3" name="Content Placeholder 2"/>
          <p:cNvSpPr>
            <a:spLocks noGrp="1"/>
          </p:cNvSpPr>
          <p:nvPr>
            <p:ph sz="quarter" idx="10"/>
          </p:nvPr>
        </p:nvSpPr>
        <p:spPr/>
        <p:txBody>
          <a:bodyPr/>
          <a:lstStyle/>
          <a:p>
            <a:pPr lvl="0"/>
            <a:r>
              <a:rPr lang="en-US" dirty="0"/>
              <a:t>Web API:</a:t>
            </a:r>
          </a:p>
          <a:p>
            <a:pPr lvl="1"/>
            <a:r>
              <a:rPr lang="en-US" dirty="0"/>
              <a:t>Helps create REST-style APIs</a:t>
            </a:r>
          </a:p>
          <a:p>
            <a:pPr lvl="1"/>
            <a:r>
              <a:rPr lang="en-US" dirty="0"/>
              <a:t>Enables external systems to use the business logics implemented in your application</a:t>
            </a:r>
          </a:p>
          <a:p>
            <a:pPr lvl="1"/>
            <a:r>
              <a:rPr lang="en-US" dirty="0"/>
              <a:t>Uses URLs in requests and helps obtain results in the JSON format</a:t>
            </a:r>
          </a:p>
          <a:p>
            <a:pPr lvl="1"/>
            <a:r>
              <a:rPr lang="en-US" dirty="0"/>
              <a:t>Is ideal for mobile application integration</a:t>
            </a:r>
          </a:p>
          <a:p>
            <a:pPr lvl="0"/>
            <a:endParaRPr lang="en-US" dirty="0"/>
          </a:p>
        </p:txBody>
      </p:sp>
    </p:spTree>
    <p:extLst>
      <p:ext uri="{BB962C8B-B14F-4D97-AF65-F5344CB8AC3E}">
        <p14:creationId xmlns:p14="http://schemas.microsoft.com/office/powerpoint/2010/main" val="43504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Routing in Web API</a:t>
            </a:r>
            <a:endParaRPr lang="en-US"/>
          </a:p>
        </p:txBody>
      </p:sp>
      <p:sp>
        <p:nvSpPr>
          <p:cNvPr id="3" name="Content Placeholder 2"/>
          <p:cNvSpPr>
            <a:spLocks noGrp="1"/>
          </p:cNvSpPr>
          <p:nvPr>
            <p:ph sz="quarter" idx="10"/>
          </p:nvPr>
        </p:nvSpPr>
        <p:spPr/>
        <p:txBody>
          <a:bodyPr/>
          <a:lstStyle/>
          <a:p>
            <a:pPr>
              <a:buNone/>
            </a:pPr>
            <a:r>
              <a:rPr lang="en-US" dirty="0"/>
              <a:t>Characteristics of routing in Web API:</a:t>
            </a:r>
          </a:p>
          <a:p>
            <a:r>
              <a:rPr lang="en-US" dirty="0"/>
              <a:t>You can use API controller names and a naming convention for actions to route Web API requests</a:t>
            </a:r>
          </a:p>
          <a:p>
            <a:r>
              <a:rPr lang="en-US" dirty="0"/>
              <a:t>Alternatively you can use the following attributes to control the mapping of HTTP requests (HTTP </a:t>
            </a:r>
            <a:r>
              <a:rPr lang="en-US" dirty="0" err="1"/>
              <a:t>Verb+URL</a:t>
            </a:r>
            <a:r>
              <a:rPr lang="en-US" dirty="0"/>
              <a:t>) to actions in the controller:</a:t>
            </a:r>
          </a:p>
          <a:p>
            <a:pPr lvl="1"/>
            <a:r>
              <a:rPr lang="en-US" dirty="0"/>
              <a:t>The </a:t>
            </a:r>
            <a:r>
              <a:rPr lang="en-US" b="1" dirty="0" err="1"/>
              <a:t>HttpGet</a:t>
            </a:r>
            <a:r>
              <a:rPr lang="en-US" dirty="0"/>
              <a:t>, </a:t>
            </a:r>
            <a:r>
              <a:rPr lang="en-US" b="1" dirty="0" err="1"/>
              <a:t>HttpPut</a:t>
            </a:r>
            <a:r>
              <a:rPr lang="en-US" dirty="0"/>
              <a:t>, </a:t>
            </a:r>
            <a:r>
              <a:rPr lang="en-US" b="1" dirty="0" err="1"/>
              <a:t>HttpPost</a:t>
            </a:r>
            <a:r>
              <a:rPr lang="en-US" dirty="0"/>
              <a:t>, or </a:t>
            </a:r>
            <a:r>
              <a:rPr lang="en-US" b="1" dirty="0" err="1"/>
              <a:t>HttpDelete</a:t>
            </a:r>
            <a:r>
              <a:rPr lang="en-US" dirty="0"/>
              <a:t> attributes</a:t>
            </a:r>
          </a:p>
          <a:p>
            <a:pPr lvl="1"/>
            <a:r>
              <a:rPr lang="en-US" dirty="0"/>
              <a:t>The </a:t>
            </a:r>
            <a:r>
              <a:rPr lang="en-US" b="1" dirty="0" err="1"/>
              <a:t>AcceptVerbs</a:t>
            </a:r>
            <a:r>
              <a:rPr lang="en-US" dirty="0"/>
              <a:t> attribute</a:t>
            </a:r>
          </a:p>
          <a:p>
            <a:pPr lvl="1"/>
            <a:r>
              <a:rPr lang="en-US" dirty="0"/>
              <a:t>The </a:t>
            </a:r>
            <a:r>
              <a:rPr lang="en-US" b="1" dirty="0" err="1"/>
              <a:t>ActionName</a:t>
            </a:r>
            <a:r>
              <a:rPr lang="en-US" dirty="0"/>
              <a:t> </a:t>
            </a:r>
            <a:r>
              <a:rPr lang="en-US" dirty="0" smtClean="0"/>
              <a:t>attribute</a:t>
            </a:r>
            <a:endParaRPr lang="en-US" dirty="0"/>
          </a:p>
        </p:txBody>
      </p:sp>
    </p:spTree>
    <p:extLst>
      <p:ext uri="{BB962C8B-B14F-4D97-AF65-F5344CB8AC3E}">
        <p14:creationId xmlns:p14="http://schemas.microsoft.com/office/powerpoint/2010/main" val="3979501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Creating a Web API for an MVC 4 Web Application</a:t>
            </a:r>
            <a:endParaRPr lang="en-US"/>
          </a:p>
        </p:txBody>
      </p:sp>
      <p:sp>
        <p:nvSpPr>
          <p:cNvPr id="3" name="Content Placeholder 2"/>
          <p:cNvSpPr>
            <a:spLocks noGrp="1"/>
          </p:cNvSpPr>
          <p:nvPr>
            <p:ph sz="quarter" idx="10"/>
          </p:nvPr>
        </p:nvSpPr>
        <p:spPr/>
        <p:txBody>
          <a:bodyPr/>
          <a:lstStyle/>
          <a:p>
            <a:pPr lvl="0">
              <a:buNone/>
            </a:pPr>
            <a:r>
              <a:rPr lang="en-US" dirty="0"/>
              <a:t>To create a Web API for a an MVC4 application:</a:t>
            </a:r>
          </a:p>
          <a:p>
            <a:pPr marL="798513" lvl="1" indent="-514350">
              <a:buFont typeface="+mj-lt"/>
              <a:buAutoNum type="arabicPeriod"/>
            </a:pPr>
            <a:endParaRPr lang="en-US" dirty="0"/>
          </a:p>
          <a:p>
            <a:pPr marL="798513" lvl="1" indent="-514350">
              <a:buFont typeface="+mj-lt"/>
              <a:buAutoNum type="arabicPeriod"/>
            </a:pPr>
            <a:r>
              <a:rPr lang="en-US" dirty="0"/>
              <a:t>Implement a Web API template in your project:</a:t>
            </a:r>
          </a:p>
          <a:p>
            <a:pPr marL="1431925" lvl="3" indent="-342900">
              <a:buFont typeface="+mj-lt"/>
              <a:buAutoNum type="arabicPeriod"/>
            </a:pPr>
            <a:r>
              <a:rPr lang="en-US" dirty="0"/>
              <a:t>In the New Project dialog box, click </a:t>
            </a:r>
            <a:r>
              <a:rPr lang="en-US" b="1" dirty="0"/>
              <a:t>ASP.NET MVC 4 Web Application</a:t>
            </a:r>
            <a:endParaRPr lang="en-US" dirty="0"/>
          </a:p>
          <a:p>
            <a:pPr marL="1431925" lvl="3" indent="-342900">
              <a:buFont typeface="+mj-lt"/>
              <a:buAutoNum type="arabicPeriod"/>
            </a:pPr>
            <a:r>
              <a:rPr lang="en-US" dirty="0"/>
              <a:t>In the </a:t>
            </a:r>
            <a:r>
              <a:rPr lang="en-US" b="1" dirty="0"/>
              <a:t>Select a Template</a:t>
            </a:r>
            <a:r>
              <a:rPr lang="en-US" dirty="0"/>
              <a:t> box of the New ASP.NET MVC 4 Project dialog box, click </a:t>
            </a:r>
            <a:r>
              <a:rPr lang="en-US" b="1" dirty="0"/>
              <a:t>Web API</a:t>
            </a:r>
            <a:endParaRPr lang="en-US" dirty="0"/>
          </a:p>
          <a:p>
            <a:pPr marL="798513" lvl="1" indent="-514350">
              <a:buFont typeface="+mj-lt"/>
              <a:buAutoNum type="arabicPeriod"/>
            </a:pPr>
            <a:endParaRPr lang="en-US" dirty="0"/>
          </a:p>
          <a:p>
            <a:pPr marL="798513" lvl="1" indent="-514350">
              <a:buFont typeface="+mj-lt"/>
              <a:buAutoNum type="arabicPeriod"/>
            </a:pPr>
            <a:r>
              <a:rPr lang="en-US" dirty="0"/>
              <a:t>Add an MVC API controller class to the project:</a:t>
            </a:r>
          </a:p>
          <a:p>
            <a:pPr marL="1431925" lvl="3" indent="-342900"/>
            <a:r>
              <a:rPr lang="en-US" dirty="0"/>
              <a:t>Hosts application code for handling requests</a:t>
            </a:r>
          </a:p>
          <a:p>
            <a:pPr marL="1431925" lvl="3" indent="-342900"/>
            <a:r>
              <a:rPr lang="en-US" dirty="0"/>
              <a:t>Derives from the </a:t>
            </a:r>
            <a:r>
              <a:rPr lang="en-US" dirty="0" err="1"/>
              <a:t>ApiController</a:t>
            </a:r>
            <a:r>
              <a:rPr lang="en-US" dirty="0"/>
              <a:t> base class</a:t>
            </a:r>
          </a:p>
          <a:p>
            <a:pPr marL="798513" lvl="1" indent="-514350">
              <a:buFont typeface="+mj-lt"/>
              <a:buAutoNum type="arabicPeriod" startAt="3"/>
            </a:pPr>
            <a:endParaRPr lang="en-US" dirty="0"/>
          </a:p>
          <a:p>
            <a:pPr marL="798513" lvl="1" indent="-514350">
              <a:buFont typeface="+mj-lt"/>
              <a:buAutoNum type="arabicPeriod" startAt="3"/>
            </a:pPr>
            <a:r>
              <a:rPr lang="en-US" dirty="0"/>
              <a:t>Add action methods to the controller </a:t>
            </a:r>
            <a:r>
              <a:rPr lang="en-US" dirty="0" smtClean="0"/>
              <a:t>class</a:t>
            </a:r>
            <a:endParaRPr lang="en-US" dirty="0"/>
          </a:p>
        </p:txBody>
      </p:sp>
    </p:spTree>
    <p:extLst>
      <p:ext uri="{BB962C8B-B14F-4D97-AF65-F5344CB8AC3E}">
        <p14:creationId xmlns:p14="http://schemas.microsoft.com/office/powerpoint/2010/main" val="3681532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RESTful Services</a:t>
            </a:r>
            <a:endParaRPr lang="en-US"/>
          </a:p>
        </p:txBody>
      </p:sp>
      <p:sp>
        <p:nvSpPr>
          <p:cNvPr id="3" name="Content Placeholder 2"/>
          <p:cNvSpPr>
            <a:spLocks noGrp="1"/>
          </p:cNvSpPr>
          <p:nvPr>
            <p:ph sz="quarter" idx="10"/>
          </p:nvPr>
        </p:nvSpPr>
        <p:spPr/>
        <p:txBody>
          <a:bodyPr/>
          <a:lstStyle/>
          <a:p>
            <a:pPr>
              <a:buNone/>
            </a:pPr>
            <a:r>
              <a:rPr lang="en-US" dirty="0"/>
              <a:t>Characteristics of a </a:t>
            </a:r>
            <a:r>
              <a:rPr lang="en-US" dirty="0" err="1"/>
              <a:t>RESTful</a:t>
            </a:r>
            <a:r>
              <a:rPr lang="en-US" dirty="0"/>
              <a:t> Service:</a:t>
            </a:r>
          </a:p>
          <a:p>
            <a:pPr lvl="1"/>
            <a:r>
              <a:rPr lang="en-US" dirty="0"/>
              <a:t>Can be called to retrieve business information from the server</a:t>
            </a:r>
          </a:p>
          <a:p>
            <a:pPr lvl="1"/>
            <a:r>
              <a:rPr lang="en-US" dirty="0"/>
              <a:t>Can create, update, and delete information in a database through HTTP operations</a:t>
            </a:r>
          </a:p>
          <a:p>
            <a:pPr lvl="1"/>
            <a:r>
              <a:rPr lang="en-US" dirty="0"/>
              <a:t>Uses URLs to uniquely identify the entity that it operates on</a:t>
            </a:r>
          </a:p>
          <a:p>
            <a:pPr lvl="1"/>
            <a:r>
              <a:rPr lang="en-US" dirty="0"/>
              <a:t>Uses HTTP verbs to identify the operation that the application needs to perform. The HTTP verbs include:</a:t>
            </a:r>
          </a:p>
          <a:p>
            <a:pPr lvl="2"/>
            <a:r>
              <a:rPr lang="en-US" b="1" dirty="0"/>
              <a:t>GET</a:t>
            </a:r>
          </a:p>
          <a:p>
            <a:pPr lvl="2"/>
            <a:r>
              <a:rPr lang="en-US" b="1" dirty="0"/>
              <a:t>POST</a:t>
            </a:r>
          </a:p>
          <a:p>
            <a:pPr lvl="2"/>
            <a:r>
              <a:rPr lang="en-US" b="1" dirty="0"/>
              <a:t>PUT</a:t>
            </a:r>
          </a:p>
          <a:p>
            <a:pPr lvl="2"/>
            <a:r>
              <a:rPr lang="en-US" b="1" dirty="0" smtClean="0"/>
              <a:t>DELETE</a:t>
            </a:r>
            <a:endParaRPr lang="en-US" b="1" dirty="0"/>
          </a:p>
        </p:txBody>
      </p:sp>
    </p:spTree>
    <p:extLst>
      <p:ext uri="{BB962C8B-B14F-4D97-AF65-F5344CB8AC3E}">
        <p14:creationId xmlns:p14="http://schemas.microsoft.com/office/powerpoint/2010/main" val="1591920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Return Formats</a:t>
            </a:r>
            <a:endParaRPr lang="en-US"/>
          </a:p>
        </p:txBody>
      </p:sp>
      <p:sp>
        <p:nvSpPr>
          <p:cNvPr id="3" name="Content Placeholder 2"/>
          <p:cNvSpPr>
            <a:spLocks noGrp="1"/>
          </p:cNvSpPr>
          <p:nvPr>
            <p:ph sz="quarter" idx="10"/>
          </p:nvPr>
        </p:nvSpPr>
        <p:spPr/>
        <p:txBody>
          <a:bodyPr/>
          <a:lstStyle/>
          <a:p>
            <a:pPr marL="365125" indent="-365125">
              <a:tabLst>
                <a:tab pos="365125" algn="l"/>
              </a:tabLst>
            </a:pPr>
            <a:r>
              <a:rPr lang="en-US" dirty="0"/>
              <a:t>Web API can return data in JSON or XML formats</a:t>
            </a:r>
          </a:p>
          <a:p>
            <a:pPr marL="365125" indent="-365125">
              <a:tabLst>
                <a:tab pos="365125" algn="l"/>
              </a:tabLst>
            </a:pPr>
            <a:r>
              <a:rPr lang="en-US" dirty="0" smtClean="0"/>
              <a:t>Web </a:t>
            </a:r>
            <a:r>
              <a:rPr lang="en-US" dirty="0"/>
              <a:t>API uses the media formatter to:</a:t>
            </a:r>
          </a:p>
          <a:p>
            <a:pPr lvl="1"/>
            <a:r>
              <a:rPr lang="en-US" dirty="0"/>
              <a:t>Format or serialize the information that a Web API REST service returns</a:t>
            </a:r>
          </a:p>
          <a:p>
            <a:pPr lvl="1"/>
            <a:r>
              <a:rPr lang="en-US" dirty="0"/>
              <a:t>Control the media type in the HTTP header</a:t>
            </a:r>
          </a:p>
          <a:p>
            <a:pPr lvl="1"/>
            <a:r>
              <a:rPr lang="en-US" dirty="0"/>
              <a:t>Format all content that the server renders to client systems</a:t>
            </a:r>
          </a:p>
          <a:p>
            <a:pPr marL="266700" indent="-266700">
              <a:tabLst>
                <a:tab pos="365125" algn="l"/>
              </a:tabLst>
            </a:pPr>
            <a:r>
              <a:rPr lang="en-US" dirty="0" smtClean="0"/>
              <a:t>Media </a:t>
            </a:r>
            <a:r>
              <a:rPr lang="en-US" dirty="0"/>
              <a:t>formatter classes inherit from the </a:t>
            </a:r>
            <a:r>
              <a:rPr lang="en-US" b="1" dirty="0" err="1"/>
              <a:t>MediaTypeFormatter</a:t>
            </a:r>
            <a:r>
              <a:rPr lang="en-US" dirty="0"/>
              <a:t> class and the </a:t>
            </a:r>
            <a:r>
              <a:rPr lang="en-US" b="1" dirty="0" err="1"/>
              <a:t>BufferedMediaTypeFormatter</a:t>
            </a:r>
            <a:r>
              <a:rPr lang="en-US" dirty="0"/>
              <a:t> </a:t>
            </a:r>
            <a:r>
              <a:rPr lang="en-US" dirty="0" smtClean="0"/>
              <a:t>class</a:t>
            </a:r>
            <a:endParaRPr lang="en-US" dirty="0"/>
          </a:p>
        </p:txBody>
      </p:sp>
    </p:spTree>
    <p:extLst>
      <p:ext uri="{BB962C8B-B14F-4D97-AF65-F5344CB8AC3E}">
        <p14:creationId xmlns:p14="http://schemas.microsoft.com/office/powerpoint/2010/main" val="2373482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Routes and Controllers in Web APIs</a:t>
            </a:r>
            <a:endParaRPr lang="en-US"/>
          </a:p>
        </p:txBody>
      </p:sp>
      <p:sp>
        <p:nvSpPr>
          <p:cNvPr id="3" name="Content Placeholder 2"/>
          <p:cNvSpPr>
            <a:spLocks noGrp="1"/>
          </p:cNvSpPr>
          <p:nvPr>
            <p:ph sz="quarter" idx="10"/>
          </p:nvPr>
        </p:nvSpPr>
        <p:spPr/>
        <p:txBody>
          <a:bodyPr/>
          <a:lstStyle/>
          <a:p>
            <a:pPr marL="0" indent="0">
              <a:buNone/>
            </a:pPr>
            <a:r>
              <a:rPr lang="en-US" dirty="0"/>
              <a:t>Routing in ASP.NET MVC4 applications involves the following:</a:t>
            </a:r>
          </a:p>
          <a:p>
            <a:r>
              <a:rPr lang="en-US" dirty="0"/>
              <a:t>ASP.NET adds a default route to:</a:t>
            </a:r>
          </a:p>
          <a:p>
            <a:pPr lvl="2"/>
            <a:r>
              <a:rPr lang="en-US" dirty="0"/>
              <a:t>Map a URL and a controller</a:t>
            </a:r>
          </a:p>
          <a:p>
            <a:pPr lvl="2"/>
            <a:r>
              <a:rPr lang="en-US" dirty="0"/>
              <a:t>Support the operations of the REST-style Web </a:t>
            </a:r>
            <a:r>
              <a:rPr lang="en-US" dirty="0" smtClean="0"/>
              <a:t>APIs</a:t>
            </a:r>
            <a:endParaRPr lang="en-US" dirty="0"/>
          </a:p>
          <a:p>
            <a:r>
              <a:rPr lang="en-US" dirty="0"/>
              <a:t>You can modify the default route to include multiple actions in the same HTTP </a:t>
            </a:r>
            <a:r>
              <a:rPr lang="en-US" dirty="0" smtClean="0"/>
              <a:t>method</a:t>
            </a:r>
            <a:endParaRPr lang="en-US" dirty="0"/>
          </a:p>
          <a:p>
            <a:r>
              <a:rPr lang="en-US" dirty="0"/>
              <a:t>You can use the </a:t>
            </a:r>
            <a:r>
              <a:rPr lang="en-US" b="1" dirty="0" err="1"/>
              <a:t>WebApiConfig</a:t>
            </a:r>
            <a:r>
              <a:rPr lang="en-US" dirty="0"/>
              <a:t> class to:</a:t>
            </a:r>
          </a:p>
          <a:p>
            <a:pPr lvl="2"/>
            <a:r>
              <a:rPr lang="en-US" dirty="0"/>
              <a:t>Modify the routing</a:t>
            </a:r>
          </a:p>
          <a:p>
            <a:pPr lvl="2"/>
            <a:r>
              <a:rPr lang="en-US" dirty="0"/>
              <a:t>Enable multiple versions of API to coexist in the same </a:t>
            </a:r>
            <a:r>
              <a:rPr lang="en-US" dirty="0" smtClean="0"/>
              <a:t>project</a:t>
            </a:r>
            <a:endParaRPr lang="en-US" dirty="0"/>
          </a:p>
        </p:txBody>
      </p:sp>
    </p:spTree>
    <p:extLst>
      <p:ext uri="{BB962C8B-B14F-4D97-AF65-F5344CB8AC3E}">
        <p14:creationId xmlns:p14="http://schemas.microsoft.com/office/powerpoint/2010/main" val="259525027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7C1942F61CC445966EF0B72456FB71" ma:contentTypeVersion="5" ma:contentTypeDescription="Create a new document." ma:contentTypeScope="" ma:versionID="5421a2b3915c7c9b88cb078d9907b3f4">
  <xsd:schema xmlns:xsd="http://www.w3.org/2001/XMLSchema" xmlns:xs="http://www.w3.org/2001/XMLSchema" xmlns:p="http://schemas.microsoft.com/office/2006/metadata/properties" xmlns:ns2="230e9df3-be65-4c73-a93b-d1236ebd677e" xmlns:ns3="9144449b-ba5a-4612-98a9-381e907e54b6" targetNamespace="http://schemas.microsoft.com/office/2006/metadata/properties" ma:root="true" ma:fieldsID="c375f00a2d990dcf3e2772267a56beac" ns2:_="" ns3:_="">
    <xsd:import namespace="230e9df3-be65-4c73-a93b-d1236ebd677e"/>
    <xsd:import namespace="9144449b-ba5a-4612-98a9-381e907e54b6"/>
    <xsd:element name="properties">
      <xsd:complexType>
        <xsd:sequence>
          <xsd:element name="documentManagement">
            <xsd:complexType>
              <xsd:all>
                <xsd:element ref="ns2:TaxCatchAll" minOccurs="0"/>
                <xsd:element ref="ns3:gb399f5cafb3492e9758fe6e7129f04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144449b-ba5a-4612-98a9-381e907e54b6" elementFormDefault="qualified">
    <xsd:import namespace="http://schemas.microsoft.com/office/2006/documentManagement/types"/>
    <xsd:import namespace="http://schemas.microsoft.com/office/infopath/2007/PartnerControls"/>
    <xsd:element name="gb399f5cafb3492e9758fe6e7129f04d" ma:index="10" nillable="true" ma:taxonomy="true" ma:internalName="gb399f5cafb3492e9758fe6e7129f04d" ma:taxonomyFieldName="Document_x0020_Tag" ma:displayName="Document Tag" ma:default="" ma:fieldId="{0b399f5c-afb3-492e-9758-fe6e7129f04d}" ma:taxonomyMulti="true" ma:sspId="e385fb40-52d4-4fae-9c5b-3e8ff8a5878e" ma:termSetId="e899c082-d26a-4467-bc6e-91facf8e6e36"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24</Value>
    </TaxCatchAll>
    <gb399f5cafb3492e9758fe6e7129f04d xmlns="9144449b-ba5a-4612-98a9-381e907e54b6">
      <Terms xmlns="http://schemas.microsoft.com/office/infopath/2007/PartnerControls">
        <TermInfo xmlns="http://schemas.microsoft.com/office/infopath/2007/PartnerControls">
          <TermName xmlns="http://schemas.microsoft.com/office/infopath/2007/PartnerControls">Content Templates</TermName>
          <TermId xmlns="http://schemas.microsoft.com/office/infopath/2007/PartnerControls">bdbbc9aa-4892-4816-9e36-bf1120da60e9</TermId>
        </TermInfo>
      </Terms>
    </gb399f5cafb3492e9758fe6e7129f04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2E29CF1-14D8-4EA9-9912-77C2B374A3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9144449b-ba5a-4612-98a9-381e907e54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230e9df3-be65-4c73-a93b-d1236ebd677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9144449b-ba5a-4612-98a9-381e907e54b6"/>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3231</TotalTime>
  <Words>804</Words>
  <Application>Microsoft Office PowerPoint</Application>
  <PresentationFormat>Widescreen</PresentationFormat>
  <Paragraphs>95</Paragraphs>
  <Slides>11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Segoe</vt:lpstr>
      <vt:lpstr>Segoe UI</vt:lpstr>
      <vt:lpstr>Segoe UI Light</vt:lpstr>
      <vt:lpstr>Times New Roman</vt:lpstr>
      <vt:lpstr>1_Office Theme</vt:lpstr>
      <vt:lpstr>PowerPoint Presentation</vt:lpstr>
      <vt:lpstr>Module Overview</vt:lpstr>
      <vt:lpstr>Lesson 1: Developing a Web API</vt:lpstr>
      <vt:lpstr>What Is a Web API?</vt:lpstr>
      <vt:lpstr>Routing in Web API</vt:lpstr>
      <vt:lpstr>Creating a Web API for an MVC 4 Web Application</vt:lpstr>
      <vt:lpstr>RESTful Services</vt:lpstr>
      <vt:lpstr>Data Return Formats</vt:lpstr>
      <vt:lpstr>Using Routes and Controllers in Web APIs</vt:lpstr>
      <vt:lpstr>Implementing Web API</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54</cp:revision>
  <dcterms:created xsi:type="dcterms:W3CDTF">2013-02-15T23:12:42Z</dcterms:created>
  <dcterms:modified xsi:type="dcterms:W3CDTF">2013-09-16T23:51:34Z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0x010100B77C1942F61CC445966EF0B72456FB71</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