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77" r:id="rId5"/>
    <p:sldId id="278" r:id="rId6"/>
    <p:sldId id="280" r:id="rId7"/>
    <p:sldId id="281" r:id="rId8"/>
    <p:sldId id="282" r:id="rId9"/>
    <p:sldId id="283" r:id="rId10"/>
    <p:sldId id="284" r:id="rId11"/>
    <p:sldId id="285" r:id="rId12"/>
    <p:sldId id="28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Harrison" initials="CH" lastIdx="1" clrIdx="0">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1" d="100"/>
          <a:sy n="81" d="100"/>
        </p:scale>
        <p:origin x="677" y="72"/>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9/16/2013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9/16/2013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EB1FFA0D-4C31-4A59-BC54-FFB7F70438B2}"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29383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Why should we use specific mapping for IIS 6.0 or earlier or IIS 7.0 in classic mode?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We should use specific mapping for IIS 6.0 or earlier, because these versions of IIS are not configured to route all request to ASP.NET engine.</a:t>
            </a:r>
          </a:p>
          <a:p>
            <a:pPr>
              <a:lnSpc>
                <a:spcPct val="115000"/>
              </a:lnSpc>
              <a:spcAft>
                <a:spcPts val="1000"/>
              </a:spcAft>
            </a:pPr>
            <a:r>
              <a:rPr lang="en-US" sz="1000">
                <a:latin typeface="Arial"/>
                <a:ea typeface="Calibri"/>
                <a:cs typeface="Times New Roman"/>
              </a:rPr>
              <a:t>You can mention that mapping all requests to ASP.NET engine is a good approach, because it will not require changes to applications. This approach eliminates the need to retest the application.</a:t>
            </a:r>
          </a:p>
          <a:p>
            <a:pPr>
              <a:lnSpc>
                <a:spcPct val="115000"/>
              </a:lnSpc>
              <a:spcAft>
                <a:spcPts val="1000"/>
              </a:spcAft>
            </a:pPr>
            <a:r>
              <a:rPr lang="en-US" sz="1000">
                <a:latin typeface="Arial"/>
                <a:ea typeface="Calibri"/>
                <a:cs typeface="Times New Roman"/>
              </a:rPr>
              <a:t>Different techniques for deploying such dependencies are covered later in this module.</a:t>
            </a:r>
          </a:p>
        </p:txBody>
      </p:sp>
      <p:sp>
        <p:nvSpPr>
          <p:cNvPr id="4" name="Slide Number Placeholder 3"/>
          <p:cNvSpPr>
            <a:spLocks noGrp="1"/>
          </p:cNvSpPr>
          <p:nvPr>
            <p:ph type="sldNum" sz="quarter" idx="10"/>
          </p:nvPr>
        </p:nvSpPr>
        <p:spPr/>
        <p:txBody>
          <a:bodyPr/>
          <a:lstStyle/>
          <a:p>
            <a:fld id="{EB1FFA0D-4C31-4A59-BC54-FFB7F70438B2}"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81822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configuring additional application pools?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Configuring additional application pools allow different application configurations, such as user accounts.</a:t>
            </a:r>
          </a:p>
          <a:p>
            <a:pPr>
              <a:lnSpc>
                <a:spcPct val="115000"/>
              </a:lnSpc>
              <a:spcAft>
                <a:spcPts val="1000"/>
              </a:spcAft>
            </a:pPr>
            <a:r>
              <a:rPr lang="en-US" sz="1000">
                <a:latin typeface="Arial"/>
                <a:ea typeface="Calibri"/>
                <a:cs typeface="Times New Roman"/>
              </a:rPr>
              <a:t>You can use a dedicated application pool for each application to allow dedicated IIS process to handle requests for different application to increase redundancy.</a:t>
            </a:r>
          </a:p>
          <a:p>
            <a:pPr>
              <a:lnSpc>
                <a:spcPct val="115000"/>
              </a:lnSpc>
              <a:spcAft>
                <a:spcPts val="1000"/>
              </a:spcAft>
            </a:pPr>
            <a:r>
              <a:rPr lang="en-US" sz="1000">
                <a:latin typeface="Arial"/>
                <a:ea typeface="Calibri"/>
                <a:cs typeface="Times New Roman"/>
              </a:rPr>
              <a:t>Using the Visual Studio deployment tools to copy web application files to an IIS web server is covered in detail, in Lesson 2.</a:t>
            </a:r>
          </a:p>
        </p:txBody>
      </p:sp>
      <p:sp>
        <p:nvSpPr>
          <p:cNvPr id="4" name="Slide Number Placeholder 3"/>
          <p:cNvSpPr>
            <a:spLocks noGrp="1"/>
          </p:cNvSpPr>
          <p:nvPr>
            <p:ph type="sldNum" sz="quarter" idx="10"/>
          </p:nvPr>
        </p:nvSpPr>
        <p:spPr/>
        <p:txBody>
          <a:bodyPr/>
          <a:lstStyle/>
          <a:p>
            <a:fld id="{EB1FFA0D-4C31-4A59-BC54-FFB7F70438B2}"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12656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purpose of configuring the </a:t>
            </a:r>
            <a:r>
              <a:rPr lang="en-US" sz="1000" b="1">
                <a:latin typeface="Arial"/>
                <a:ea typeface="Calibri"/>
                <a:cs typeface="Times New Roman"/>
              </a:rPr>
              <a:t>machineKey</a:t>
            </a:r>
            <a:r>
              <a:rPr lang="en-US" sz="1000">
                <a:latin typeface="Arial"/>
                <a:ea typeface="Calibri"/>
                <a:cs typeface="Times New Roman"/>
              </a:rPr>
              <a:t> element in the web.config file?</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Configuring the </a:t>
            </a:r>
            <a:r>
              <a:rPr lang="en-US" sz="1000" b="1">
                <a:latin typeface="Arial"/>
                <a:ea typeface="Calibri"/>
                <a:cs typeface="Times New Roman"/>
              </a:rPr>
              <a:t>machineKey</a:t>
            </a:r>
            <a:r>
              <a:rPr lang="en-US" sz="1000">
                <a:latin typeface="Arial"/>
                <a:ea typeface="Calibri"/>
                <a:cs typeface="Times New Roman"/>
              </a:rPr>
              <a:t> element ensures that the same key is used for encrypting and decrypting content stored in the session state or configuration file.</a:t>
            </a:r>
          </a:p>
        </p:txBody>
      </p:sp>
      <p:sp>
        <p:nvSpPr>
          <p:cNvPr id="4" name="Slide Number Placeholder 3"/>
          <p:cNvSpPr>
            <a:spLocks noGrp="1"/>
          </p:cNvSpPr>
          <p:nvPr>
            <p:ph type="sldNum" sz="quarter" idx="10"/>
          </p:nvPr>
        </p:nvSpPr>
        <p:spPr/>
        <p:txBody>
          <a:bodyPr/>
          <a:lstStyle/>
          <a:p>
            <a:fld id="{EB1FFA0D-4C31-4A59-BC54-FFB7F70438B2}"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153928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does Windows Azure cloud services help enhance the flexibility of the application?</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Windows Azure cloud services help separate user interface logic that you build in a web-role project, from business logic that you build in a worker process project. This separation provides greater flexibility, and it enables calling the business logic from other processes, such as mobile applications.</a:t>
            </a:r>
          </a:p>
          <a:p>
            <a:pPr>
              <a:lnSpc>
                <a:spcPct val="115000"/>
              </a:lnSpc>
              <a:spcAft>
                <a:spcPts val="1000"/>
              </a:spcAft>
            </a:pPr>
            <a:r>
              <a:rPr lang="en-US" sz="1000" dirty="0">
                <a:latin typeface="Arial"/>
                <a:ea typeface="Calibri"/>
                <a:cs typeface="Times New Roman"/>
              </a:rPr>
              <a:t>You can use Microsoft Visual studio to deploy applications </a:t>
            </a:r>
            <a:r>
              <a:rPr lang="en-US" sz="1000" dirty="0" smtClean="0">
                <a:latin typeface="Arial"/>
                <a:ea typeface="Calibri"/>
                <a:cs typeface="Times New Roman"/>
              </a:rPr>
              <a:t>to Windows </a:t>
            </a:r>
            <a:r>
              <a:rPr lang="en-US" sz="1000" dirty="0">
                <a:latin typeface="Arial"/>
                <a:ea typeface="Calibri"/>
                <a:cs typeface="Times New Roman"/>
              </a:rPr>
              <a:t>Azure. However, to avoid accidental deployment to Windows Azure, </a:t>
            </a:r>
            <a:r>
              <a:rPr lang="en-US" sz="1000" dirty="0" smtClean="0">
                <a:latin typeface="Arial"/>
                <a:ea typeface="Calibri"/>
                <a:cs typeface="Times New Roman"/>
              </a:rPr>
              <a:t>you may wish</a:t>
            </a:r>
            <a:r>
              <a:rPr lang="en-US" sz="1000" baseline="0" dirty="0" smtClean="0">
                <a:latin typeface="Arial"/>
                <a:ea typeface="Calibri"/>
                <a:cs typeface="Times New Roman"/>
              </a:rPr>
              <a:t>  to avoid </a:t>
            </a:r>
            <a:r>
              <a:rPr lang="en-US" sz="1000" dirty="0" smtClean="0">
                <a:latin typeface="Arial"/>
                <a:ea typeface="Calibri"/>
                <a:cs typeface="Times New Roman"/>
              </a:rPr>
              <a:t>using </a:t>
            </a:r>
            <a:r>
              <a:rPr lang="en-US" sz="1000" dirty="0">
                <a:latin typeface="Arial"/>
                <a:ea typeface="Calibri"/>
                <a:cs typeface="Times New Roman"/>
              </a:rPr>
              <a:t>Microsoft Visual </a:t>
            </a:r>
            <a:r>
              <a:rPr lang="en-US" sz="1000" dirty="0" smtClean="0">
                <a:latin typeface="Arial"/>
                <a:ea typeface="Calibri"/>
                <a:cs typeface="Times New Roman"/>
              </a:rPr>
              <a:t>Studio for deployment. Instead, They </a:t>
            </a:r>
            <a:r>
              <a:rPr lang="en-US" sz="1000" dirty="0">
                <a:latin typeface="Arial"/>
                <a:ea typeface="Calibri"/>
                <a:cs typeface="Times New Roman"/>
              </a:rPr>
              <a:t>use service packages, </a:t>
            </a:r>
            <a:r>
              <a:rPr lang="en-US" sz="1000" dirty="0" smtClean="0">
                <a:latin typeface="Arial"/>
                <a:ea typeface="Calibri"/>
                <a:cs typeface="Times New Roman"/>
              </a:rPr>
              <a:t>since they</a:t>
            </a:r>
            <a:r>
              <a:rPr lang="en-US" sz="1000" baseline="0" dirty="0" smtClean="0">
                <a:latin typeface="Arial"/>
                <a:ea typeface="Calibri"/>
                <a:cs typeface="Times New Roman"/>
              </a:rPr>
              <a:t> </a:t>
            </a:r>
            <a:r>
              <a:rPr lang="en-US" sz="1000" dirty="0" smtClean="0">
                <a:latin typeface="Arial"/>
                <a:ea typeface="Calibri"/>
                <a:cs typeface="Times New Roman"/>
              </a:rPr>
              <a:t>provide </a:t>
            </a:r>
            <a:r>
              <a:rPr lang="en-US" sz="1000" dirty="0">
                <a:latin typeface="Arial"/>
                <a:ea typeface="Calibri"/>
                <a:cs typeface="Times New Roman"/>
              </a:rPr>
              <a:t>more control over the deployment process.</a:t>
            </a:r>
          </a:p>
        </p:txBody>
      </p:sp>
      <p:sp>
        <p:nvSpPr>
          <p:cNvPr id="4" name="Slide Number Placeholder 3"/>
          <p:cNvSpPr>
            <a:spLocks noGrp="1"/>
          </p:cNvSpPr>
          <p:nvPr>
            <p:ph type="sldNum" sz="quarter" idx="10"/>
          </p:nvPr>
        </p:nvSpPr>
        <p:spPr/>
        <p:txBody>
          <a:bodyPr/>
          <a:lstStyle/>
          <a:p>
            <a:fld id="{EB1FFA0D-4C31-4A59-BC54-FFB7F70438B2}"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029681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can you configure the web.config file for publishing to a production environment, without using web.config configuration files?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can edit the web.config file manually. Such a configuration will apply to production, debug and other configurations. </a:t>
            </a:r>
          </a:p>
          <a:p>
            <a:pPr>
              <a:lnSpc>
                <a:spcPct val="115000"/>
              </a:lnSpc>
              <a:spcAft>
                <a:spcPts val="1000"/>
              </a:spcAft>
            </a:pPr>
            <a:r>
              <a:rPr lang="en-US" sz="1000" smtClean="0">
                <a:latin typeface="Arial"/>
                <a:ea typeface="Times New Roman"/>
                <a:cs typeface="Times New Roman"/>
              </a:rPr>
              <a:t>You can add additional web.config transform files for use in different configurations.</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B1FFA0D-4C31-4A59-BC54-FFB7F70438B2}"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Tree>
    <p:extLst>
      <p:ext uri="{BB962C8B-B14F-4D97-AF65-F5344CB8AC3E}">
        <p14:creationId xmlns:p14="http://schemas.microsoft.com/office/powerpoint/2010/main" val="3408746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In the next demo, you will show the students how to publish </a:t>
            </a:r>
            <a:r>
              <a:rPr lang="en-US" sz="1000">
                <a:latin typeface="Arial"/>
                <a:ea typeface="Calibri"/>
                <a:cs typeface="Times New Roman"/>
              </a:rPr>
              <a:t>an </a:t>
            </a:r>
            <a:r>
              <a:rPr lang="en-US" sz="1000" smtClean="0">
                <a:latin typeface="Arial"/>
                <a:ea typeface="Calibri"/>
                <a:cs typeface="Times New Roman"/>
              </a:rPr>
              <a:t>ASP.NET MVC </a:t>
            </a:r>
            <a:r>
              <a:rPr lang="en-US" sz="1000" dirty="0">
                <a:latin typeface="Arial"/>
                <a:ea typeface="Calibri"/>
                <a:cs typeface="Times New Roman"/>
              </a:rPr>
              <a:t>web application to such a website for production.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20486A-SEA-DEV11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Times New Roman"/>
                <a:cs typeface="Segoe UI"/>
              </a:rPr>
              <a:t>In Hyper-V Manager, start the </a:t>
            </a:r>
            <a:r>
              <a:rPr lang="en-US" sz="1000" b="1" dirty="0">
                <a:latin typeface="Arial"/>
                <a:ea typeface="Calibri"/>
                <a:cs typeface="Times New Roman"/>
              </a:rPr>
              <a:t>MSL-TMG1</a:t>
            </a:r>
            <a:r>
              <a:rPr lang="en-US" sz="1000" dirty="0">
                <a:latin typeface="Arial"/>
                <a:ea typeface="Times New Roman"/>
                <a:cs typeface="Segoe UI"/>
              </a:rPr>
              <a:t> virtual machine if it is not already running.</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1. On the taskbar, click the </a:t>
            </a:r>
            <a:r>
              <a:rPr lang="en-US" sz="1000" b="1" dirty="0" smtClean="0">
                <a:latin typeface="Arial"/>
                <a:ea typeface="Times New Roman"/>
                <a:cs typeface="Times New Roman"/>
              </a:rPr>
              <a:t>Internet Explorer</a:t>
            </a:r>
            <a:r>
              <a:rPr lang="en-US" sz="1000" dirty="0" smtClean="0">
                <a:latin typeface="Arial"/>
                <a:ea typeface="Times New Roman"/>
                <a:cs typeface="Times New Roman"/>
              </a:rPr>
              <a:t> icon. </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2. In the Address bar of the Internet Explorer window, type </a:t>
            </a:r>
            <a:r>
              <a:rPr lang="en-US" sz="1000" b="1" dirty="0" smtClean="0">
                <a:latin typeface="Arial"/>
                <a:ea typeface="Times New Roman"/>
                <a:cs typeface="Times New Roman"/>
              </a:rPr>
              <a:t>http://www.windowsazure.com</a:t>
            </a:r>
            <a:r>
              <a:rPr lang="en-US" sz="1000" dirty="0" smtClean="0">
                <a:latin typeface="Arial"/>
                <a:ea typeface="Times New Roman"/>
                <a:cs typeface="Times New Roman"/>
              </a:rPr>
              <a:t>, and then click the </a:t>
            </a:r>
            <a:r>
              <a:rPr lang="en-US" sz="1000" b="1" dirty="0" smtClean="0">
                <a:latin typeface="Arial"/>
                <a:ea typeface="Times New Roman"/>
                <a:cs typeface="Times New Roman"/>
              </a:rPr>
              <a:t>Go to</a:t>
            </a:r>
            <a:r>
              <a:rPr lang="en-US" sz="1000" dirty="0" smtClean="0">
                <a:latin typeface="Arial"/>
                <a:ea typeface="Times New Roman"/>
                <a:cs typeface="Times New Roman"/>
              </a:rPr>
              <a:t> button.</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3. In the upper-right corner of the Windows Azure: Microsoft’s Cloud Platform | Cloud Hosting | Cloud Services page, click </a:t>
            </a:r>
            <a:r>
              <a:rPr lang="en-US" sz="1000" b="1" dirty="0" smtClean="0">
                <a:latin typeface="Arial"/>
                <a:ea typeface="Times New Roman"/>
                <a:cs typeface="Times New Roman"/>
              </a:rPr>
              <a:t>PORTAL</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4. On the </a:t>
            </a:r>
            <a:r>
              <a:rPr lang="en-US" sz="1000" b="1" dirty="0" smtClean="0">
                <a:latin typeface="Arial"/>
                <a:ea typeface="Times New Roman"/>
                <a:cs typeface="Times New Roman"/>
              </a:rPr>
              <a:t>Sign in to your Microsoft account</a:t>
            </a:r>
            <a:r>
              <a:rPr lang="en-US" sz="1000" dirty="0" smtClean="0">
                <a:latin typeface="Arial"/>
                <a:ea typeface="Times New Roman"/>
                <a:cs typeface="Times New Roman"/>
              </a:rPr>
              <a:t> page, in the </a:t>
            </a:r>
            <a:r>
              <a:rPr lang="en-US" sz="1000" b="1" dirty="0" smtClean="0">
                <a:latin typeface="Arial"/>
                <a:ea typeface="Times New Roman"/>
                <a:cs typeface="Times New Roman"/>
              </a:rPr>
              <a:t>Microsoft account</a:t>
            </a:r>
            <a:r>
              <a:rPr lang="en-US" sz="1000" dirty="0" smtClean="0">
                <a:latin typeface="Arial"/>
                <a:ea typeface="Times New Roman"/>
                <a:cs typeface="Times New Roman"/>
              </a:rPr>
              <a:t> box, type </a:t>
            </a:r>
            <a:r>
              <a:rPr lang="en-US" sz="1000" i="1" dirty="0" smtClean="0">
                <a:latin typeface="Arial"/>
                <a:ea typeface="Times New Roman"/>
                <a:cs typeface="Times New Roman"/>
              </a:rPr>
              <a:t>&lt;your username&gt;</a:t>
            </a:r>
            <a:r>
              <a:rPr lang="en-US" sz="1000" dirty="0" smtClean="0">
                <a:latin typeface="Arial"/>
                <a:ea typeface="Times New Roman"/>
                <a:cs typeface="Times New Roman"/>
              </a:rPr>
              <a:t>, in the </a:t>
            </a:r>
            <a:r>
              <a:rPr lang="en-US" sz="1000" b="1" dirty="0" smtClean="0">
                <a:latin typeface="Arial"/>
                <a:ea typeface="Times New Roman"/>
                <a:cs typeface="Times New Roman"/>
              </a:rPr>
              <a:t>Password</a:t>
            </a:r>
            <a:r>
              <a:rPr lang="en-US" sz="1000" dirty="0" smtClean="0">
                <a:latin typeface="Arial"/>
                <a:ea typeface="Times New Roman"/>
                <a:cs typeface="Times New Roman"/>
              </a:rPr>
              <a:t> box, type </a:t>
            </a:r>
            <a:r>
              <a:rPr lang="en-US" sz="1000" b="1" dirty="0" smtClean="0">
                <a:latin typeface="Arial"/>
                <a:ea typeface="Times New Roman"/>
                <a:cs typeface="Times New Roman"/>
              </a:rPr>
              <a:t>Pa$$w0rd</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Sign in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latin typeface="Arial"/>
                <a:ea typeface="Times New Roman"/>
                <a:cs typeface="Times New Roman"/>
              </a:rPr>
              <a:t>5. In the left pane of the Windows Azure page, click </a:t>
            </a:r>
            <a:r>
              <a:rPr lang="en-US" sz="1000" b="1" dirty="0" smtClean="0">
                <a:latin typeface="Arial"/>
                <a:ea typeface="Times New Roman"/>
                <a:cs typeface="Times New Roman"/>
              </a:rPr>
              <a:t>WEB SITES</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6. In the lower-left pane of the Windows Azure page, click </a:t>
            </a:r>
            <a:r>
              <a:rPr lang="en-US" sz="1000" b="1" dirty="0" smtClean="0">
                <a:latin typeface="Arial"/>
                <a:ea typeface="Times New Roman"/>
                <a:cs typeface="Times New Roman"/>
              </a:rPr>
              <a:t>NEW</a:t>
            </a:r>
            <a:r>
              <a:rPr lang="en-US" sz="1000" dirty="0" smtClean="0">
                <a:solidFill>
                  <a:srgbClr val="000000"/>
                </a:solidFill>
                <a:latin typeface="Arial"/>
                <a:ea typeface="Times New Roman"/>
                <a:cs typeface="Times New Roman"/>
              </a:rPr>
              <a:t>, and then click </a:t>
            </a:r>
            <a:r>
              <a:rPr lang="en-US" sz="1000" b="1" dirty="0" smtClean="0">
                <a:latin typeface="Arial"/>
                <a:ea typeface="Times New Roman"/>
                <a:cs typeface="Times New Roman"/>
              </a:rPr>
              <a:t>CUSTOM CREATE</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7. In the </a:t>
            </a:r>
            <a:r>
              <a:rPr lang="en-US" sz="1000" b="1" dirty="0" smtClean="0">
                <a:latin typeface="Arial"/>
                <a:ea typeface="Times New Roman"/>
                <a:cs typeface="Times New Roman"/>
              </a:rPr>
              <a:t>URL</a:t>
            </a:r>
            <a:r>
              <a:rPr lang="en-US" sz="1000" dirty="0" smtClean="0">
                <a:solidFill>
                  <a:srgbClr val="000000"/>
                </a:solidFill>
                <a:latin typeface="Arial"/>
                <a:ea typeface="Times New Roman"/>
                <a:cs typeface="Times New Roman"/>
              </a:rPr>
              <a:t> box of the </a:t>
            </a:r>
            <a:r>
              <a:rPr lang="en-US" sz="1000" b="1" dirty="0" smtClean="0">
                <a:latin typeface="Arial"/>
                <a:ea typeface="Times New Roman"/>
                <a:cs typeface="Times New Roman"/>
              </a:rPr>
              <a:t>Create Web Site</a:t>
            </a:r>
            <a:r>
              <a:rPr lang="en-US" sz="1000" dirty="0" smtClean="0">
                <a:solidFill>
                  <a:srgbClr val="000000"/>
                </a:solidFill>
                <a:latin typeface="Arial"/>
                <a:ea typeface="Times New Roman"/>
                <a:cs typeface="Times New Roman"/>
              </a:rPr>
              <a:t> page, type </a:t>
            </a:r>
            <a:r>
              <a:rPr lang="en-US" sz="1000" i="1" dirty="0" smtClean="0">
                <a:latin typeface="Arial"/>
                <a:ea typeface="Times New Roman"/>
                <a:cs typeface="Times New Roman"/>
              </a:rPr>
              <a:t>&lt;your username&gt;</a:t>
            </a:r>
            <a:r>
              <a:rPr lang="en-US" sz="1000" b="1" dirty="0" smtClean="0">
                <a:latin typeface="Arial"/>
                <a:ea typeface="Times New Roman"/>
                <a:cs typeface="Times New Roman"/>
              </a:rPr>
              <a:t>operas</a:t>
            </a:r>
            <a:r>
              <a:rPr lang="en-US" sz="1000" dirty="0" smtClean="0">
                <a:solidFill>
                  <a:srgbClr val="000000"/>
                </a:solidFill>
                <a:latin typeface="Arial"/>
                <a:ea typeface="Times New Roman"/>
                <a:cs typeface="Times New Roman"/>
              </a:rPr>
              <a:t>, and then, in the </a:t>
            </a:r>
            <a:r>
              <a:rPr lang="en-US" sz="1000" b="1" dirty="0" smtClean="0">
                <a:latin typeface="Arial"/>
                <a:ea typeface="Times New Roman"/>
                <a:cs typeface="Times New Roman"/>
              </a:rPr>
              <a:t>REGION </a:t>
            </a:r>
            <a:r>
              <a:rPr lang="en-US" sz="1000" dirty="0" smtClean="0">
                <a:solidFill>
                  <a:srgbClr val="000000"/>
                </a:solidFill>
                <a:latin typeface="Arial"/>
                <a:ea typeface="Times New Roman"/>
                <a:cs typeface="Times New Roman"/>
              </a:rPr>
              <a:t>box, click </a:t>
            </a:r>
            <a:r>
              <a:rPr lang="en-US" sz="1000" i="1" dirty="0" smtClean="0">
                <a:latin typeface="Arial"/>
                <a:ea typeface="Times New Roman"/>
                <a:cs typeface="Times New Roman"/>
              </a:rPr>
              <a:t>&lt;A region near you&gt;</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8. In the </a:t>
            </a:r>
            <a:r>
              <a:rPr lang="en-US" sz="1000" b="1" dirty="0" smtClean="0">
                <a:latin typeface="Arial"/>
                <a:ea typeface="Times New Roman"/>
                <a:cs typeface="Times New Roman"/>
              </a:rPr>
              <a:t>DATABASE</a:t>
            </a:r>
            <a:r>
              <a:rPr lang="en-US" sz="1000" dirty="0" smtClean="0">
                <a:solidFill>
                  <a:srgbClr val="000000"/>
                </a:solidFill>
                <a:latin typeface="Arial"/>
                <a:ea typeface="Times New Roman"/>
                <a:cs typeface="Times New Roman"/>
              </a:rPr>
              <a:t> box of the </a:t>
            </a:r>
            <a:r>
              <a:rPr lang="en-US" sz="1000" b="1" dirty="0" smtClean="0">
                <a:latin typeface="Arial"/>
                <a:ea typeface="Times New Roman"/>
                <a:cs typeface="Times New Roman"/>
              </a:rPr>
              <a:t>Create Web Site</a:t>
            </a:r>
            <a:r>
              <a:rPr lang="en-US" sz="1000" dirty="0" smtClean="0">
                <a:solidFill>
                  <a:srgbClr val="000000"/>
                </a:solidFill>
                <a:latin typeface="Arial"/>
                <a:ea typeface="Times New Roman"/>
                <a:cs typeface="Times New Roman"/>
              </a:rPr>
              <a:t> page, click </a:t>
            </a:r>
            <a:r>
              <a:rPr lang="en-US" sz="1000" b="1" dirty="0" smtClean="0">
                <a:latin typeface="Arial"/>
                <a:ea typeface="Times New Roman"/>
                <a:cs typeface="Times New Roman"/>
              </a:rPr>
              <a:t>Create a new SQL database</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DB CONNECTION STRING NAME</a:t>
            </a:r>
            <a:r>
              <a:rPr lang="en-US" sz="1000" dirty="0" smtClean="0">
                <a:solidFill>
                  <a:srgbClr val="000000"/>
                </a:solidFill>
                <a:latin typeface="Arial"/>
                <a:ea typeface="Times New Roman"/>
                <a:cs typeface="Times New Roman"/>
              </a:rPr>
              <a:t> box, type </a:t>
            </a:r>
            <a:r>
              <a:rPr lang="en-US" sz="1000" b="1" dirty="0" err="1" smtClean="0">
                <a:latin typeface="Arial"/>
                <a:ea typeface="Times New Roman"/>
                <a:cs typeface="Times New Roman"/>
              </a:rPr>
              <a:t>OperasDB</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Next </a:t>
            </a:r>
            <a:r>
              <a:rPr lang="en-US" sz="1000" dirty="0" smtClean="0">
                <a:solidFill>
                  <a:srgbClr val="000000"/>
                </a:solidFill>
                <a:latin typeface="Arial"/>
                <a:ea typeface="Times New Roman"/>
                <a:cs typeface="Times New Roman"/>
              </a:rPr>
              <a:t>button.</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9. In the </a:t>
            </a:r>
            <a:r>
              <a:rPr lang="en-US" sz="1000" b="1" dirty="0" smtClean="0">
                <a:latin typeface="Arial"/>
                <a:ea typeface="Times New Roman"/>
                <a:cs typeface="Times New Roman"/>
              </a:rPr>
              <a:t>NAME</a:t>
            </a:r>
            <a:r>
              <a:rPr lang="en-US" sz="1000" dirty="0" smtClean="0">
                <a:solidFill>
                  <a:srgbClr val="000000"/>
                </a:solidFill>
                <a:latin typeface="Arial"/>
                <a:ea typeface="Times New Roman"/>
                <a:cs typeface="Times New Roman"/>
              </a:rPr>
              <a:t> box of the </a:t>
            </a:r>
            <a:r>
              <a:rPr lang="en-US" sz="1000" b="1" dirty="0" smtClean="0">
                <a:latin typeface="Arial"/>
                <a:ea typeface="Times New Roman"/>
                <a:cs typeface="Times New Roman"/>
              </a:rPr>
              <a:t>Specify database settings</a:t>
            </a:r>
            <a:r>
              <a:rPr lang="en-US" sz="1000" dirty="0" smtClean="0">
                <a:solidFill>
                  <a:srgbClr val="000000"/>
                </a:solidFill>
                <a:latin typeface="Arial"/>
                <a:ea typeface="Times New Roman"/>
                <a:cs typeface="Times New Roman"/>
              </a:rPr>
              <a:t> page, type </a:t>
            </a:r>
            <a:r>
              <a:rPr lang="en-US" sz="1000" b="1" dirty="0" err="1" smtClean="0">
                <a:latin typeface="Arial"/>
                <a:ea typeface="Times New Roman"/>
                <a:cs typeface="Times New Roman"/>
              </a:rPr>
              <a:t>OperasDB</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SERVER</a:t>
            </a:r>
            <a:r>
              <a:rPr lang="en-US" sz="1000" dirty="0" smtClean="0">
                <a:solidFill>
                  <a:srgbClr val="000000"/>
                </a:solidFill>
                <a:latin typeface="Arial"/>
                <a:ea typeface="Times New Roman"/>
                <a:cs typeface="Times New Roman"/>
              </a:rPr>
              <a:t> box, click </a:t>
            </a:r>
            <a:r>
              <a:rPr lang="en-US" sz="1000" b="1" dirty="0" smtClean="0">
                <a:latin typeface="Arial"/>
                <a:ea typeface="Times New Roman"/>
                <a:cs typeface="Times New Roman"/>
              </a:rPr>
              <a:t>New SQL Database server</a:t>
            </a:r>
            <a:r>
              <a:rPr lang="en-US" sz="1000" dirty="0" smtClean="0">
                <a:solidFill>
                  <a:srgbClr val="000000"/>
                </a:solidFill>
                <a:latin typeface="Arial"/>
                <a:ea typeface="Times New Roman"/>
                <a:cs typeface="Times New Roman"/>
              </a:rPr>
              <a:t>, and then, in the </a:t>
            </a:r>
            <a:r>
              <a:rPr lang="en-US" sz="1000" b="1" dirty="0" smtClean="0">
                <a:latin typeface="Arial"/>
                <a:ea typeface="Times New Roman"/>
                <a:cs typeface="Times New Roman"/>
              </a:rPr>
              <a:t>LOGIN NAME</a:t>
            </a:r>
            <a:r>
              <a:rPr lang="en-US" sz="1000" dirty="0" smtClean="0">
                <a:solidFill>
                  <a:srgbClr val="000000"/>
                </a:solidFill>
                <a:latin typeface="Arial"/>
                <a:ea typeface="Times New Roman"/>
                <a:cs typeface="Times New Roman"/>
              </a:rPr>
              <a:t> box, type </a:t>
            </a:r>
            <a:r>
              <a:rPr lang="en-US" sz="1000" i="1" dirty="0" smtClean="0">
                <a:latin typeface="Arial"/>
                <a:ea typeface="Times New Roman"/>
                <a:cs typeface="Times New Roman"/>
              </a:rPr>
              <a:t>&lt;your first name&gt;</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None/>
            </a:pPr>
            <a:r>
              <a:rPr lang="en-US" sz="1000" dirty="0" smtClean="0">
                <a:solidFill>
                  <a:srgbClr val="000000"/>
                </a:solidFill>
                <a:latin typeface="Arial"/>
                <a:ea typeface="Times New Roman"/>
                <a:cs typeface="Times New Roman"/>
              </a:rPr>
              <a:t>10. In the </a:t>
            </a:r>
            <a:r>
              <a:rPr lang="en-US" sz="1000" b="1" dirty="0" smtClean="0">
                <a:latin typeface="Arial"/>
                <a:ea typeface="Times New Roman"/>
                <a:cs typeface="Times New Roman"/>
              </a:rPr>
              <a:t>PASSWORD </a:t>
            </a:r>
            <a:r>
              <a:rPr lang="en-US" sz="1000" dirty="0" smtClean="0">
                <a:solidFill>
                  <a:srgbClr val="000000"/>
                </a:solidFill>
                <a:latin typeface="Arial"/>
                <a:ea typeface="Times New Roman"/>
                <a:cs typeface="Times New Roman"/>
              </a:rPr>
              <a:t>box of the </a:t>
            </a:r>
            <a:r>
              <a:rPr lang="en-US" sz="1000" b="1" dirty="0" smtClean="0">
                <a:latin typeface="Arial"/>
                <a:ea typeface="Times New Roman"/>
                <a:cs typeface="Times New Roman"/>
              </a:rPr>
              <a:t>Specify database settings</a:t>
            </a:r>
            <a:r>
              <a:rPr lang="en-US" sz="1000" dirty="0" smtClean="0">
                <a:solidFill>
                  <a:srgbClr val="000000"/>
                </a:solidFill>
                <a:latin typeface="Arial"/>
                <a:ea typeface="Times New Roman"/>
                <a:cs typeface="Times New Roman"/>
              </a:rPr>
              <a:t> page, type </a:t>
            </a:r>
            <a:r>
              <a:rPr lang="en-US" sz="1000" b="1" dirty="0" smtClean="0">
                <a:latin typeface="Arial"/>
                <a:ea typeface="Times New Roman"/>
                <a:cs typeface="Times New Roman"/>
              </a:rPr>
              <a:t>Pa$$w0rd</a:t>
            </a:r>
            <a:r>
              <a:rPr lang="en-US" sz="1000" dirty="0" smtClean="0">
                <a:solidFill>
                  <a:srgbClr val="000000"/>
                </a:solidFill>
                <a:latin typeface="Arial"/>
                <a:ea typeface="Times New Roman"/>
                <a:cs typeface="Times New Roman"/>
              </a:rPr>
              <a:t>, in the </a:t>
            </a:r>
            <a:r>
              <a:rPr lang="en-US" sz="1000" b="1" dirty="0" smtClean="0">
                <a:latin typeface="Arial"/>
                <a:ea typeface="Times New Roman"/>
                <a:cs typeface="Times New Roman"/>
              </a:rPr>
              <a:t>PASSWORD CONFIRMATION</a:t>
            </a:r>
            <a:r>
              <a:rPr lang="en-US" sz="1000" dirty="0" smtClean="0">
                <a:solidFill>
                  <a:srgbClr val="000000"/>
                </a:solidFill>
                <a:latin typeface="Arial"/>
                <a:ea typeface="Times New Roman"/>
                <a:cs typeface="Times New Roman"/>
              </a:rPr>
              <a:t> box, type </a:t>
            </a:r>
            <a:r>
              <a:rPr lang="en-US" sz="1000" b="1" dirty="0" smtClean="0">
                <a:latin typeface="Arial"/>
                <a:ea typeface="Times New Roman"/>
                <a:cs typeface="Times New Roman"/>
              </a:rPr>
              <a:t>Pa$$w0rd</a:t>
            </a:r>
            <a:r>
              <a:rPr lang="en-US" sz="1000" dirty="0" smtClean="0">
                <a:solidFill>
                  <a:srgbClr val="000000"/>
                </a:solidFill>
                <a:latin typeface="Arial"/>
                <a:ea typeface="Times New Roman"/>
                <a:cs typeface="Times New Roman"/>
              </a:rPr>
              <a:t>, and then click the </a:t>
            </a:r>
            <a:r>
              <a:rPr lang="en-US" sz="1000" b="1" dirty="0" smtClean="0">
                <a:latin typeface="Arial"/>
                <a:ea typeface="Times New Roman"/>
                <a:cs typeface="Times New Roman"/>
              </a:rPr>
              <a:t>Complete </a:t>
            </a:r>
            <a:r>
              <a:rPr lang="en-US" sz="1000" dirty="0" smtClean="0">
                <a:solidFill>
                  <a:srgbClr val="000000"/>
                </a:solidFill>
                <a:latin typeface="Arial"/>
                <a:ea typeface="Times New Roman"/>
                <a:cs typeface="Times New Roman"/>
              </a:rPr>
              <a:t>button. </a:t>
            </a:r>
            <a:endParaRPr lang="en-US" sz="1000" dirty="0" smtClean="0">
              <a:latin typeface="Arial"/>
              <a:ea typeface="Times New Roman"/>
              <a:cs typeface="Times New Roman"/>
            </a:endParaRPr>
          </a:p>
          <a:p>
            <a:pPr>
              <a:lnSpc>
                <a:spcPct val="115000"/>
              </a:lnSpc>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EB1FFA0D-4C31-4A59-BC54-FFB7F70438B2}"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16: Deploying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0734096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11718" y="1021215"/>
            <a:ext cx="10825541" cy="5147356"/>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905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72"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07 | Deploying to Windows Azure</a:t>
            </a:r>
            <a:endParaRPr lang="en-US" dirty="0"/>
          </a:p>
        </p:txBody>
      </p:sp>
      <p:sp>
        <p:nvSpPr>
          <p:cNvPr id="4" name="Subtitle 3"/>
          <p:cNvSpPr>
            <a:spLocks noGrp="1"/>
          </p:cNvSpPr>
          <p:nvPr>
            <p:ph type="subTitle" idx="1"/>
          </p:nvPr>
        </p:nvSpPr>
        <p:spPr/>
        <p:txBody>
          <a:bodyPr/>
          <a:lstStyle/>
          <a:p>
            <a:r>
              <a:rPr lang="en-US" dirty="0" smtClean="0"/>
              <a:t>Jon Galloway | </a:t>
            </a:r>
            <a:r>
              <a:rPr lang="en-US" dirty="0" smtClean="0"/>
              <a:t>Tech </a:t>
            </a:r>
            <a:r>
              <a:rPr lang="en-US" dirty="0" smtClean="0"/>
              <a:t>Evangelist</a:t>
            </a:r>
          </a:p>
          <a:p>
            <a:r>
              <a:rPr lang="en-US" dirty="0" smtClean="0"/>
              <a:t>Christopher Harrison | </a:t>
            </a:r>
            <a:r>
              <a:rPr lang="en-US" dirty="0" smtClean="0"/>
              <a:t>Head Geek</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Deploying a Web Application</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Deploying a Web Application</a:t>
            </a:r>
            <a:endParaRPr lang="en-US"/>
          </a:p>
        </p:txBody>
      </p:sp>
      <p:sp>
        <p:nvSpPr>
          <p:cNvPr id="3" name="Text Placeholder 2"/>
          <p:cNvSpPr>
            <a:spLocks noGrp="1"/>
          </p:cNvSpPr>
          <p:nvPr>
            <p:ph sz="quarter" idx="10"/>
          </p:nvPr>
        </p:nvSpPr>
        <p:spPr/>
        <p:txBody>
          <a:bodyPr/>
          <a:lstStyle/>
          <a:p>
            <a:r>
              <a:rPr lang="en-US" smtClean="0"/>
              <a:t>ASP.NET MVC 4 Dependencies
Deploying Web Applications to Single Server Farms
Deploying Web Applications to Multi-Server Farms
Deploying Web Applications on Windows Azure
Demonstration: How to Create a Windows Azure Website</a:t>
            </a:r>
            <a:endParaRPr lang="en-US"/>
          </a:p>
        </p:txBody>
      </p:sp>
    </p:spTree>
    <p:extLst>
      <p:ext uri="{BB962C8B-B14F-4D97-AF65-F5344CB8AC3E}">
        <p14:creationId xmlns:p14="http://schemas.microsoft.com/office/powerpoint/2010/main" val="189624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ASP.NET MVC 4 Dependencies</a:t>
            </a:r>
            <a:endParaRPr lang="en-US"/>
          </a:p>
        </p:txBody>
      </p:sp>
      <p:sp>
        <p:nvSpPr>
          <p:cNvPr id="3" name="Content Placeholder 2"/>
          <p:cNvSpPr>
            <a:spLocks noGrp="1"/>
          </p:cNvSpPr>
          <p:nvPr>
            <p:ph sz="quarter" idx="10"/>
          </p:nvPr>
        </p:nvSpPr>
        <p:spPr/>
        <p:txBody>
          <a:bodyPr/>
          <a:lstStyle/>
          <a:p>
            <a:pPr marL="285750" indent="-285750">
              <a:buNone/>
            </a:pPr>
            <a:r>
              <a:rPr lang="en-GB" dirty="0"/>
              <a:t>ASP.NET MVC 4 dependencies include:</a:t>
            </a:r>
          </a:p>
          <a:p>
            <a:pPr marL="285750" indent="-285750"/>
            <a:endParaRPr lang="en-GB" dirty="0"/>
          </a:p>
          <a:p>
            <a:pPr marL="285750" indent="-285750"/>
            <a:r>
              <a:rPr lang="en-US" dirty="0"/>
              <a:t>The ASP.NET Framework 4.0 Common Language Runtime (CLR)</a:t>
            </a:r>
          </a:p>
          <a:p>
            <a:pPr marL="285750" indent="-285750"/>
            <a:r>
              <a:rPr lang="en-US" dirty="0"/>
              <a:t>The MVC 4 runtime</a:t>
            </a:r>
          </a:p>
          <a:p>
            <a:pPr marL="285750" indent="-285750"/>
            <a:r>
              <a:rPr lang="en-US" dirty="0"/>
              <a:t>A Database server</a:t>
            </a:r>
          </a:p>
          <a:p>
            <a:pPr marL="285750" indent="-285750"/>
            <a:r>
              <a:rPr lang="en-US" dirty="0"/>
              <a:t>Entity Framework</a:t>
            </a:r>
          </a:p>
          <a:p>
            <a:pPr marL="285750" indent="-285750"/>
            <a:r>
              <a:rPr lang="en-US" dirty="0"/>
              <a:t>Membership </a:t>
            </a:r>
            <a:r>
              <a:rPr lang="en-US" dirty="0" smtClean="0"/>
              <a:t>Providers</a:t>
            </a:r>
            <a:endParaRPr lang="en-GB" dirty="0"/>
          </a:p>
        </p:txBody>
      </p:sp>
    </p:spTree>
    <p:extLst>
      <p:ext uri="{BB962C8B-B14F-4D97-AF65-F5344CB8AC3E}">
        <p14:creationId xmlns:p14="http://schemas.microsoft.com/office/powerpoint/2010/main" val="403644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Deploying Web Applications to Single Server Farms</a:t>
            </a:r>
            <a:endParaRPr lang="en-US"/>
          </a:p>
        </p:txBody>
      </p:sp>
      <p:sp>
        <p:nvSpPr>
          <p:cNvPr id="3" name="Content Placeholder 2"/>
          <p:cNvSpPr>
            <a:spLocks noGrp="1"/>
          </p:cNvSpPr>
          <p:nvPr>
            <p:ph sz="quarter" idx="10"/>
          </p:nvPr>
        </p:nvSpPr>
        <p:spPr/>
        <p:txBody>
          <a:bodyPr/>
          <a:lstStyle/>
          <a:p>
            <a:pPr lvl="0">
              <a:buNone/>
            </a:pPr>
            <a:r>
              <a:rPr lang="en-US" dirty="0"/>
              <a:t>To deploy an application on a single server farm</a:t>
            </a:r>
            <a:r>
              <a:rPr lang="en-US" dirty="0" smtClean="0"/>
              <a:t>:</a:t>
            </a:r>
            <a:endParaRPr lang="en-US" dirty="0"/>
          </a:p>
          <a:p>
            <a:pPr lvl="0"/>
            <a:r>
              <a:rPr lang="en-US" dirty="0"/>
              <a:t>Set up the web application in </a:t>
            </a:r>
            <a:r>
              <a:rPr lang="en-US" dirty="0" smtClean="0"/>
              <a:t>IIS</a:t>
            </a:r>
            <a:endParaRPr lang="en-US" dirty="0"/>
          </a:p>
          <a:p>
            <a:pPr lvl="0"/>
            <a:r>
              <a:rPr lang="en-US" dirty="0"/>
              <a:t>Configure application pools</a:t>
            </a:r>
          </a:p>
          <a:p>
            <a:pPr lvl="1"/>
            <a:r>
              <a:rPr lang="en-US" dirty="0"/>
              <a:t>You can run many applications in the same application pool</a:t>
            </a:r>
          </a:p>
          <a:p>
            <a:pPr lvl="1"/>
            <a:r>
              <a:rPr lang="en-US" dirty="0"/>
              <a:t>You can install an application in a specific isolated application </a:t>
            </a:r>
            <a:r>
              <a:rPr lang="en-US" dirty="0" smtClean="0"/>
              <a:t>pool</a:t>
            </a:r>
            <a:endParaRPr lang="en-US" dirty="0"/>
          </a:p>
          <a:p>
            <a:pPr lvl="0"/>
            <a:r>
              <a:rPr lang="en-US" dirty="0"/>
              <a:t>Copy the web application files to </a:t>
            </a:r>
            <a:r>
              <a:rPr lang="en-US" dirty="0" smtClean="0"/>
              <a:t>IIS</a:t>
            </a:r>
            <a:endParaRPr lang="en-US" dirty="0"/>
          </a:p>
        </p:txBody>
      </p:sp>
    </p:spTree>
    <p:extLst>
      <p:ext uri="{BB962C8B-B14F-4D97-AF65-F5344CB8AC3E}">
        <p14:creationId xmlns:p14="http://schemas.microsoft.com/office/powerpoint/2010/main" val="997294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Deploying Web Applications to Multi-Server Farms</a:t>
            </a:r>
            <a:endParaRPr lang="en-US"/>
          </a:p>
        </p:txBody>
      </p:sp>
      <p:sp>
        <p:nvSpPr>
          <p:cNvPr id="3" name="Content Placeholder 2"/>
          <p:cNvSpPr>
            <a:spLocks noGrp="1"/>
          </p:cNvSpPr>
          <p:nvPr>
            <p:ph sz="quarter" idx="10"/>
          </p:nvPr>
        </p:nvSpPr>
        <p:spPr/>
        <p:txBody>
          <a:bodyPr/>
          <a:lstStyle/>
          <a:p>
            <a:pPr marL="0" indent="0">
              <a:buNone/>
            </a:pPr>
            <a:r>
              <a:rPr lang="en-US" dirty="0"/>
              <a:t>Characteristics of deploying applications to multi-server farms:</a:t>
            </a:r>
          </a:p>
          <a:p>
            <a:pPr lvl="2"/>
            <a:r>
              <a:rPr lang="en-US" dirty="0"/>
              <a:t>Multi-server web farms help increase performance, resilience, and reliability</a:t>
            </a:r>
          </a:p>
          <a:p>
            <a:pPr lvl="2"/>
            <a:r>
              <a:rPr lang="en-US" dirty="0"/>
              <a:t>It has greater capacity than a single server </a:t>
            </a:r>
            <a:r>
              <a:rPr lang="en-US" dirty="0" smtClean="0"/>
              <a:t>farm</a:t>
            </a:r>
            <a:endParaRPr lang="en-US" dirty="0"/>
          </a:p>
          <a:p>
            <a:pPr marL="0" indent="0">
              <a:buNone/>
            </a:pPr>
            <a:r>
              <a:rPr lang="en-US" dirty="0"/>
              <a:t>To deploy your web application to a multi-server farm:</a:t>
            </a:r>
          </a:p>
          <a:p>
            <a:pPr marL="1136650" lvl="2" indent="-457200">
              <a:buFont typeface="+mj-lt"/>
              <a:buAutoNum type="arabicPeriod"/>
            </a:pPr>
            <a:r>
              <a:rPr lang="en-US" dirty="0"/>
              <a:t>Create IIS applications and application pools on each server</a:t>
            </a:r>
          </a:p>
          <a:p>
            <a:pPr marL="1136650" lvl="2" indent="-457200">
              <a:buFont typeface="+mj-lt"/>
              <a:buAutoNum type="arabicPeriod"/>
            </a:pPr>
            <a:r>
              <a:rPr lang="en-US" dirty="0"/>
              <a:t>Create a matching IIS configuration on each server</a:t>
            </a:r>
          </a:p>
          <a:p>
            <a:pPr marL="1136650" lvl="2" indent="-457200">
              <a:buFont typeface="+mj-lt"/>
              <a:buAutoNum type="arabicPeriod"/>
            </a:pPr>
            <a:r>
              <a:rPr lang="en-US" dirty="0"/>
              <a:t>Use external hosted session state or session affinity</a:t>
            </a:r>
          </a:p>
          <a:p>
            <a:pPr marL="1136650" lvl="2" indent="-457200">
              <a:buFont typeface="+mj-lt"/>
              <a:buAutoNum type="arabicPeriod"/>
            </a:pPr>
            <a:r>
              <a:rPr lang="en-US" dirty="0"/>
              <a:t>Configure </a:t>
            </a:r>
            <a:r>
              <a:rPr lang="en-US" b="1" dirty="0" err="1"/>
              <a:t>machineKey</a:t>
            </a:r>
            <a:r>
              <a:rPr lang="en-US" dirty="0"/>
              <a:t> element in the web.config </a:t>
            </a:r>
            <a:r>
              <a:rPr lang="en-US" dirty="0" smtClean="0"/>
              <a:t>file</a:t>
            </a:r>
            <a:endParaRPr lang="en-US" dirty="0"/>
          </a:p>
        </p:txBody>
      </p:sp>
    </p:spTree>
    <p:extLst>
      <p:ext uri="{BB962C8B-B14F-4D97-AF65-F5344CB8AC3E}">
        <p14:creationId xmlns:p14="http://schemas.microsoft.com/office/powerpoint/2010/main" val="3607461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Deploying Web Applications on Windows Azure</a:t>
            </a:r>
            <a:endParaRPr lang="en-US"/>
          </a:p>
        </p:txBody>
      </p:sp>
      <p:sp>
        <p:nvSpPr>
          <p:cNvPr id="3" name="Content Placeholder 2"/>
          <p:cNvSpPr>
            <a:spLocks noGrp="1"/>
          </p:cNvSpPr>
          <p:nvPr>
            <p:ph sz="quarter" idx="10"/>
          </p:nvPr>
        </p:nvSpPr>
        <p:spPr/>
        <p:txBody>
          <a:bodyPr/>
          <a:lstStyle/>
          <a:p>
            <a:pPr marL="514350" indent="-514350">
              <a:buNone/>
            </a:pPr>
            <a:r>
              <a:rPr lang="en-US" dirty="0"/>
              <a:t>To deploy an application on Windows Azure</a:t>
            </a:r>
            <a:r>
              <a:rPr lang="en-US" dirty="0" smtClean="0"/>
              <a:t>:</a:t>
            </a:r>
            <a:endParaRPr lang="en-US" dirty="0"/>
          </a:p>
          <a:p>
            <a:pPr marL="514350" indent="-514350">
              <a:buFont typeface="+mj-lt"/>
              <a:buAutoNum type="arabicPeriod"/>
            </a:pPr>
            <a:r>
              <a:rPr lang="en-US" dirty="0"/>
              <a:t>Create a new web application in the Windows Azure management portal</a:t>
            </a:r>
            <a:endParaRPr lang="en-GB" dirty="0"/>
          </a:p>
          <a:p>
            <a:pPr marL="514350" indent="-514350">
              <a:buFont typeface="+mj-lt"/>
              <a:buAutoNum type="arabicPeriod"/>
            </a:pPr>
            <a:r>
              <a:rPr lang="en-US" dirty="0"/>
              <a:t>Download a publishing profile</a:t>
            </a:r>
            <a:endParaRPr lang="en-GB" dirty="0"/>
          </a:p>
          <a:p>
            <a:pPr marL="514350" indent="-514350">
              <a:buFont typeface="+mj-lt"/>
              <a:buAutoNum type="arabicPeriod"/>
            </a:pPr>
            <a:r>
              <a:rPr lang="en-US" dirty="0"/>
              <a:t>Start the Publish wizard and import the publishing profile</a:t>
            </a:r>
            <a:endParaRPr lang="en-GB" dirty="0"/>
          </a:p>
          <a:p>
            <a:pPr marL="514350" indent="-514350">
              <a:buFont typeface="+mj-lt"/>
              <a:buAutoNum type="arabicPeriod"/>
            </a:pPr>
            <a:r>
              <a:rPr lang="en-US" dirty="0"/>
              <a:t>Configure connection strings</a:t>
            </a:r>
            <a:endParaRPr lang="en-GB" dirty="0"/>
          </a:p>
          <a:p>
            <a:pPr marL="514350" indent="-514350">
              <a:buFont typeface="+mj-lt"/>
              <a:buAutoNum type="arabicPeriod"/>
            </a:pPr>
            <a:r>
              <a:rPr lang="en-US" dirty="0"/>
              <a:t>Observe that Microsoft Visual Studio publishes the web application on Windows </a:t>
            </a:r>
            <a:r>
              <a:rPr lang="en-US" dirty="0" smtClean="0"/>
              <a:t>Azure</a:t>
            </a:r>
            <a:endParaRPr lang="en-GB" dirty="0"/>
          </a:p>
        </p:txBody>
      </p:sp>
    </p:spTree>
    <p:extLst>
      <p:ext uri="{BB962C8B-B14F-4D97-AF65-F5344CB8AC3E}">
        <p14:creationId xmlns:p14="http://schemas.microsoft.com/office/powerpoint/2010/main" val="107609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Reviewing Configuration for Production</a:t>
            </a:r>
            <a:endParaRPr lang="en-US"/>
          </a:p>
        </p:txBody>
      </p:sp>
      <p:sp>
        <p:nvSpPr>
          <p:cNvPr id="3" name="Content Placeholder 2"/>
          <p:cNvSpPr>
            <a:spLocks noGrp="1"/>
          </p:cNvSpPr>
          <p:nvPr>
            <p:ph sz="quarter" idx="10"/>
          </p:nvPr>
        </p:nvSpPr>
        <p:spPr/>
        <p:txBody>
          <a:bodyPr/>
          <a:lstStyle/>
          <a:p>
            <a:pPr>
              <a:buNone/>
            </a:pPr>
            <a:r>
              <a:rPr lang="en-US" dirty="0"/>
              <a:t>While reviewing the configuration for production:</a:t>
            </a:r>
          </a:p>
          <a:p>
            <a:endParaRPr lang="en-US" dirty="0"/>
          </a:p>
          <a:p>
            <a:r>
              <a:rPr lang="en-US" dirty="0"/>
              <a:t>Include the transformation elements in the following web.config transformation files for generating resultant web.config files:</a:t>
            </a:r>
          </a:p>
          <a:p>
            <a:pPr lvl="1"/>
            <a:r>
              <a:rPr lang="en-US" dirty="0" err="1"/>
              <a:t>Web.release.config</a:t>
            </a:r>
            <a:endParaRPr lang="en-US" dirty="0"/>
          </a:p>
          <a:p>
            <a:pPr lvl="1"/>
            <a:r>
              <a:rPr lang="en-US" dirty="0" err="1"/>
              <a:t>Web.debug.config</a:t>
            </a:r>
            <a:endParaRPr lang="en-US" dirty="0"/>
          </a:p>
          <a:p>
            <a:endParaRPr lang="en-US" dirty="0"/>
          </a:p>
          <a:p>
            <a:r>
              <a:rPr lang="en-US" dirty="0"/>
              <a:t>Modify the web.config file by using the </a:t>
            </a:r>
            <a:r>
              <a:rPr lang="en-US" b="1" dirty="0"/>
              <a:t>debug</a:t>
            </a:r>
            <a:r>
              <a:rPr lang="en-US" dirty="0"/>
              <a:t>, </a:t>
            </a:r>
            <a:r>
              <a:rPr lang="en-US" b="1" dirty="0" err="1"/>
              <a:t>xdt:Transform</a:t>
            </a:r>
            <a:r>
              <a:rPr lang="en-US" dirty="0"/>
              <a:t>, and </a:t>
            </a:r>
            <a:r>
              <a:rPr lang="en-US" b="1" dirty="0"/>
              <a:t>Insert</a:t>
            </a:r>
            <a:r>
              <a:rPr lang="en-US" dirty="0"/>
              <a:t> </a:t>
            </a:r>
            <a:r>
              <a:rPr lang="en-US" dirty="0" smtClean="0"/>
              <a:t>attributes</a:t>
            </a:r>
            <a:endParaRPr lang="en-US" dirty="0"/>
          </a:p>
        </p:txBody>
      </p:sp>
    </p:spTree>
    <p:extLst>
      <p:ext uri="{BB962C8B-B14F-4D97-AF65-F5344CB8AC3E}">
        <p14:creationId xmlns:p14="http://schemas.microsoft.com/office/powerpoint/2010/main" val="239390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Deploying to </a:t>
            </a:r>
            <a:r>
              <a:rPr lang="en-US" smtClean="0"/>
              <a:t>Windows Azure</a:t>
            </a:r>
            <a:endParaRPr lang="en-US" dirty="0"/>
          </a:p>
        </p:txBody>
      </p:sp>
    </p:spTree>
    <p:extLst>
      <p:ext uri="{BB962C8B-B14F-4D97-AF65-F5344CB8AC3E}">
        <p14:creationId xmlns:p14="http://schemas.microsoft.com/office/powerpoint/2010/main" val="186299545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24</Value>
    </TaxCatchAll>
    <gb399f5cafb3492e9758fe6e7129f04d xmlns="9144449b-ba5a-4612-98a9-381e907e54b6">
      <Terms xmlns="http://schemas.microsoft.com/office/infopath/2007/PartnerControls">
        <TermInfo xmlns="http://schemas.microsoft.com/office/infopath/2007/PartnerControls">
          <TermName xmlns="http://schemas.microsoft.com/office/infopath/2007/PartnerControls">Content Templates</TermName>
          <TermId xmlns="http://schemas.microsoft.com/office/infopath/2007/PartnerControls">bdbbc9aa-4892-4816-9e36-bf1120da60e9</TermId>
        </TermInfo>
      </Terms>
    </gb399f5cafb3492e9758fe6e7129f04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7C1942F61CC445966EF0B72456FB71" ma:contentTypeVersion="5" ma:contentTypeDescription="Create a new document." ma:contentTypeScope="" ma:versionID="5421a2b3915c7c9b88cb078d9907b3f4">
  <xsd:schema xmlns:xsd="http://www.w3.org/2001/XMLSchema" xmlns:xs="http://www.w3.org/2001/XMLSchema" xmlns:p="http://schemas.microsoft.com/office/2006/metadata/properties" xmlns:ns2="230e9df3-be65-4c73-a93b-d1236ebd677e" xmlns:ns3="9144449b-ba5a-4612-98a9-381e907e54b6" targetNamespace="http://schemas.microsoft.com/office/2006/metadata/properties" ma:root="true" ma:fieldsID="c375f00a2d990dcf3e2772267a56beac" ns2:_="" ns3:_="">
    <xsd:import namespace="230e9df3-be65-4c73-a93b-d1236ebd677e"/>
    <xsd:import namespace="9144449b-ba5a-4612-98a9-381e907e54b6"/>
    <xsd:element name="properties">
      <xsd:complexType>
        <xsd:sequence>
          <xsd:element name="documentManagement">
            <xsd:complexType>
              <xsd:all>
                <xsd:element ref="ns2:TaxCatchAll" minOccurs="0"/>
                <xsd:element ref="ns3:gb399f5cafb3492e9758fe6e7129f04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144449b-ba5a-4612-98a9-381e907e54b6" elementFormDefault="qualified">
    <xsd:import namespace="http://schemas.microsoft.com/office/2006/documentManagement/types"/>
    <xsd:import namespace="http://schemas.microsoft.com/office/infopath/2007/PartnerControls"/>
    <xsd:element name="gb399f5cafb3492e9758fe6e7129f04d" ma:index="10" nillable="true" ma:taxonomy="true" ma:internalName="gb399f5cafb3492e9758fe6e7129f04d" ma:taxonomyFieldName="Document_x0020_Tag" ma:displayName="Document Tag" ma:default="" ma:fieldId="{0b399f5c-afb3-492e-9758-fe6e7129f04d}" ma:taxonomyMulti="true" ma:sspId="e385fb40-52d4-4fae-9c5b-3e8ff8a5878e" ma:termSetId="e899c082-d26a-4467-bc6e-91facf8e6e36"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44449b-ba5a-4612-98a9-381e907e54b6"/>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82E29CF1-14D8-4EA9-9912-77C2B374A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9144449b-ba5a-4612-98a9-381e907e54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3234</TotalTime>
  <Words>1129</Words>
  <Application>Microsoft Office PowerPoint</Application>
  <PresentationFormat>Widescreen</PresentationFormat>
  <Paragraphs>103</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vt:lpstr>
      <vt:lpstr>Segoe UI</vt:lpstr>
      <vt:lpstr>Segoe UI Light</vt:lpstr>
      <vt:lpstr>Symbol</vt:lpstr>
      <vt:lpstr>Times New Roman</vt:lpstr>
      <vt:lpstr>1_Office Theme</vt:lpstr>
      <vt:lpstr>PowerPoint Presentation</vt:lpstr>
      <vt:lpstr>Module Overview</vt:lpstr>
      <vt:lpstr>Lesson 1: Deploying a Web Application</vt:lpstr>
      <vt:lpstr>ASP.NET MVC 4 Dependencies</vt:lpstr>
      <vt:lpstr>Deploying Web Applications to Single Server Farms</vt:lpstr>
      <vt:lpstr>Deploying Web Applications to Multi-Server Farms</vt:lpstr>
      <vt:lpstr>Deploying Web Applications on Windows Azure</vt:lpstr>
      <vt:lpstr>Reviewing Configuration for Production</vt:lpstr>
      <vt:lpstr>Deploying to Windows Azure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54</cp:revision>
  <dcterms:created xsi:type="dcterms:W3CDTF">2013-02-15T23:12:42Z</dcterms:created>
  <dcterms:modified xsi:type="dcterms:W3CDTF">2013-09-16T23:51:57Z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0x010100B77C1942F61CC445966EF0B72456FB71</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