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77" r:id="rId5"/>
    <p:sldId id="278" r:id="rId6"/>
    <p:sldId id="281" r:id="rId7"/>
    <p:sldId id="282" r:id="rId8"/>
    <p:sldId id="283" r:id="rId9"/>
    <p:sldId id="284" r:id="rId10"/>
    <p:sldId id="285" r:id="rId11"/>
    <p:sldId id="286" r:id="rId12"/>
    <p:sldId id="289" r:id="rId13"/>
    <p:sldId id="288" r:id="rId14"/>
    <p:sldId id="279" r:id="rId15"/>
    <p:sldId id="291" r:id="rId16"/>
    <p:sldId id="292" r:id="rId17"/>
    <p:sldId id="293" r:id="rId18"/>
    <p:sldId id="294" r:id="rId19"/>
    <p:sldId id="296" r:id="rId20"/>
    <p:sldId id="297" r:id="rId21"/>
    <p:sldId id="298" r:id="rId22"/>
    <p:sldId id="290" r:id="rId23"/>
    <p:sldId id="299" r:id="rId24"/>
    <p:sldId id="301" r:id="rId25"/>
    <p:sldId id="303" r:id="rId26"/>
    <p:sldId id="305" r:id="rId27"/>
    <p:sldId id="306"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Harrison" initials="CH" lastIdx="1" clrIdx="0">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18" autoAdjust="0"/>
    <p:restoredTop sz="96412" autoAdjust="0"/>
  </p:normalViewPr>
  <p:slideViewPr>
    <p:cSldViewPr snapToGrid="0">
      <p:cViewPr varScale="1">
        <p:scale>
          <a:sx n="112" d="100"/>
          <a:sy n="112" d="100"/>
        </p:scale>
        <p:origin x="156" y="84"/>
      </p:cViewPr>
      <p:guideLst/>
    </p:cSldViewPr>
  </p:slideViewPr>
  <p:outlineViewPr>
    <p:cViewPr>
      <p:scale>
        <a:sx n="33" d="100"/>
        <a:sy n="33" d="100"/>
      </p:scale>
      <p:origin x="0" y="-2382"/>
    </p:cViewPr>
  </p:outlineViewPr>
  <p:notesTextViewPr>
    <p:cViewPr>
      <p:scale>
        <a:sx n="1" d="1"/>
        <a:sy n="1" d="1"/>
      </p:scale>
      <p:origin x="0" y="0"/>
    </p:cViewPr>
  </p:notesTextViewPr>
  <p:notesViewPr>
    <p:cSldViewPr snapToGrid="0">
      <p:cViewPr varScale="1">
        <p:scale>
          <a:sx n="62" d="100"/>
          <a:sy n="62" d="100"/>
        </p:scale>
        <p:origin x="3226"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988717-777F-4797-9560-BB8A7EF78142}" type="doc">
      <dgm:prSet loTypeId="urn:microsoft.com/office/officeart/2005/8/layout/arrow2" loCatId="process" qsTypeId="urn:microsoft.com/office/officeart/2005/8/quickstyle/simple1" qsCatId="simple" csTypeId="urn:microsoft.com/office/officeart/2005/8/colors/colorful4" csCatId="colorful" phldr="1"/>
      <dgm:spPr/>
    </dgm:pt>
    <dgm:pt modelId="{F02264A3-E2EE-4AC3-AEC6-504C4B057BAD}">
      <dgm:prSet phldrT="[Text]"/>
      <dgm:spPr/>
      <dgm:t>
        <a:bodyPr/>
        <a:lstStyle/>
        <a:p>
          <a:r>
            <a:rPr lang="en-US" dirty="0" smtClean="0"/>
            <a:t>Long Polling</a:t>
          </a:r>
          <a:endParaRPr lang="en-US" dirty="0"/>
        </a:p>
      </dgm:t>
    </dgm:pt>
    <dgm:pt modelId="{AB194AC6-D055-44B4-988F-E19D8EFCD1B8}" type="parTrans" cxnId="{CA646D2B-6FE3-43C6-B7F6-A861AFD6013A}">
      <dgm:prSet/>
      <dgm:spPr/>
      <dgm:t>
        <a:bodyPr/>
        <a:lstStyle/>
        <a:p>
          <a:endParaRPr lang="en-US"/>
        </a:p>
      </dgm:t>
    </dgm:pt>
    <dgm:pt modelId="{8E5A67FC-30C0-467B-AF1D-080B6ADEF8C3}" type="sibTrans" cxnId="{CA646D2B-6FE3-43C6-B7F6-A861AFD6013A}">
      <dgm:prSet/>
      <dgm:spPr/>
      <dgm:t>
        <a:bodyPr/>
        <a:lstStyle/>
        <a:p>
          <a:endParaRPr lang="en-US"/>
        </a:p>
      </dgm:t>
    </dgm:pt>
    <dgm:pt modelId="{628398C6-E3B6-422F-8FBD-74ADBD783C82}">
      <dgm:prSet phldrT="[Text]"/>
      <dgm:spPr/>
      <dgm:t>
        <a:bodyPr/>
        <a:lstStyle/>
        <a:p>
          <a:r>
            <a:rPr lang="en-US" dirty="0" smtClean="0"/>
            <a:t>Forever Frames</a:t>
          </a:r>
          <a:endParaRPr lang="en-US" dirty="0"/>
        </a:p>
      </dgm:t>
    </dgm:pt>
    <dgm:pt modelId="{94232122-4E09-43D3-800F-E9146F82E580}" type="parTrans" cxnId="{44B6514D-EF3C-43E9-93A1-D06D40E4563E}">
      <dgm:prSet/>
      <dgm:spPr/>
      <dgm:t>
        <a:bodyPr/>
        <a:lstStyle/>
        <a:p>
          <a:endParaRPr lang="en-US"/>
        </a:p>
      </dgm:t>
    </dgm:pt>
    <dgm:pt modelId="{C9176D7B-39E8-4E5A-A3F0-70704D49F941}" type="sibTrans" cxnId="{44B6514D-EF3C-43E9-93A1-D06D40E4563E}">
      <dgm:prSet/>
      <dgm:spPr/>
      <dgm:t>
        <a:bodyPr/>
        <a:lstStyle/>
        <a:p>
          <a:endParaRPr lang="en-US"/>
        </a:p>
      </dgm:t>
    </dgm:pt>
    <dgm:pt modelId="{906D2CCC-9E42-4009-B66B-FC49ECF678B3}">
      <dgm:prSet phldrT="[Text]"/>
      <dgm:spPr/>
      <dgm:t>
        <a:bodyPr/>
        <a:lstStyle/>
        <a:p>
          <a:r>
            <a:rPr lang="en-US" dirty="0" smtClean="0"/>
            <a:t>Server Sent Events</a:t>
          </a:r>
          <a:endParaRPr lang="en-US" dirty="0"/>
        </a:p>
      </dgm:t>
    </dgm:pt>
    <dgm:pt modelId="{47A2451F-744C-4E8E-A681-DF599BA125BE}" type="parTrans" cxnId="{5F35F6CE-92BE-4522-B9CA-82593E57E21E}">
      <dgm:prSet/>
      <dgm:spPr/>
      <dgm:t>
        <a:bodyPr/>
        <a:lstStyle/>
        <a:p>
          <a:endParaRPr lang="en-US"/>
        </a:p>
      </dgm:t>
    </dgm:pt>
    <dgm:pt modelId="{E76F715F-B808-4581-A6ED-C8F898BA3168}" type="sibTrans" cxnId="{5F35F6CE-92BE-4522-B9CA-82593E57E21E}">
      <dgm:prSet/>
      <dgm:spPr/>
      <dgm:t>
        <a:bodyPr/>
        <a:lstStyle/>
        <a:p>
          <a:endParaRPr lang="en-US"/>
        </a:p>
      </dgm:t>
    </dgm:pt>
    <dgm:pt modelId="{FB25CB88-D0E9-4B3B-A840-98509C823001}">
      <dgm:prSet phldrT="[Text]"/>
      <dgm:spPr/>
      <dgm:t>
        <a:bodyPr/>
        <a:lstStyle/>
        <a:p>
          <a:r>
            <a:rPr lang="en-US" dirty="0" smtClean="0"/>
            <a:t>Web Sockets</a:t>
          </a:r>
          <a:endParaRPr lang="en-US" dirty="0"/>
        </a:p>
      </dgm:t>
    </dgm:pt>
    <dgm:pt modelId="{F609127F-286D-4060-B6F1-3A722340E52B}" type="parTrans" cxnId="{9F3BA15D-1229-4F58-A35A-CB83D697B0A6}">
      <dgm:prSet/>
      <dgm:spPr/>
      <dgm:t>
        <a:bodyPr/>
        <a:lstStyle/>
        <a:p>
          <a:endParaRPr lang="en-US"/>
        </a:p>
      </dgm:t>
    </dgm:pt>
    <dgm:pt modelId="{37253A79-0569-4660-B389-7099221DB7E4}" type="sibTrans" cxnId="{9F3BA15D-1229-4F58-A35A-CB83D697B0A6}">
      <dgm:prSet/>
      <dgm:spPr/>
      <dgm:t>
        <a:bodyPr/>
        <a:lstStyle/>
        <a:p>
          <a:endParaRPr lang="en-US"/>
        </a:p>
      </dgm:t>
    </dgm:pt>
    <dgm:pt modelId="{7726A229-4354-4F0A-91B7-37E93A176B3C}" type="pres">
      <dgm:prSet presAssocID="{8D988717-777F-4797-9560-BB8A7EF78142}" presName="arrowDiagram" presStyleCnt="0">
        <dgm:presLayoutVars>
          <dgm:chMax val="5"/>
          <dgm:dir/>
          <dgm:resizeHandles val="exact"/>
        </dgm:presLayoutVars>
      </dgm:prSet>
      <dgm:spPr/>
    </dgm:pt>
    <dgm:pt modelId="{9780364F-DAB2-4569-95C8-4FF25ED31BA8}" type="pres">
      <dgm:prSet presAssocID="{8D988717-777F-4797-9560-BB8A7EF78142}" presName="arrow" presStyleLbl="bgShp" presStyleIdx="0" presStyleCnt="1"/>
      <dgm:spPr/>
    </dgm:pt>
    <dgm:pt modelId="{6CF452C3-43C4-4ED8-9E70-EDD05949340E}" type="pres">
      <dgm:prSet presAssocID="{8D988717-777F-4797-9560-BB8A7EF78142}" presName="arrowDiagram4" presStyleCnt="0"/>
      <dgm:spPr/>
    </dgm:pt>
    <dgm:pt modelId="{5E10B001-5007-4EED-B2F5-6DA2D8943C72}" type="pres">
      <dgm:prSet presAssocID="{F02264A3-E2EE-4AC3-AEC6-504C4B057BAD}" presName="bullet4a" presStyleLbl="node1" presStyleIdx="0" presStyleCnt="4"/>
      <dgm:spPr/>
    </dgm:pt>
    <dgm:pt modelId="{D18E6E86-A669-4A2C-9E23-F03F45ED4370}" type="pres">
      <dgm:prSet presAssocID="{F02264A3-E2EE-4AC3-AEC6-504C4B057BAD}" presName="textBox4a" presStyleLbl="revTx" presStyleIdx="0" presStyleCnt="4">
        <dgm:presLayoutVars>
          <dgm:bulletEnabled val="1"/>
        </dgm:presLayoutVars>
      </dgm:prSet>
      <dgm:spPr/>
      <dgm:t>
        <a:bodyPr/>
        <a:lstStyle/>
        <a:p>
          <a:endParaRPr lang="en-US"/>
        </a:p>
      </dgm:t>
    </dgm:pt>
    <dgm:pt modelId="{314E5524-C4E9-40AE-B923-43854ECB959D}" type="pres">
      <dgm:prSet presAssocID="{628398C6-E3B6-422F-8FBD-74ADBD783C82}" presName="bullet4b" presStyleLbl="node1" presStyleIdx="1" presStyleCnt="4"/>
      <dgm:spPr/>
    </dgm:pt>
    <dgm:pt modelId="{F823A30D-D60C-4F0E-8BB3-92E2B6408E58}" type="pres">
      <dgm:prSet presAssocID="{628398C6-E3B6-422F-8FBD-74ADBD783C82}" presName="textBox4b" presStyleLbl="revTx" presStyleIdx="1" presStyleCnt="4">
        <dgm:presLayoutVars>
          <dgm:bulletEnabled val="1"/>
        </dgm:presLayoutVars>
      </dgm:prSet>
      <dgm:spPr/>
      <dgm:t>
        <a:bodyPr/>
        <a:lstStyle/>
        <a:p>
          <a:endParaRPr lang="en-US"/>
        </a:p>
      </dgm:t>
    </dgm:pt>
    <dgm:pt modelId="{4AD552D1-E21A-4290-AB00-C68E38E22D1A}" type="pres">
      <dgm:prSet presAssocID="{906D2CCC-9E42-4009-B66B-FC49ECF678B3}" presName="bullet4c" presStyleLbl="node1" presStyleIdx="2" presStyleCnt="4"/>
      <dgm:spPr/>
    </dgm:pt>
    <dgm:pt modelId="{6F901ED6-9CB8-426B-B47B-4163C726B088}" type="pres">
      <dgm:prSet presAssocID="{906D2CCC-9E42-4009-B66B-FC49ECF678B3}" presName="textBox4c" presStyleLbl="revTx" presStyleIdx="2" presStyleCnt="4">
        <dgm:presLayoutVars>
          <dgm:bulletEnabled val="1"/>
        </dgm:presLayoutVars>
      </dgm:prSet>
      <dgm:spPr/>
      <dgm:t>
        <a:bodyPr/>
        <a:lstStyle/>
        <a:p>
          <a:endParaRPr lang="en-US"/>
        </a:p>
      </dgm:t>
    </dgm:pt>
    <dgm:pt modelId="{8BBA28EF-3953-4EC8-8642-CE2A62822D0B}" type="pres">
      <dgm:prSet presAssocID="{FB25CB88-D0E9-4B3B-A840-98509C823001}" presName="bullet4d" presStyleLbl="node1" presStyleIdx="3" presStyleCnt="4"/>
      <dgm:spPr/>
    </dgm:pt>
    <dgm:pt modelId="{35169B2D-B78D-4BAF-B933-4C04BE2C8904}" type="pres">
      <dgm:prSet presAssocID="{FB25CB88-D0E9-4B3B-A840-98509C823001}" presName="textBox4d" presStyleLbl="revTx" presStyleIdx="3" presStyleCnt="4">
        <dgm:presLayoutVars>
          <dgm:bulletEnabled val="1"/>
        </dgm:presLayoutVars>
      </dgm:prSet>
      <dgm:spPr/>
      <dgm:t>
        <a:bodyPr/>
        <a:lstStyle/>
        <a:p>
          <a:endParaRPr lang="en-US"/>
        </a:p>
      </dgm:t>
    </dgm:pt>
  </dgm:ptLst>
  <dgm:cxnLst>
    <dgm:cxn modelId="{FC883C05-F9CF-4D8B-AD24-71ED376D2117}" type="presOf" srcId="{906D2CCC-9E42-4009-B66B-FC49ECF678B3}" destId="{6F901ED6-9CB8-426B-B47B-4163C726B088}" srcOrd="0" destOrd="0" presId="urn:microsoft.com/office/officeart/2005/8/layout/arrow2"/>
    <dgm:cxn modelId="{C716B0B9-74E6-4932-BB22-446BB9CC9993}" type="presOf" srcId="{628398C6-E3B6-422F-8FBD-74ADBD783C82}" destId="{F823A30D-D60C-4F0E-8BB3-92E2B6408E58}" srcOrd="0" destOrd="0" presId="urn:microsoft.com/office/officeart/2005/8/layout/arrow2"/>
    <dgm:cxn modelId="{4FC76962-6F61-45B3-8054-5279C94D9A11}" type="presOf" srcId="{8D988717-777F-4797-9560-BB8A7EF78142}" destId="{7726A229-4354-4F0A-91B7-37E93A176B3C}" srcOrd="0" destOrd="0" presId="urn:microsoft.com/office/officeart/2005/8/layout/arrow2"/>
    <dgm:cxn modelId="{44B6514D-EF3C-43E9-93A1-D06D40E4563E}" srcId="{8D988717-777F-4797-9560-BB8A7EF78142}" destId="{628398C6-E3B6-422F-8FBD-74ADBD783C82}" srcOrd="1" destOrd="0" parTransId="{94232122-4E09-43D3-800F-E9146F82E580}" sibTransId="{C9176D7B-39E8-4E5A-A3F0-70704D49F941}"/>
    <dgm:cxn modelId="{9551CA00-6094-45E1-9A7C-1E76F01C3566}" type="presOf" srcId="{F02264A3-E2EE-4AC3-AEC6-504C4B057BAD}" destId="{D18E6E86-A669-4A2C-9E23-F03F45ED4370}" srcOrd="0" destOrd="0" presId="urn:microsoft.com/office/officeart/2005/8/layout/arrow2"/>
    <dgm:cxn modelId="{9F3BA15D-1229-4F58-A35A-CB83D697B0A6}" srcId="{8D988717-777F-4797-9560-BB8A7EF78142}" destId="{FB25CB88-D0E9-4B3B-A840-98509C823001}" srcOrd="3" destOrd="0" parTransId="{F609127F-286D-4060-B6F1-3A722340E52B}" sibTransId="{37253A79-0569-4660-B389-7099221DB7E4}"/>
    <dgm:cxn modelId="{5F35F6CE-92BE-4522-B9CA-82593E57E21E}" srcId="{8D988717-777F-4797-9560-BB8A7EF78142}" destId="{906D2CCC-9E42-4009-B66B-FC49ECF678B3}" srcOrd="2" destOrd="0" parTransId="{47A2451F-744C-4E8E-A681-DF599BA125BE}" sibTransId="{E76F715F-B808-4581-A6ED-C8F898BA3168}"/>
    <dgm:cxn modelId="{CA646D2B-6FE3-43C6-B7F6-A861AFD6013A}" srcId="{8D988717-777F-4797-9560-BB8A7EF78142}" destId="{F02264A3-E2EE-4AC3-AEC6-504C4B057BAD}" srcOrd="0" destOrd="0" parTransId="{AB194AC6-D055-44B4-988F-E19D8EFCD1B8}" sibTransId="{8E5A67FC-30C0-467B-AF1D-080B6ADEF8C3}"/>
    <dgm:cxn modelId="{C45DBD96-CD2B-4FDC-A411-42CA095FED6B}" type="presOf" srcId="{FB25CB88-D0E9-4B3B-A840-98509C823001}" destId="{35169B2D-B78D-4BAF-B933-4C04BE2C8904}" srcOrd="0" destOrd="0" presId="urn:microsoft.com/office/officeart/2005/8/layout/arrow2"/>
    <dgm:cxn modelId="{C546046F-B654-41A7-82B4-63426F34B96A}" type="presParOf" srcId="{7726A229-4354-4F0A-91B7-37E93A176B3C}" destId="{9780364F-DAB2-4569-95C8-4FF25ED31BA8}" srcOrd="0" destOrd="0" presId="urn:microsoft.com/office/officeart/2005/8/layout/arrow2"/>
    <dgm:cxn modelId="{E4A476D3-6E95-4519-BBAE-84E02EEEDE2B}" type="presParOf" srcId="{7726A229-4354-4F0A-91B7-37E93A176B3C}" destId="{6CF452C3-43C4-4ED8-9E70-EDD05949340E}" srcOrd="1" destOrd="0" presId="urn:microsoft.com/office/officeart/2005/8/layout/arrow2"/>
    <dgm:cxn modelId="{049CB882-C6A2-4C91-A145-2855D7D438B2}" type="presParOf" srcId="{6CF452C3-43C4-4ED8-9E70-EDD05949340E}" destId="{5E10B001-5007-4EED-B2F5-6DA2D8943C72}" srcOrd="0" destOrd="0" presId="urn:microsoft.com/office/officeart/2005/8/layout/arrow2"/>
    <dgm:cxn modelId="{CCE2D5F5-7487-4BCE-AF75-BFE1AEDF1A02}" type="presParOf" srcId="{6CF452C3-43C4-4ED8-9E70-EDD05949340E}" destId="{D18E6E86-A669-4A2C-9E23-F03F45ED4370}" srcOrd="1" destOrd="0" presId="urn:microsoft.com/office/officeart/2005/8/layout/arrow2"/>
    <dgm:cxn modelId="{36821949-3474-45CD-BCC4-79F542069DEC}" type="presParOf" srcId="{6CF452C3-43C4-4ED8-9E70-EDD05949340E}" destId="{314E5524-C4E9-40AE-B923-43854ECB959D}" srcOrd="2" destOrd="0" presId="urn:microsoft.com/office/officeart/2005/8/layout/arrow2"/>
    <dgm:cxn modelId="{A5842486-43D2-4175-B593-502F19B8FBF4}" type="presParOf" srcId="{6CF452C3-43C4-4ED8-9E70-EDD05949340E}" destId="{F823A30D-D60C-4F0E-8BB3-92E2B6408E58}" srcOrd="3" destOrd="0" presId="urn:microsoft.com/office/officeart/2005/8/layout/arrow2"/>
    <dgm:cxn modelId="{95D1A502-F97C-4C44-8A4C-CDF278B2982A}" type="presParOf" srcId="{6CF452C3-43C4-4ED8-9E70-EDD05949340E}" destId="{4AD552D1-E21A-4290-AB00-C68E38E22D1A}" srcOrd="4" destOrd="0" presId="urn:microsoft.com/office/officeart/2005/8/layout/arrow2"/>
    <dgm:cxn modelId="{8FAD764E-E5D9-487F-9D9E-CC15ABC77DCB}" type="presParOf" srcId="{6CF452C3-43C4-4ED8-9E70-EDD05949340E}" destId="{6F901ED6-9CB8-426B-B47B-4163C726B088}" srcOrd="5" destOrd="0" presId="urn:microsoft.com/office/officeart/2005/8/layout/arrow2"/>
    <dgm:cxn modelId="{3CC95D46-7315-4367-9B98-DA12788DADB8}" type="presParOf" srcId="{6CF452C3-43C4-4ED8-9E70-EDD05949340E}" destId="{8BBA28EF-3953-4EC8-8642-CE2A62822D0B}" srcOrd="6" destOrd="0" presId="urn:microsoft.com/office/officeart/2005/8/layout/arrow2"/>
    <dgm:cxn modelId="{B3236D88-9A67-4F8B-8D7B-B76E72AB8DC9}" type="presParOf" srcId="{6CF452C3-43C4-4ED8-9E70-EDD05949340E}" destId="{35169B2D-B78D-4BAF-B933-4C04BE2C8904}"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0364F-DAB2-4569-95C8-4FF25ED31BA8}">
      <dsp:nvSpPr>
        <dsp:cNvPr id="0" name=""/>
        <dsp:cNvSpPr/>
      </dsp:nvSpPr>
      <dsp:spPr>
        <a:xfrm>
          <a:off x="0" y="47149"/>
          <a:ext cx="8982316" cy="5613947"/>
        </a:xfrm>
        <a:prstGeom prst="swooshArrow">
          <a:avLst>
            <a:gd name="adj1" fmla="val 25000"/>
            <a:gd name="adj2" fmla="val 25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10B001-5007-4EED-B2F5-6DA2D8943C72}">
      <dsp:nvSpPr>
        <dsp:cNvPr id="0" name=""/>
        <dsp:cNvSpPr/>
      </dsp:nvSpPr>
      <dsp:spPr>
        <a:xfrm>
          <a:off x="884758" y="4221680"/>
          <a:ext cx="206593" cy="206593"/>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8E6E86-A669-4A2C-9E23-F03F45ED4370}">
      <dsp:nvSpPr>
        <dsp:cNvPr id="0" name=""/>
        <dsp:cNvSpPr/>
      </dsp:nvSpPr>
      <dsp:spPr>
        <a:xfrm>
          <a:off x="988054" y="4324977"/>
          <a:ext cx="1535976" cy="1336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9" tIns="0" rIns="0" bIns="0" numCol="1" spcCol="1270" anchor="t" anchorCtr="0">
          <a:noAutofit/>
        </a:bodyPr>
        <a:lstStyle/>
        <a:p>
          <a:pPr lvl="0" algn="l" defTabSz="1733550">
            <a:lnSpc>
              <a:spcPct val="90000"/>
            </a:lnSpc>
            <a:spcBef>
              <a:spcPct val="0"/>
            </a:spcBef>
            <a:spcAft>
              <a:spcPct val="35000"/>
            </a:spcAft>
          </a:pPr>
          <a:r>
            <a:rPr lang="en-US" sz="3900" kern="1200" dirty="0" smtClean="0"/>
            <a:t>Long Polling</a:t>
          </a:r>
          <a:endParaRPr lang="en-US" sz="3900" kern="1200" dirty="0"/>
        </a:p>
      </dsp:txBody>
      <dsp:txXfrm>
        <a:off x="988054" y="4324977"/>
        <a:ext cx="1535976" cy="1336119"/>
      </dsp:txXfrm>
    </dsp:sp>
    <dsp:sp modelId="{314E5524-C4E9-40AE-B923-43854ECB959D}">
      <dsp:nvSpPr>
        <dsp:cNvPr id="0" name=""/>
        <dsp:cNvSpPr/>
      </dsp:nvSpPr>
      <dsp:spPr>
        <a:xfrm>
          <a:off x="2344384" y="2915876"/>
          <a:ext cx="359292" cy="359292"/>
        </a:xfrm>
        <a:prstGeom prst="ellipse">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23A30D-D60C-4F0E-8BB3-92E2B6408E58}">
      <dsp:nvSpPr>
        <dsp:cNvPr id="0" name=""/>
        <dsp:cNvSpPr/>
      </dsp:nvSpPr>
      <dsp:spPr>
        <a:xfrm>
          <a:off x="2524030" y="3095522"/>
          <a:ext cx="1886286" cy="2565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382" tIns="0" rIns="0" bIns="0" numCol="1" spcCol="1270" anchor="t" anchorCtr="0">
          <a:noAutofit/>
        </a:bodyPr>
        <a:lstStyle/>
        <a:p>
          <a:pPr lvl="0" algn="l" defTabSz="1733550">
            <a:lnSpc>
              <a:spcPct val="90000"/>
            </a:lnSpc>
            <a:spcBef>
              <a:spcPct val="0"/>
            </a:spcBef>
            <a:spcAft>
              <a:spcPct val="35000"/>
            </a:spcAft>
          </a:pPr>
          <a:r>
            <a:rPr lang="en-US" sz="3900" kern="1200" dirty="0" smtClean="0"/>
            <a:t>Forever Frames</a:t>
          </a:r>
          <a:endParaRPr lang="en-US" sz="3900" kern="1200" dirty="0"/>
        </a:p>
      </dsp:txBody>
      <dsp:txXfrm>
        <a:off x="2524030" y="3095522"/>
        <a:ext cx="1886286" cy="2565574"/>
      </dsp:txXfrm>
    </dsp:sp>
    <dsp:sp modelId="{4AD552D1-E21A-4290-AB00-C68E38E22D1A}">
      <dsp:nvSpPr>
        <dsp:cNvPr id="0" name=""/>
        <dsp:cNvSpPr/>
      </dsp:nvSpPr>
      <dsp:spPr>
        <a:xfrm>
          <a:off x="4208215" y="1953645"/>
          <a:ext cx="476062" cy="476062"/>
        </a:xfrm>
        <a:prstGeom prst="ellipse">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901ED6-9CB8-426B-B47B-4163C726B088}">
      <dsp:nvSpPr>
        <dsp:cNvPr id="0" name=""/>
        <dsp:cNvSpPr/>
      </dsp:nvSpPr>
      <dsp:spPr>
        <a:xfrm>
          <a:off x="4446246" y="2191677"/>
          <a:ext cx="1886286" cy="3469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256" tIns="0" rIns="0" bIns="0" numCol="1" spcCol="1270" anchor="t" anchorCtr="0">
          <a:noAutofit/>
        </a:bodyPr>
        <a:lstStyle/>
        <a:p>
          <a:pPr lvl="0" algn="l" defTabSz="1733550">
            <a:lnSpc>
              <a:spcPct val="90000"/>
            </a:lnSpc>
            <a:spcBef>
              <a:spcPct val="0"/>
            </a:spcBef>
            <a:spcAft>
              <a:spcPct val="35000"/>
            </a:spcAft>
          </a:pPr>
          <a:r>
            <a:rPr lang="en-US" sz="3900" kern="1200" dirty="0" smtClean="0"/>
            <a:t>Server Sent Events</a:t>
          </a:r>
          <a:endParaRPr lang="en-US" sz="3900" kern="1200" dirty="0"/>
        </a:p>
      </dsp:txBody>
      <dsp:txXfrm>
        <a:off x="4446246" y="2191677"/>
        <a:ext cx="1886286" cy="3469419"/>
      </dsp:txXfrm>
    </dsp:sp>
    <dsp:sp modelId="{8BBA28EF-3953-4EC8-8642-CE2A62822D0B}">
      <dsp:nvSpPr>
        <dsp:cNvPr id="0" name=""/>
        <dsp:cNvSpPr/>
      </dsp:nvSpPr>
      <dsp:spPr>
        <a:xfrm>
          <a:off x="6238218" y="1317024"/>
          <a:ext cx="637744" cy="637744"/>
        </a:xfrm>
        <a:prstGeom prst="ellipse">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169B2D-B78D-4BAF-B933-4C04BE2C8904}">
      <dsp:nvSpPr>
        <dsp:cNvPr id="0" name=""/>
        <dsp:cNvSpPr/>
      </dsp:nvSpPr>
      <dsp:spPr>
        <a:xfrm>
          <a:off x="6557090" y="1635896"/>
          <a:ext cx="1886286" cy="402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7928" tIns="0" rIns="0" bIns="0" numCol="1" spcCol="1270" anchor="t" anchorCtr="0">
          <a:noAutofit/>
        </a:bodyPr>
        <a:lstStyle/>
        <a:p>
          <a:pPr lvl="0" algn="l" defTabSz="1733550">
            <a:lnSpc>
              <a:spcPct val="90000"/>
            </a:lnSpc>
            <a:spcBef>
              <a:spcPct val="0"/>
            </a:spcBef>
            <a:spcAft>
              <a:spcPct val="35000"/>
            </a:spcAft>
          </a:pPr>
          <a:r>
            <a:rPr lang="en-US" sz="3900" kern="1200" dirty="0" smtClean="0"/>
            <a:t>Web Sockets</a:t>
          </a:r>
          <a:endParaRPr lang="en-US" sz="3900" kern="1200" dirty="0"/>
        </a:p>
      </dsp:txBody>
      <dsp:txXfrm>
        <a:off x="6557090" y="1635896"/>
        <a:ext cx="1886286" cy="402520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9/16/2013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9/16/2013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611718" y="1021215"/>
            <a:ext cx="10825541" cy="5147356"/>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9051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7420817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596177"/>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2052030"/>
          </a:xfrm>
          <a:prstGeom prst="rect">
            <a:avLst/>
          </a:prstGeo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083120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 id="2147483674" r:id="rId11"/>
    <p:sldLayoutId id="2147483675" r:id="rId12"/>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hyperlink" Target="http://www.asp.net/vnext"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www.asp.net/vnext" TargetMode="External"/><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www.asp.net/vnext" TargetMode="External"/><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www.asp.net/vnext" TargetMode="External"/><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www.asp.net/vnext" TargetMode="External"/><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asp.net/feedback" TargetMode="Externa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hyperlink" Target="http://aka.ms/webcamps-training-kit" TargetMode="External"/><Relationship Id="rId2" Type="http://schemas.openxmlformats.org/officeDocument/2006/relationships/hyperlink" Target="http://www.devcamps.ms/" TargetMode="Externa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hyperlink" Target="http://www.windowsazure.com/en-us/develop/net/" TargetMode="Externa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08 | What’s Next and Resources</a:t>
            </a:r>
            <a:endParaRPr lang="en-US" dirty="0"/>
          </a:p>
        </p:txBody>
      </p:sp>
      <p:sp>
        <p:nvSpPr>
          <p:cNvPr id="4" name="Subtitle 3"/>
          <p:cNvSpPr>
            <a:spLocks noGrp="1"/>
          </p:cNvSpPr>
          <p:nvPr>
            <p:ph type="subTitle" idx="1"/>
          </p:nvPr>
        </p:nvSpPr>
        <p:spPr/>
        <p:txBody>
          <a:bodyPr/>
          <a:lstStyle/>
          <a:p>
            <a:r>
              <a:rPr lang="en-US" dirty="0" smtClean="0"/>
              <a:t>Jon Galloway | Tech Evangelist</a:t>
            </a:r>
          </a:p>
          <a:p>
            <a:r>
              <a:rPr lang="en-US" dirty="0" smtClean="0"/>
              <a:t>Christopher Harrison | Head Geek</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Chat with SignalR Hubs</a:t>
            </a:r>
            <a:endParaRPr lang="ru-RU" dirty="0"/>
          </a:p>
        </p:txBody>
      </p:sp>
      <p:sp>
        <p:nvSpPr>
          <p:cNvPr id="3" name="Content Placeholder 2"/>
          <p:cNvSpPr>
            <a:spLocks noGrp="1"/>
          </p:cNvSpPr>
          <p:nvPr>
            <p:ph sz="quarter" idx="10"/>
          </p:nvPr>
        </p:nvSpPr>
        <p:spPr/>
        <p:txBody>
          <a:bodyPr/>
          <a:lstStyle/>
          <a:p>
            <a:pPr marL="0" indent="0">
              <a:buNone/>
            </a:pP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hub = $.</a:t>
            </a:r>
            <a:r>
              <a:rPr lang="en-US" sz="2400" dirty="0" err="1">
                <a:solidFill>
                  <a:srgbClr val="000000"/>
                </a:solidFill>
                <a:highlight>
                  <a:srgbClr val="FFFFFF"/>
                </a:highlight>
                <a:latin typeface="Consolas" panose="020B0609020204030204" pitchFamily="49" charset="0"/>
              </a:rPr>
              <a:t>connection.chat</a:t>
            </a:r>
            <a:r>
              <a:rPr lang="en-US" sz="2400" dirty="0">
                <a:solidFill>
                  <a:srgbClr val="000000"/>
                </a:solidFill>
                <a:highlight>
                  <a:srgbClr val="FFFFFF"/>
                </a:highlight>
                <a:latin typeface="Consolas" panose="020B0609020204030204" pitchFamily="49" charset="0"/>
              </a:rPr>
              <a:t>;</a:t>
            </a:r>
          </a:p>
          <a:p>
            <a:pPr marL="0" indent="0">
              <a:buNone/>
            </a:pPr>
            <a:endParaRPr lang="en-US" sz="2400" dirty="0" smtClean="0">
              <a:solidFill>
                <a:srgbClr val="000000"/>
              </a:solidFill>
              <a:highlight>
                <a:srgbClr val="FFFFFF"/>
              </a:highlight>
              <a:latin typeface="Consolas" panose="020B0609020204030204" pitchFamily="49" charset="0"/>
            </a:endParaRPr>
          </a:p>
          <a:p>
            <a:pPr marL="0" indent="0">
              <a:buNone/>
            </a:pPr>
            <a:r>
              <a:rPr lang="en-US" sz="2400" dirty="0" err="1" smtClean="0">
                <a:solidFill>
                  <a:srgbClr val="000000"/>
                </a:solidFill>
                <a:highlight>
                  <a:srgbClr val="FFFFFF"/>
                </a:highlight>
                <a:latin typeface="Consolas" panose="020B0609020204030204" pitchFamily="49" charset="0"/>
              </a:rPr>
              <a:t>hub.addMessage</a:t>
            </a:r>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function</a:t>
            </a:r>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message) </a:t>
            </a:r>
            <a:r>
              <a:rPr lang="en-US" sz="2400" dirty="0">
                <a:solidFill>
                  <a:srgbClr val="000000"/>
                </a:solidFill>
                <a:highlight>
                  <a:srgbClr val="FFFFFF"/>
                </a:highlight>
                <a:latin typeface="Consolas" panose="020B0609020204030204" pitchFamily="49" charset="0"/>
              </a:rPr>
              <a:t>{</a:t>
            </a:r>
          </a:p>
          <a:p>
            <a:pPr marL="0" indent="0">
              <a:buNone/>
            </a:pPr>
            <a:r>
              <a:rPr lang="it-IT" sz="2400" dirty="0" smtClean="0">
                <a:solidFill>
                  <a:srgbClr val="000000"/>
                </a:solidFill>
                <a:highlight>
                  <a:srgbClr val="FFFFFF"/>
                </a:highlight>
                <a:latin typeface="Consolas" panose="020B0609020204030204" pitchFamily="49" charset="0"/>
              </a:rPr>
              <a:t>   $(</a:t>
            </a:r>
            <a:r>
              <a:rPr lang="it-IT" sz="2400" dirty="0" smtClean="0">
                <a:solidFill>
                  <a:srgbClr val="A31515"/>
                </a:solidFill>
                <a:highlight>
                  <a:srgbClr val="FFFFFF"/>
                </a:highlight>
                <a:latin typeface="Consolas" panose="020B0609020204030204" pitchFamily="49" charset="0"/>
              </a:rPr>
              <a:t>"#</a:t>
            </a:r>
            <a:r>
              <a:rPr lang="it-IT" sz="2400" dirty="0">
                <a:solidFill>
                  <a:srgbClr val="A31515"/>
                </a:solidFill>
                <a:highlight>
                  <a:srgbClr val="FFFFFF"/>
                </a:highlight>
                <a:latin typeface="Consolas" panose="020B0609020204030204" pitchFamily="49" charset="0"/>
              </a:rPr>
              <a:t>msgs"</a:t>
            </a:r>
            <a:r>
              <a:rPr lang="it-IT" sz="2400" dirty="0">
                <a:solidFill>
                  <a:srgbClr val="000000"/>
                </a:solidFill>
                <a:highlight>
                  <a:srgbClr val="FFFFFF"/>
                </a:highlight>
                <a:latin typeface="Consolas" panose="020B0609020204030204" pitchFamily="49" charset="0"/>
              </a:rPr>
              <a:t>).append(</a:t>
            </a:r>
            <a:r>
              <a:rPr lang="it-IT" sz="2400" dirty="0">
                <a:solidFill>
                  <a:srgbClr val="A31515"/>
                </a:solidFill>
                <a:highlight>
                  <a:srgbClr val="FFFFFF"/>
                </a:highlight>
                <a:latin typeface="Consolas" panose="020B0609020204030204" pitchFamily="49" charset="0"/>
              </a:rPr>
              <a:t>"&lt;li&gt;"</a:t>
            </a:r>
            <a:r>
              <a:rPr lang="it-IT" sz="2400" dirty="0">
                <a:solidFill>
                  <a:srgbClr val="000000"/>
                </a:solidFill>
                <a:highlight>
                  <a:srgbClr val="FFFFFF"/>
                </a:highlight>
                <a:latin typeface="Consolas" panose="020B0609020204030204" pitchFamily="49" charset="0"/>
              </a:rPr>
              <a:t> + </a:t>
            </a:r>
            <a:r>
              <a:rPr lang="it-IT" sz="2400" dirty="0" smtClean="0">
                <a:solidFill>
                  <a:srgbClr val="000000"/>
                </a:solidFill>
                <a:highlight>
                  <a:srgbClr val="FFFFFF"/>
                </a:highlight>
                <a:latin typeface="Consolas" panose="020B0609020204030204" pitchFamily="49" charset="0"/>
              </a:rPr>
              <a:t>message </a:t>
            </a:r>
            <a:r>
              <a:rPr lang="it-IT" sz="2400" dirty="0">
                <a:solidFill>
                  <a:srgbClr val="000000"/>
                </a:solidFill>
                <a:highlight>
                  <a:srgbClr val="FFFFFF"/>
                </a:highlight>
                <a:latin typeface="Consolas" panose="020B0609020204030204" pitchFamily="49" charset="0"/>
              </a:rPr>
              <a:t>+ </a:t>
            </a:r>
            <a:r>
              <a:rPr lang="it-IT" sz="2400" dirty="0">
                <a:solidFill>
                  <a:srgbClr val="A31515"/>
                </a:solidFill>
                <a:highlight>
                  <a:srgbClr val="FFFFFF"/>
                </a:highlight>
                <a:latin typeface="Consolas" panose="020B0609020204030204" pitchFamily="49" charset="0"/>
              </a:rPr>
              <a:t>"&lt;/li&gt;"</a:t>
            </a:r>
            <a:r>
              <a:rPr lang="it-IT" sz="2400" dirty="0">
                <a:solidFill>
                  <a:srgbClr val="000000"/>
                </a:solidFill>
                <a:highlight>
                  <a:srgbClr val="FFFFFF"/>
                </a:highlight>
                <a:latin typeface="Consolas" panose="020B0609020204030204" pitchFamily="49" charset="0"/>
              </a:rPr>
              <a:t>);</a:t>
            </a:r>
          </a:p>
          <a:p>
            <a:pPr marL="0" indent="0">
              <a:buNone/>
            </a:pPr>
            <a:r>
              <a:rPr lang="en-US" sz="2400" dirty="0">
                <a:solidFill>
                  <a:srgbClr val="000000"/>
                </a:solidFill>
                <a:highlight>
                  <a:srgbClr val="FFFFFF"/>
                </a:highlight>
                <a:latin typeface="Consolas" panose="020B0609020204030204" pitchFamily="49" charset="0"/>
              </a:rPr>
              <a:t>};</a:t>
            </a:r>
          </a:p>
          <a:p>
            <a:pPr marL="0" indent="0">
              <a:buNone/>
            </a:pPr>
            <a:r>
              <a:rPr lang="en-US" sz="2400" dirty="0" smtClean="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connection.hub.start</a:t>
            </a:r>
            <a:r>
              <a:rPr lang="en-US" sz="2400" dirty="0">
                <a:solidFill>
                  <a:srgbClr val="000000"/>
                </a:solidFill>
                <a:highlight>
                  <a:srgbClr val="FFFFFF"/>
                </a:highlight>
                <a:latin typeface="Consolas" panose="020B0609020204030204" pitchFamily="49" charset="0"/>
              </a:rPr>
              <a:t>().done(</a:t>
            </a:r>
            <a:r>
              <a:rPr lang="en-US" sz="2400" dirty="0">
                <a:solidFill>
                  <a:srgbClr val="0000FF"/>
                </a:solidFill>
                <a:highlight>
                  <a:srgbClr val="FFFFFF"/>
                </a:highlight>
                <a:latin typeface="Consolas" panose="020B0609020204030204" pitchFamily="49" charset="0"/>
              </a:rPr>
              <a:t>function</a:t>
            </a:r>
            <a:r>
              <a:rPr lang="en-US" sz="2400" dirty="0">
                <a:solidFill>
                  <a:srgbClr val="000000"/>
                </a:solidFill>
                <a:highlight>
                  <a:srgbClr val="FFFFFF"/>
                </a:highlight>
                <a:latin typeface="Consolas" panose="020B0609020204030204" pitchFamily="49" charset="0"/>
              </a:rPr>
              <a:t> () {</a:t>
            </a:r>
          </a:p>
          <a:p>
            <a:pPr marL="0" indent="0">
              <a:buNone/>
            </a:pPr>
            <a:r>
              <a:rPr lang="en-US" sz="2400" dirty="0" smtClean="0">
                <a:solidFill>
                  <a:srgbClr val="000000"/>
                </a:solidFill>
                <a:highlight>
                  <a:srgbClr val="FFFFFF"/>
                </a:highlight>
                <a:latin typeface="Consolas" panose="020B0609020204030204" pitchFamily="49" charset="0"/>
              </a:rPr>
              <a:t>   $(</a:t>
            </a:r>
            <a:r>
              <a:rPr lang="en-US" sz="2400" dirty="0" smtClean="0">
                <a:solidFill>
                  <a:srgbClr val="A31515"/>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send"</a:t>
            </a:r>
            <a:r>
              <a:rPr lang="en-US" sz="2400" dirty="0">
                <a:solidFill>
                  <a:srgbClr val="000000"/>
                </a:solidFill>
                <a:highlight>
                  <a:srgbClr val="FFFFFF"/>
                </a:highlight>
                <a:latin typeface="Consolas" panose="020B0609020204030204" pitchFamily="49" charset="0"/>
              </a:rPr>
              <a:t>).click(</a:t>
            </a:r>
            <a:r>
              <a:rPr lang="en-US" sz="2400" dirty="0">
                <a:solidFill>
                  <a:srgbClr val="0000FF"/>
                </a:solidFill>
                <a:highlight>
                  <a:srgbClr val="FFFFFF"/>
                </a:highlight>
                <a:latin typeface="Consolas" panose="020B0609020204030204" pitchFamily="49" charset="0"/>
              </a:rPr>
              <a:t>function</a:t>
            </a:r>
            <a:r>
              <a:rPr lang="en-US" sz="2400" dirty="0">
                <a:solidFill>
                  <a:srgbClr val="000000"/>
                </a:solidFill>
                <a:highlight>
                  <a:srgbClr val="FFFFFF"/>
                </a:highlight>
                <a:latin typeface="Consolas" panose="020B0609020204030204" pitchFamily="49" charset="0"/>
              </a:rPr>
              <a:t> () {</a:t>
            </a:r>
          </a:p>
          <a:p>
            <a:pPr marL="0" indent="0">
              <a:buNone/>
            </a:pPr>
            <a:r>
              <a:rPr lang="en-US" sz="2400" dirty="0" smtClean="0">
                <a:solidFill>
                  <a:srgbClr val="000000"/>
                </a:solidFill>
                <a:highlight>
                  <a:srgbClr val="FFFFFF"/>
                </a:highlight>
                <a:latin typeface="Consolas" panose="020B0609020204030204" pitchFamily="49" charset="0"/>
              </a:rPr>
              <a:t>      </a:t>
            </a:r>
            <a:r>
              <a:rPr lang="en-US" sz="2400" dirty="0" err="1" smtClean="0">
                <a:solidFill>
                  <a:srgbClr val="000000"/>
                </a:solidFill>
                <a:highlight>
                  <a:srgbClr val="FFFFFF"/>
                </a:highlight>
                <a:latin typeface="Consolas" panose="020B0609020204030204" pitchFamily="49" charset="0"/>
              </a:rPr>
              <a:t>hub.sendMessage</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a:t>
            </a:r>
            <a:r>
              <a:rPr lang="en-US" sz="2400" dirty="0" err="1">
                <a:solidFill>
                  <a:srgbClr val="A31515"/>
                </a:solidFill>
                <a:highlight>
                  <a:srgbClr val="FFFFFF"/>
                </a:highlight>
                <a:latin typeface="Consolas" panose="020B0609020204030204" pitchFamily="49" charset="0"/>
              </a:rPr>
              <a:t>msg</a:t>
            </a:r>
            <a:r>
              <a:rPr lang="en-US" sz="2400" dirty="0">
                <a:solidFill>
                  <a:srgbClr val="A31515"/>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val</a:t>
            </a:r>
            <a:r>
              <a:rPr lang="en-US" sz="2400" dirty="0">
                <a:solidFill>
                  <a:srgbClr val="000000"/>
                </a:solidFill>
                <a:highlight>
                  <a:srgbClr val="FFFFFF"/>
                </a:highlight>
                <a:latin typeface="Consolas" panose="020B0609020204030204" pitchFamily="49" charset="0"/>
              </a:rPr>
              <a:t>());</a:t>
            </a:r>
          </a:p>
          <a:p>
            <a:pPr marL="0" indent="0">
              <a:buNone/>
            </a:pPr>
            <a:r>
              <a:rPr lang="en-US" sz="2400" dirty="0" smtClean="0">
                <a:solidFill>
                  <a:srgbClr val="000000"/>
                </a:solidFill>
                <a:highlight>
                  <a:srgbClr val="FFFFFF"/>
                </a:highlight>
                <a:latin typeface="Consolas" panose="020B0609020204030204" pitchFamily="49" charset="0"/>
              </a:rPr>
              <a:t>   });</a:t>
            </a:r>
            <a:endParaRPr lang="en-US" sz="2400" dirty="0">
              <a:solidFill>
                <a:srgbClr val="000000"/>
              </a:solidFill>
              <a:highlight>
                <a:srgbClr val="FFFFFF"/>
              </a:highlight>
              <a:latin typeface="Consolas" panose="020B0609020204030204" pitchFamily="49" charset="0"/>
            </a:endParaRPr>
          </a:p>
          <a:p>
            <a:pPr marL="0" indent="0">
              <a:buNone/>
            </a:pPr>
            <a:r>
              <a:rPr lang="en-US" sz="2400" dirty="0" smtClean="0">
                <a:solidFill>
                  <a:srgbClr val="000000"/>
                </a:solidFill>
                <a:highlight>
                  <a:srgbClr val="FFFFFF"/>
                </a:highlight>
                <a:latin typeface="Consolas" panose="020B0609020204030204" pitchFamily="49" charset="0"/>
              </a:rPr>
              <a:t>});</a:t>
            </a:r>
            <a:endParaRPr lang="en-US" sz="2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410621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a:t>
            </a:r>
            <a:r>
              <a:rPr lang="en-US" dirty="0" smtClean="0"/>
              <a:t>ASP.NET SignalR</a:t>
            </a:r>
            <a:endParaRPr lang="en-US" dirty="0"/>
          </a:p>
        </p:txBody>
      </p:sp>
    </p:spTree>
    <p:extLst>
      <p:ext uri="{BB962C8B-B14F-4D97-AF65-F5344CB8AC3E}">
        <p14:creationId xmlns:p14="http://schemas.microsoft.com/office/powerpoint/2010/main" val="2607405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Visual Studio Updates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6085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655" y="287058"/>
            <a:ext cx="10364451" cy="1596177"/>
          </a:xfrm>
        </p:spPr>
        <p:txBody>
          <a:bodyPr/>
          <a:lstStyle/>
          <a:p>
            <a:r>
              <a:rPr lang="en-US" dirty="0" smtClean="0"/>
              <a:t>ASP.NET and Web Tools 2012.2</a:t>
            </a:r>
            <a:br>
              <a:rPr lang="en-US" dirty="0" smtClean="0"/>
            </a:br>
            <a:r>
              <a:rPr lang="en-US" sz="3600" dirty="0" smtClean="0"/>
              <a:t>(</a:t>
            </a:r>
            <a:r>
              <a:rPr lang="en-US" sz="3600" dirty="0" smtClean="0"/>
              <a:t>Included in Visual Studio Updates)</a:t>
            </a:r>
            <a:endParaRPr lang="en-US" sz="3600" dirty="0"/>
          </a:p>
        </p:txBody>
      </p:sp>
      <p:sp>
        <p:nvSpPr>
          <p:cNvPr id="3" name="Text Placeholder 2"/>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306" y="1365515"/>
            <a:ext cx="9767387" cy="5217539"/>
          </a:xfrm>
          <a:prstGeom prst="rect">
            <a:avLst/>
          </a:prstGeom>
        </p:spPr>
      </p:pic>
    </p:spTree>
    <p:extLst>
      <p:ext uri="{BB962C8B-B14F-4D97-AF65-F5344CB8AC3E}">
        <p14:creationId xmlns:p14="http://schemas.microsoft.com/office/powerpoint/2010/main" val="329593249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b="0" dirty="0" smtClean="0"/>
              <a:t>One ASP.NET</a:t>
            </a:r>
          </a:p>
          <a:p>
            <a:r>
              <a:rPr lang="en-US" b="0" dirty="0" smtClean="0"/>
              <a:t>Browser Link</a:t>
            </a:r>
          </a:p>
          <a:p>
            <a:r>
              <a:rPr lang="en-US" b="0" dirty="0" smtClean="0"/>
              <a:t>New HTML editor</a:t>
            </a:r>
          </a:p>
          <a:p>
            <a:r>
              <a:rPr lang="en-US" b="0" dirty="0" smtClean="0"/>
              <a:t>Azure website tooling</a:t>
            </a:r>
          </a:p>
          <a:p>
            <a:r>
              <a:rPr lang="en-US" b="0" dirty="0" smtClean="0"/>
              <a:t>Scaffolding</a:t>
            </a:r>
          </a:p>
          <a:p>
            <a:r>
              <a:rPr lang="en-US" b="0" dirty="0" err="1" smtClean="0"/>
              <a:t>Owin</a:t>
            </a:r>
            <a:endParaRPr lang="en-US" b="0" dirty="0" smtClean="0"/>
          </a:p>
          <a:p>
            <a:r>
              <a:rPr lang="en-US" b="0" dirty="0" smtClean="0"/>
              <a:t>ASP.NET Identity</a:t>
            </a:r>
            <a:endParaRPr lang="en-US" b="0" dirty="0"/>
          </a:p>
        </p:txBody>
      </p:sp>
      <p:sp>
        <p:nvSpPr>
          <p:cNvPr id="3" name="Content Placeholder 2"/>
          <p:cNvSpPr>
            <a:spLocks noGrp="1"/>
          </p:cNvSpPr>
          <p:nvPr>
            <p:ph sz="quarter" idx="4"/>
          </p:nvPr>
        </p:nvSpPr>
        <p:spPr/>
        <p:txBody>
          <a:bodyPr/>
          <a:lstStyle/>
          <a:p>
            <a:endParaRPr lang="en-US"/>
          </a:p>
        </p:txBody>
      </p:sp>
      <p:sp>
        <p:nvSpPr>
          <p:cNvPr id="4" name="Title 3"/>
          <p:cNvSpPr>
            <a:spLocks noGrp="1"/>
          </p:cNvSpPr>
          <p:nvPr>
            <p:ph type="title"/>
          </p:nvPr>
        </p:nvSpPr>
        <p:spPr/>
        <p:txBody>
          <a:bodyPr/>
          <a:lstStyle/>
          <a:p>
            <a:r>
              <a:rPr lang="en-US" dirty="0" smtClean="0"/>
              <a:t>Visual Studio 2013 RC</a:t>
            </a:r>
            <a:endParaRPr lang="en-US" dirty="0"/>
          </a:p>
        </p:txBody>
      </p:sp>
      <p:sp>
        <p:nvSpPr>
          <p:cNvPr id="5" name="TextBox 4"/>
          <p:cNvSpPr txBox="1"/>
          <p:nvPr/>
        </p:nvSpPr>
        <p:spPr>
          <a:xfrm>
            <a:off x="1959066" y="6265835"/>
            <a:ext cx="8273868" cy="523220"/>
          </a:xfrm>
          <a:prstGeom prst="rect">
            <a:avLst/>
          </a:prstGeom>
          <a:noFill/>
        </p:spPr>
        <p:txBody>
          <a:bodyPr wrap="none" rtlCol="0" anchor="ctr">
            <a:spAutoFit/>
          </a:bodyPr>
          <a:lstStyle/>
          <a:p>
            <a:r>
              <a:rPr lang="en-US" sz="2800" dirty="0" smtClean="0"/>
              <a:t>Download and </a:t>
            </a:r>
            <a:r>
              <a:rPr lang="en-US" sz="2800" dirty="0"/>
              <a:t>more info at: </a:t>
            </a:r>
            <a:r>
              <a:rPr lang="en-US" sz="2800" dirty="0">
                <a:hlinkClick r:id="rId2"/>
              </a:rPr>
              <a:t>http://</a:t>
            </a:r>
            <a:r>
              <a:rPr lang="en-US" sz="2800" dirty="0" smtClean="0">
                <a:hlinkClick r:id="rId2"/>
              </a:rPr>
              <a:t>www.asp.net/vnext</a:t>
            </a:r>
            <a:r>
              <a:rPr lang="en-US" sz="2800" dirty="0" smtClean="0"/>
              <a:t> </a:t>
            </a:r>
            <a:endParaRPr lang="en-US" sz="2800" dirty="0"/>
          </a:p>
        </p:txBody>
      </p:sp>
    </p:spTree>
    <p:extLst>
      <p:ext uri="{BB962C8B-B14F-4D97-AF65-F5344CB8AC3E}">
        <p14:creationId xmlns:p14="http://schemas.microsoft.com/office/powerpoint/2010/main" val="3569001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smtClean="0">
                <a:solidFill>
                  <a:schemeClr val="accent1"/>
                </a:solidFill>
              </a:rPr>
              <a:t>One ASP.NET</a:t>
            </a:r>
          </a:p>
          <a:p>
            <a:r>
              <a:rPr lang="en-US" b="0" dirty="0" smtClean="0"/>
              <a:t>Browser Link</a:t>
            </a:r>
          </a:p>
          <a:p>
            <a:r>
              <a:rPr lang="en-US" b="0" dirty="0" smtClean="0"/>
              <a:t>New HTML editor</a:t>
            </a:r>
          </a:p>
          <a:p>
            <a:r>
              <a:rPr lang="en-US" b="0" dirty="0" smtClean="0"/>
              <a:t>Azure website tooling</a:t>
            </a:r>
          </a:p>
          <a:p>
            <a:r>
              <a:rPr lang="en-US" b="0" dirty="0" smtClean="0"/>
              <a:t>Scaffolding</a:t>
            </a:r>
          </a:p>
          <a:p>
            <a:r>
              <a:rPr lang="en-US" b="0" dirty="0" err="1" smtClean="0"/>
              <a:t>Owin</a:t>
            </a:r>
            <a:endParaRPr lang="en-US" b="0" dirty="0" smtClean="0"/>
          </a:p>
          <a:p>
            <a:r>
              <a:rPr lang="en-US" b="0" dirty="0" smtClean="0"/>
              <a:t>ASP.NET Identity</a:t>
            </a:r>
            <a:endParaRPr lang="en-US" b="0" dirty="0"/>
          </a:p>
        </p:txBody>
      </p:sp>
      <p:pic>
        <p:nvPicPr>
          <p:cNvPr id="6" name="Content Placeholder 5"/>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41730" y="1371601"/>
            <a:ext cx="5619750" cy="3494331"/>
          </a:xfrm>
        </p:spPr>
      </p:pic>
      <p:sp>
        <p:nvSpPr>
          <p:cNvPr id="4" name="Title 3"/>
          <p:cNvSpPr>
            <a:spLocks noGrp="1"/>
          </p:cNvSpPr>
          <p:nvPr>
            <p:ph type="title"/>
          </p:nvPr>
        </p:nvSpPr>
        <p:spPr/>
        <p:txBody>
          <a:bodyPr/>
          <a:lstStyle/>
          <a:p>
            <a:r>
              <a:rPr lang="en-US" dirty="0" smtClean="0"/>
              <a:t>Visual Studio 2013 RC</a:t>
            </a:r>
            <a:endParaRPr lang="en-US" dirty="0"/>
          </a:p>
        </p:txBody>
      </p:sp>
      <p:sp>
        <p:nvSpPr>
          <p:cNvPr id="5" name="TextBox 4"/>
          <p:cNvSpPr txBox="1"/>
          <p:nvPr/>
        </p:nvSpPr>
        <p:spPr>
          <a:xfrm>
            <a:off x="1959066" y="6265835"/>
            <a:ext cx="8273868" cy="523220"/>
          </a:xfrm>
          <a:prstGeom prst="rect">
            <a:avLst/>
          </a:prstGeom>
          <a:noFill/>
        </p:spPr>
        <p:txBody>
          <a:bodyPr wrap="none" rtlCol="0" anchor="ctr">
            <a:spAutoFit/>
          </a:bodyPr>
          <a:lstStyle/>
          <a:p>
            <a:r>
              <a:rPr lang="en-US" sz="2800" dirty="0" smtClean="0"/>
              <a:t>Download and </a:t>
            </a:r>
            <a:r>
              <a:rPr lang="en-US" sz="2800" dirty="0"/>
              <a:t>more info at: </a:t>
            </a:r>
            <a:r>
              <a:rPr lang="en-US" sz="2800" dirty="0">
                <a:hlinkClick r:id="rId3"/>
              </a:rPr>
              <a:t>http://</a:t>
            </a:r>
            <a:r>
              <a:rPr lang="en-US" sz="2800" dirty="0" smtClean="0">
                <a:hlinkClick r:id="rId3"/>
              </a:rPr>
              <a:t>www.asp.net/vnext</a:t>
            </a:r>
            <a:r>
              <a:rPr lang="en-US" sz="2800" dirty="0" smtClean="0"/>
              <a:t> </a:t>
            </a:r>
            <a:endParaRPr lang="en-US" sz="2800" dirty="0"/>
          </a:p>
        </p:txBody>
      </p:sp>
    </p:spTree>
    <p:extLst>
      <p:ext uri="{BB962C8B-B14F-4D97-AF65-F5344CB8AC3E}">
        <p14:creationId xmlns:p14="http://schemas.microsoft.com/office/powerpoint/2010/main" val="1905886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b="0" dirty="0" smtClean="0"/>
              <a:t>One ASP.NET</a:t>
            </a:r>
          </a:p>
          <a:p>
            <a:r>
              <a:rPr lang="en-US" dirty="0" smtClean="0">
                <a:solidFill>
                  <a:schemeClr val="accent1"/>
                </a:solidFill>
              </a:rPr>
              <a:t>Browser Link</a:t>
            </a:r>
          </a:p>
          <a:p>
            <a:r>
              <a:rPr lang="en-US" b="0" dirty="0" smtClean="0"/>
              <a:t>New HTML editor</a:t>
            </a:r>
          </a:p>
          <a:p>
            <a:r>
              <a:rPr lang="en-US" b="0" dirty="0" smtClean="0"/>
              <a:t>Azure website tooling</a:t>
            </a:r>
          </a:p>
          <a:p>
            <a:r>
              <a:rPr lang="en-US" b="0" dirty="0" smtClean="0"/>
              <a:t>Scaffolding</a:t>
            </a:r>
          </a:p>
          <a:p>
            <a:r>
              <a:rPr lang="en-US" b="0" dirty="0" err="1" smtClean="0"/>
              <a:t>Owin</a:t>
            </a:r>
            <a:endParaRPr lang="en-US" b="0" dirty="0" smtClean="0"/>
          </a:p>
          <a:p>
            <a:r>
              <a:rPr lang="en-US" b="0" dirty="0" smtClean="0"/>
              <a:t>ASP.NET Identity</a:t>
            </a:r>
            <a:endParaRPr lang="en-US" b="0" dirty="0"/>
          </a:p>
        </p:txBody>
      </p:sp>
      <p:pic>
        <p:nvPicPr>
          <p:cNvPr id="6" name="Content Placeholder 5"/>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84196" y="1371601"/>
            <a:ext cx="5619750" cy="3379196"/>
          </a:xfrm>
        </p:spPr>
      </p:pic>
      <p:sp>
        <p:nvSpPr>
          <p:cNvPr id="4" name="Title 3"/>
          <p:cNvSpPr>
            <a:spLocks noGrp="1"/>
          </p:cNvSpPr>
          <p:nvPr>
            <p:ph type="title"/>
          </p:nvPr>
        </p:nvSpPr>
        <p:spPr/>
        <p:txBody>
          <a:bodyPr/>
          <a:lstStyle/>
          <a:p>
            <a:r>
              <a:rPr lang="en-US" dirty="0" smtClean="0"/>
              <a:t>Visual Studio 2013 RC</a:t>
            </a:r>
            <a:endParaRPr lang="en-US" dirty="0"/>
          </a:p>
        </p:txBody>
      </p:sp>
      <p:sp>
        <p:nvSpPr>
          <p:cNvPr id="5" name="TextBox 4"/>
          <p:cNvSpPr txBox="1"/>
          <p:nvPr/>
        </p:nvSpPr>
        <p:spPr>
          <a:xfrm>
            <a:off x="1959066" y="6265835"/>
            <a:ext cx="8273868" cy="523220"/>
          </a:xfrm>
          <a:prstGeom prst="rect">
            <a:avLst/>
          </a:prstGeom>
          <a:noFill/>
        </p:spPr>
        <p:txBody>
          <a:bodyPr wrap="none" rtlCol="0" anchor="ctr">
            <a:spAutoFit/>
          </a:bodyPr>
          <a:lstStyle/>
          <a:p>
            <a:r>
              <a:rPr lang="en-US" sz="2800" dirty="0" smtClean="0"/>
              <a:t>Download and </a:t>
            </a:r>
            <a:r>
              <a:rPr lang="en-US" sz="2800" dirty="0"/>
              <a:t>more info at: </a:t>
            </a:r>
            <a:r>
              <a:rPr lang="en-US" sz="2800" dirty="0">
                <a:hlinkClick r:id="rId3"/>
              </a:rPr>
              <a:t>http://</a:t>
            </a:r>
            <a:r>
              <a:rPr lang="en-US" sz="2800" dirty="0" smtClean="0">
                <a:hlinkClick r:id="rId3"/>
              </a:rPr>
              <a:t>www.asp.net/vnext</a:t>
            </a:r>
            <a:r>
              <a:rPr lang="en-US" sz="2800" dirty="0" smtClean="0"/>
              <a:t> </a:t>
            </a:r>
            <a:endParaRPr lang="en-US" sz="2800" dirty="0"/>
          </a:p>
        </p:txBody>
      </p:sp>
    </p:spTree>
    <p:extLst>
      <p:ext uri="{BB962C8B-B14F-4D97-AF65-F5344CB8AC3E}">
        <p14:creationId xmlns:p14="http://schemas.microsoft.com/office/powerpoint/2010/main" val="2094800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b="0" dirty="0" smtClean="0"/>
              <a:t>One ASP.NET</a:t>
            </a:r>
          </a:p>
          <a:p>
            <a:r>
              <a:rPr lang="en-US" b="0" dirty="0" smtClean="0"/>
              <a:t>Browser Link</a:t>
            </a:r>
          </a:p>
          <a:p>
            <a:r>
              <a:rPr lang="en-US" b="0" dirty="0" smtClean="0"/>
              <a:t>New HTML editor</a:t>
            </a:r>
          </a:p>
          <a:p>
            <a:r>
              <a:rPr lang="en-US" dirty="0" smtClean="0">
                <a:solidFill>
                  <a:schemeClr val="accent1"/>
                </a:solidFill>
              </a:rPr>
              <a:t>Azure website tooling</a:t>
            </a:r>
          </a:p>
          <a:p>
            <a:r>
              <a:rPr lang="en-US" b="0" dirty="0" smtClean="0"/>
              <a:t>Scaffolding</a:t>
            </a:r>
          </a:p>
          <a:p>
            <a:r>
              <a:rPr lang="en-US" b="0" dirty="0" err="1" smtClean="0"/>
              <a:t>Owin</a:t>
            </a:r>
            <a:endParaRPr lang="en-US" b="0" dirty="0" smtClean="0"/>
          </a:p>
          <a:p>
            <a:r>
              <a:rPr lang="en-US" b="0" dirty="0" smtClean="0"/>
              <a:t>ASP.NET Identity</a:t>
            </a:r>
            <a:endParaRPr lang="en-US" b="0" dirty="0"/>
          </a:p>
        </p:txBody>
      </p:sp>
      <p:pic>
        <p:nvPicPr>
          <p:cNvPr id="6" name="Content Placeholder 5"/>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219464" y="1371601"/>
            <a:ext cx="3701118" cy="3147058"/>
          </a:xfrm>
        </p:spPr>
      </p:pic>
      <p:sp>
        <p:nvSpPr>
          <p:cNvPr id="4" name="Title 3"/>
          <p:cNvSpPr>
            <a:spLocks noGrp="1"/>
          </p:cNvSpPr>
          <p:nvPr>
            <p:ph type="title"/>
          </p:nvPr>
        </p:nvSpPr>
        <p:spPr/>
        <p:txBody>
          <a:bodyPr/>
          <a:lstStyle/>
          <a:p>
            <a:r>
              <a:rPr lang="en-US" dirty="0" smtClean="0"/>
              <a:t>Visual Studio 2013 RC</a:t>
            </a:r>
            <a:endParaRPr lang="en-US" dirty="0"/>
          </a:p>
        </p:txBody>
      </p:sp>
      <p:sp>
        <p:nvSpPr>
          <p:cNvPr id="5" name="TextBox 4"/>
          <p:cNvSpPr txBox="1"/>
          <p:nvPr/>
        </p:nvSpPr>
        <p:spPr>
          <a:xfrm>
            <a:off x="1959066" y="6265835"/>
            <a:ext cx="8273868" cy="523220"/>
          </a:xfrm>
          <a:prstGeom prst="rect">
            <a:avLst/>
          </a:prstGeom>
          <a:noFill/>
        </p:spPr>
        <p:txBody>
          <a:bodyPr wrap="none" rtlCol="0" anchor="ctr">
            <a:spAutoFit/>
          </a:bodyPr>
          <a:lstStyle/>
          <a:p>
            <a:r>
              <a:rPr lang="en-US" sz="2800" dirty="0" smtClean="0"/>
              <a:t>Download and </a:t>
            </a:r>
            <a:r>
              <a:rPr lang="en-US" sz="2800" dirty="0"/>
              <a:t>more info at: </a:t>
            </a:r>
            <a:r>
              <a:rPr lang="en-US" sz="2800" dirty="0">
                <a:hlinkClick r:id="rId3"/>
              </a:rPr>
              <a:t>http://</a:t>
            </a:r>
            <a:r>
              <a:rPr lang="en-US" sz="2800" dirty="0" smtClean="0">
                <a:hlinkClick r:id="rId3"/>
              </a:rPr>
              <a:t>www.asp.net/vnext</a:t>
            </a:r>
            <a:r>
              <a:rPr lang="en-US" sz="2800" dirty="0" smtClean="0"/>
              <a:t> </a:t>
            </a:r>
            <a:endParaRPr lang="en-US" sz="2800" dirty="0"/>
          </a:p>
        </p:txBody>
      </p:sp>
    </p:spTree>
    <p:extLst>
      <p:ext uri="{BB962C8B-B14F-4D97-AF65-F5344CB8AC3E}">
        <p14:creationId xmlns:p14="http://schemas.microsoft.com/office/powerpoint/2010/main" val="2117466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b="0" dirty="0" smtClean="0"/>
              <a:t>One ASP.NET</a:t>
            </a:r>
          </a:p>
          <a:p>
            <a:r>
              <a:rPr lang="en-US" b="0" dirty="0" smtClean="0"/>
              <a:t>Browser Link</a:t>
            </a:r>
          </a:p>
          <a:p>
            <a:r>
              <a:rPr lang="en-US" b="0" dirty="0" smtClean="0"/>
              <a:t>New HTML editor</a:t>
            </a:r>
          </a:p>
          <a:p>
            <a:r>
              <a:rPr lang="en-US" b="0" dirty="0" smtClean="0"/>
              <a:t>Azure website tooling</a:t>
            </a:r>
          </a:p>
          <a:p>
            <a:r>
              <a:rPr lang="en-US" dirty="0" smtClean="0">
                <a:solidFill>
                  <a:schemeClr val="accent1"/>
                </a:solidFill>
              </a:rPr>
              <a:t>Scaffolding</a:t>
            </a:r>
          </a:p>
          <a:p>
            <a:r>
              <a:rPr lang="en-US" b="0" dirty="0" err="1" smtClean="0"/>
              <a:t>Owin</a:t>
            </a:r>
            <a:endParaRPr lang="en-US" b="0" dirty="0" smtClean="0"/>
          </a:p>
          <a:p>
            <a:r>
              <a:rPr lang="en-US" b="0" dirty="0" smtClean="0"/>
              <a:t>ASP.NET Identity</a:t>
            </a:r>
            <a:endParaRPr lang="en-US" b="0" dirty="0"/>
          </a:p>
        </p:txBody>
      </p:sp>
      <p:pic>
        <p:nvPicPr>
          <p:cNvPr id="6" name="Content Placeholder 5"/>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096000" y="1371601"/>
            <a:ext cx="5619750" cy="3746500"/>
          </a:xfrm>
        </p:spPr>
      </p:pic>
      <p:sp>
        <p:nvSpPr>
          <p:cNvPr id="4" name="Title 3"/>
          <p:cNvSpPr>
            <a:spLocks noGrp="1"/>
          </p:cNvSpPr>
          <p:nvPr>
            <p:ph type="title"/>
          </p:nvPr>
        </p:nvSpPr>
        <p:spPr/>
        <p:txBody>
          <a:bodyPr/>
          <a:lstStyle/>
          <a:p>
            <a:r>
              <a:rPr lang="en-US" dirty="0" smtClean="0"/>
              <a:t>Visual Studio 2013 RC</a:t>
            </a:r>
            <a:endParaRPr lang="en-US" dirty="0"/>
          </a:p>
        </p:txBody>
      </p:sp>
      <p:sp>
        <p:nvSpPr>
          <p:cNvPr id="5" name="TextBox 4"/>
          <p:cNvSpPr txBox="1"/>
          <p:nvPr/>
        </p:nvSpPr>
        <p:spPr>
          <a:xfrm>
            <a:off x="1959066" y="6265835"/>
            <a:ext cx="8273868" cy="523220"/>
          </a:xfrm>
          <a:prstGeom prst="rect">
            <a:avLst/>
          </a:prstGeom>
          <a:noFill/>
        </p:spPr>
        <p:txBody>
          <a:bodyPr wrap="none" rtlCol="0" anchor="ctr">
            <a:spAutoFit/>
          </a:bodyPr>
          <a:lstStyle/>
          <a:p>
            <a:r>
              <a:rPr lang="en-US" sz="2800" dirty="0" smtClean="0"/>
              <a:t>Download and </a:t>
            </a:r>
            <a:r>
              <a:rPr lang="en-US" sz="2800" dirty="0"/>
              <a:t>more info at: </a:t>
            </a:r>
            <a:r>
              <a:rPr lang="en-US" sz="2800" dirty="0">
                <a:hlinkClick r:id="rId3"/>
              </a:rPr>
              <a:t>http://</a:t>
            </a:r>
            <a:r>
              <a:rPr lang="en-US" sz="2800" dirty="0" smtClean="0">
                <a:hlinkClick r:id="rId3"/>
              </a:rPr>
              <a:t>www.asp.net/vnext</a:t>
            </a:r>
            <a:r>
              <a:rPr lang="en-US" sz="2800" dirty="0" smtClean="0"/>
              <a:t> </a:t>
            </a:r>
            <a:endParaRPr lang="en-US" sz="2800" dirty="0"/>
          </a:p>
        </p:txBody>
      </p:sp>
    </p:spTree>
    <p:extLst>
      <p:ext uri="{BB962C8B-B14F-4D97-AF65-F5344CB8AC3E}">
        <p14:creationId xmlns:p14="http://schemas.microsoft.com/office/powerpoint/2010/main" val="3268886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Visual Studio </a:t>
            </a:r>
            <a:r>
              <a:rPr lang="en-US" smtClean="0"/>
              <a:t>2013 and MVC 5</a:t>
            </a:r>
            <a:endParaRPr lang="en-US" dirty="0"/>
          </a:p>
        </p:txBody>
      </p:sp>
    </p:spTree>
    <p:extLst>
      <p:ext uri="{BB962C8B-B14F-4D97-AF65-F5344CB8AC3E}">
        <p14:creationId xmlns:p14="http://schemas.microsoft.com/office/powerpoint/2010/main" val="3713676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Module Overview</a:t>
            </a:r>
            <a:endParaRPr lang="en-US" dirty="0"/>
          </a:p>
        </p:txBody>
      </p:sp>
      <p:sp>
        <p:nvSpPr>
          <p:cNvPr id="5" name="Content Placeholder 4"/>
          <p:cNvSpPr>
            <a:spLocks noGrp="1"/>
          </p:cNvSpPr>
          <p:nvPr>
            <p:ph sz="quarter" idx="10"/>
          </p:nvPr>
        </p:nvSpPr>
        <p:spPr/>
        <p:txBody>
          <a:bodyPr/>
          <a:lstStyle/>
          <a:p>
            <a:r>
              <a:rPr lang="en-US" dirty="0" smtClean="0"/>
              <a:t>ASP.NET SignalR</a:t>
            </a:r>
            <a:endParaRPr lang="en-US" dirty="0" smtClean="0"/>
          </a:p>
          <a:p>
            <a:r>
              <a:rPr lang="en-US" dirty="0" smtClean="0"/>
              <a:t>Visual Studio 2013 and MVC 5 Sneak Preview</a:t>
            </a:r>
          </a:p>
          <a:p>
            <a:r>
              <a:rPr lang="en-US" dirty="0" smtClean="0"/>
              <a:t>ASP.NET Resources</a:t>
            </a:r>
            <a:endParaRPr lang="en-US" dirty="0"/>
          </a:p>
        </p:txBody>
      </p:sp>
    </p:spTree>
    <p:extLst>
      <p:ext uri="{BB962C8B-B14F-4D97-AF65-F5344CB8AC3E}">
        <p14:creationId xmlns:p14="http://schemas.microsoft.com/office/powerpoint/2010/main" val="2308272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Resources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3824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ASP.NET Questions</a:t>
            </a:r>
            <a:endParaRPr lang="en-US" dirty="0"/>
          </a:p>
        </p:txBody>
      </p:sp>
      <p:sp>
        <p:nvSpPr>
          <p:cNvPr id="3" name="Text Placeholder 2"/>
          <p:cNvSpPr>
            <a:spLocks noGrp="1"/>
          </p:cNvSpPr>
          <p:nvPr>
            <p:ph type="body" sz="quarter" idx="10"/>
          </p:nvPr>
        </p:nvSpPr>
        <p:spPr>
          <a:xfrm>
            <a:off x="520700" y="1179680"/>
            <a:ext cx="11149013" cy="3785652"/>
          </a:xfrm>
        </p:spPr>
        <p:txBody>
          <a:bodyPr/>
          <a:lstStyle/>
          <a:p>
            <a:r>
              <a:rPr lang="en-US" sz="4800" b="0" dirty="0">
                <a:hlinkClick r:id="rId2"/>
              </a:rPr>
              <a:t>http://</a:t>
            </a:r>
            <a:r>
              <a:rPr lang="en-US" sz="4800" b="0" dirty="0">
                <a:hlinkClick r:id="rId2"/>
              </a:rPr>
              <a:t>www.asp.net/feedback</a:t>
            </a:r>
            <a:endParaRPr lang="en-US" sz="4800" b="0" dirty="0"/>
          </a:p>
          <a:p>
            <a:endParaRPr lang="en-US" sz="4800" b="0" dirty="0"/>
          </a:p>
          <a:p>
            <a:r>
              <a:rPr lang="en-US" sz="4800" b="0" dirty="0"/>
              <a:t>Twitter - @</a:t>
            </a:r>
            <a:r>
              <a:rPr lang="en-US" sz="4800" b="0" dirty="0" err="1"/>
              <a:t>aspnet</a:t>
            </a:r>
            <a:endParaRPr lang="en-US" sz="4800" b="0" dirty="0"/>
          </a:p>
          <a:p>
            <a:r>
              <a:rPr lang="en-US" sz="4800" b="0" dirty="0"/>
              <a:t>Facebook - /ASPNET</a:t>
            </a:r>
          </a:p>
          <a:p>
            <a:r>
              <a:rPr lang="en-US" sz="4800" b="0" dirty="0"/>
              <a:t>G+ - ASP.NET</a:t>
            </a:r>
          </a:p>
        </p:txBody>
      </p:sp>
    </p:spTree>
    <p:extLst>
      <p:ext uri="{BB962C8B-B14F-4D97-AF65-F5344CB8AC3E}">
        <p14:creationId xmlns:p14="http://schemas.microsoft.com/office/powerpoint/2010/main" val="350369142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Camps</a:t>
            </a:r>
            <a:endParaRPr lang="en-US" dirty="0"/>
          </a:p>
        </p:txBody>
      </p:sp>
      <p:sp>
        <p:nvSpPr>
          <p:cNvPr id="3" name="Text Placeholder 2"/>
          <p:cNvSpPr>
            <a:spLocks noGrp="1"/>
          </p:cNvSpPr>
          <p:nvPr>
            <p:ph type="body" sz="quarter" idx="10"/>
          </p:nvPr>
        </p:nvSpPr>
        <p:spPr>
          <a:xfrm>
            <a:off x="520701" y="1447800"/>
            <a:ext cx="11149013" cy="4076501"/>
          </a:xfrm>
        </p:spPr>
        <p:txBody>
          <a:bodyPr/>
          <a:lstStyle/>
          <a:p>
            <a:r>
              <a:rPr lang="en-US" b="0" dirty="0" smtClean="0">
                <a:hlinkClick r:id="rId2"/>
              </a:rPr>
              <a:t>http</a:t>
            </a:r>
            <a:r>
              <a:rPr lang="en-US" b="0" dirty="0">
                <a:hlinkClick r:id="rId2"/>
              </a:rPr>
              <a:t>://</a:t>
            </a:r>
            <a:r>
              <a:rPr lang="en-US" b="0" dirty="0" smtClean="0">
                <a:hlinkClick r:id="rId2"/>
              </a:rPr>
              <a:t>www.devcamps.ms</a:t>
            </a:r>
            <a:endParaRPr lang="en-US" b="0" dirty="0" smtClean="0"/>
          </a:p>
          <a:p>
            <a:r>
              <a:rPr lang="en-US" b="0" dirty="0">
                <a:hlinkClick r:id="rId3"/>
              </a:rPr>
              <a:t>http://</a:t>
            </a:r>
            <a:r>
              <a:rPr lang="en-US" b="0" dirty="0" smtClean="0">
                <a:hlinkClick r:id="rId3"/>
              </a:rPr>
              <a:t>aka.ms/webcamps-training-kit</a:t>
            </a:r>
            <a:r>
              <a:rPr lang="en-US" dirty="0" smtClean="0"/>
              <a:t> </a:t>
            </a:r>
            <a:endParaRPr lang="en-US"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401040732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Windows Azure</a:t>
            </a:r>
            <a:endParaRPr lang="en-US" dirty="0"/>
          </a:p>
        </p:txBody>
      </p:sp>
      <p:sp>
        <p:nvSpPr>
          <p:cNvPr id="3" name="Text Placeholder 2"/>
          <p:cNvSpPr>
            <a:spLocks noGrp="1"/>
          </p:cNvSpPr>
          <p:nvPr>
            <p:ph type="body" sz="quarter" idx="10"/>
          </p:nvPr>
        </p:nvSpPr>
        <p:spPr>
          <a:xfrm>
            <a:off x="520701" y="1447800"/>
            <a:ext cx="11149013" cy="4021101"/>
          </a:xfrm>
        </p:spPr>
        <p:txBody>
          <a:bodyPr/>
          <a:lstStyle/>
          <a:p>
            <a:r>
              <a:rPr lang="en-US" b="0" dirty="0" smtClean="0">
                <a:hlinkClick r:id="rId2"/>
              </a:rPr>
              <a:t>http</a:t>
            </a:r>
            <a:r>
              <a:rPr lang="en-US" b="0" dirty="0">
                <a:hlinkClick r:id="rId2"/>
              </a:rPr>
              <a:t>://</a:t>
            </a:r>
            <a:r>
              <a:rPr lang="en-US" b="0" dirty="0" smtClean="0">
                <a:hlinkClick r:id="rId2"/>
              </a:rPr>
              <a:t>www.windowsazure.com</a:t>
            </a: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89311474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site</a:t>
            </a:r>
            <a:endParaRPr lang="en-US" dirty="0"/>
          </a:p>
        </p:txBody>
      </p:sp>
      <p:pic>
        <p:nvPicPr>
          <p:cNvPr id="4" name="Content Placeholder 3"/>
          <p:cNvPicPr>
            <a:picLocks noGrp="1" noChangeAspect="1"/>
          </p:cNvPicPr>
          <p:nvPr>
            <p:ph sz="quarter" idx="10"/>
          </p:nvPr>
        </p:nvPicPr>
        <p:blipFill>
          <a:blip r:embed="rId2"/>
          <a:stretch>
            <a:fillRect/>
          </a:stretch>
        </p:blipFill>
        <p:spPr>
          <a:xfrm>
            <a:off x="1772092" y="1387475"/>
            <a:ext cx="8647816" cy="5291138"/>
          </a:xfrm>
          <a:prstGeom prst="rect">
            <a:avLst/>
          </a:prstGeom>
        </p:spPr>
      </p:pic>
    </p:spTree>
    <p:extLst>
      <p:ext uri="{BB962C8B-B14F-4D97-AF65-F5344CB8AC3E}">
        <p14:creationId xmlns:p14="http://schemas.microsoft.com/office/powerpoint/2010/main" val="2887537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Introducing </a:t>
            </a:r>
            <a:r>
              <a:rPr lang="en-US" dirty="0" err="1" smtClean="0"/>
              <a:t>SignalR</a:t>
            </a:r>
            <a:endParaRPr lang="ru-RU" dirty="0"/>
          </a:p>
        </p:txBody>
      </p:sp>
      <p:sp>
        <p:nvSpPr>
          <p:cNvPr id="3" name="Content Placeholder 2"/>
          <p:cNvSpPr>
            <a:spLocks noGrp="1"/>
          </p:cNvSpPr>
          <p:nvPr>
            <p:ph sz="quarter" idx="10"/>
          </p:nvPr>
        </p:nvSpPr>
        <p:spPr/>
        <p:txBody>
          <a:bodyPr/>
          <a:lstStyle/>
          <a:p>
            <a:pPr marL="609448" indent="-609448">
              <a:buFont typeface="Arial" pitchFamily="34" charset="0"/>
              <a:buChar char="•"/>
            </a:pPr>
            <a:r>
              <a:rPr lang="en-US" dirty="0"/>
              <a:t>Abstraction over transports</a:t>
            </a:r>
          </a:p>
          <a:p>
            <a:pPr marL="609448" indent="-609448">
              <a:buFont typeface="Arial" pitchFamily="34" charset="0"/>
              <a:buChar char="•"/>
            </a:pPr>
            <a:r>
              <a:rPr lang="en-US" dirty="0"/>
              <a:t>Events instead of task/</a:t>
            </a:r>
            <a:r>
              <a:rPr lang="en-US" dirty="0" err="1"/>
              <a:t>async</a:t>
            </a:r>
            <a:endParaRPr lang="en-US" dirty="0"/>
          </a:p>
          <a:p>
            <a:pPr marL="609448" indent="-609448">
              <a:buFont typeface="Arial" pitchFamily="34" charset="0"/>
              <a:buChar char="•"/>
            </a:pPr>
            <a:r>
              <a:rPr lang="en-US" dirty="0"/>
              <a:t>Connection management</a:t>
            </a:r>
          </a:p>
          <a:p>
            <a:pPr marL="609448" indent="-609448">
              <a:buFont typeface="Arial" pitchFamily="34" charset="0"/>
              <a:buChar char="•"/>
            </a:pPr>
            <a:r>
              <a:rPr lang="en-US" dirty="0"/>
              <a:t>Broadcast or target specific client</a:t>
            </a:r>
          </a:p>
        </p:txBody>
      </p:sp>
    </p:spTree>
    <p:extLst>
      <p:ext uri="{BB962C8B-B14F-4D97-AF65-F5344CB8AC3E}">
        <p14:creationId xmlns:p14="http://schemas.microsoft.com/office/powerpoint/2010/main" val="341270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SignalR do?</a:t>
            </a:r>
            <a:endParaRPr lang="ru-RU" dirty="0"/>
          </a:p>
        </p:txBody>
      </p:sp>
      <p:sp>
        <p:nvSpPr>
          <p:cNvPr id="3" name="Content Placeholder 2"/>
          <p:cNvSpPr>
            <a:spLocks noGrp="1"/>
          </p:cNvSpPr>
          <p:nvPr>
            <p:ph type="body" sz="quarter" idx="10"/>
          </p:nvPr>
        </p:nvSpPr>
        <p:spPr/>
        <p:txBody>
          <a:bodyPr/>
          <a:lstStyle/>
          <a:p>
            <a:pPr marL="609448" indent="-609448">
              <a:buFont typeface="Arial" pitchFamily="34" charset="0"/>
              <a:buChar char="•"/>
            </a:pPr>
            <a:r>
              <a:rPr lang="en-US" sz="3200" dirty="0"/>
              <a:t>Client to Server persistent connection over HTTP</a:t>
            </a:r>
          </a:p>
          <a:p>
            <a:pPr marL="609448" indent="-609448">
              <a:buFont typeface="Arial" pitchFamily="34" charset="0"/>
              <a:buChar char="•"/>
            </a:pPr>
            <a:r>
              <a:rPr lang="en-US" sz="3200" dirty="0"/>
              <a:t>Easily build multi-user, real-time web applications</a:t>
            </a:r>
          </a:p>
          <a:p>
            <a:pPr marL="609448" indent="-609448">
              <a:buFont typeface="Arial" pitchFamily="34" charset="0"/>
              <a:buChar char="•"/>
            </a:pPr>
            <a:r>
              <a:rPr lang="en-US" sz="3200" dirty="0"/>
              <a:t>Auto-negotiates transport</a:t>
            </a:r>
          </a:p>
        </p:txBody>
      </p:sp>
    </p:spTree>
    <p:extLst>
      <p:ext uri="{BB962C8B-B14F-4D97-AF65-F5344CB8AC3E}">
        <p14:creationId xmlns:p14="http://schemas.microsoft.com/office/powerpoint/2010/main" val="3613738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SignalR Fallback</a:t>
            </a:r>
            <a:endParaRPr lang="ru-RU" dirty="0"/>
          </a:p>
        </p:txBody>
      </p:sp>
      <p:graphicFrame>
        <p:nvGraphicFramePr>
          <p:cNvPr id="3" name="Diagram 2"/>
          <p:cNvGraphicFramePr/>
          <p:nvPr>
            <p:extLst/>
          </p:nvPr>
        </p:nvGraphicFramePr>
        <p:xfrm>
          <a:off x="2033058" y="429382"/>
          <a:ext cx="8982316" cy="5708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878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SignalR do?</a:t>
            </a:r>
            <a:endParaRPr lang="ru-RU" dirty="0"/>
          </a:p>
        </p:txBody>
      </p:sp>
      <p:sp>
        <p:nvSpPr>
          <p:cNvPr id="3" name="Content Placeholder 2"/>
          <p:cNvSpPr>
            <a:spLocks noGrp="1"/>
          </p:cNvSpPr>
          <p:nvPr>
            <p:ph type="body" sz="quarter" idx="10"/>
          </p:nvPr>
        </p:nvSpPr>
        <p:spPr/>
        <p:txBody>
          <a:bodyPr/>
          <a:lstStyle/>
          <a:p>
            <a:pPr marL="609448" indent="-609448">
              <a:buFont typeface="Arial" pitchFamily="34" charset="0"/>
              <a:buChar char="•"/>
            </a:pPr>
            <a:r>
              <a:rPr lang="en-US" dirty="0" smtClean="0"/>
              <a:t>Allows </a:t>
            </a:r>
            <a:r>
              <a:rPr lang="en-US" dirty="0"/>
              <a:t>server-to-client push and RPC</a:t>
            </a:r>
          </a:p>
          <a:p>
            <a:pPr marL="609448" indent="-609448">
              <a:buFont typeface="Arial" pitchFamily="34" charset="0"/>
              <a:buChar char="•"/>
            </a:pPr>
            <a:r>
              <a:rPr lang="en-US" dirty="0"/>
              <a:t>Built </a:t>
            </a:r>
            <a:r>
              <a:rPr lang="en-US" dirty="0" err="1"/>
              <a:t>async</a:t>
            </a:r>
            <a:r>
              <a:rPr lang="en-US" dirty="0"/>
              <a:t> to scale to </a:t>
            </a:r>
            <a:r>
              <a:rPr lang="en-US" dirty="0" smtClean="0"/>
              <a:t>1000’s </a:t>
            </a:r>
            <a:r>
              <a:rPr lang="en-US" dirty="0"/>
              <a:t>of connections</a:t>
            </a:r>
          </a:p>
          <a:p>
            <a:pPr marL="609448" indent="-609448">
              <a:buFont typeface="Arial" pitchFamily="34" charset="0"/>
              <a:buChar char="•"/>
            </a:pPr>
            <a:r>
              <a:rPr lang="en-US" dirty="0"/>
              <a:t>Scale out with Service Bus, </a:t>
            </a:r>
            <a:r>
              <a:rPr lang="en-US" dirty="0" smtClean="0"/>
              <a:t/>
            </a:r>
            <a:br>
              <a:rPr lang="en-US" dirty="0" smtClean="0"/>
            </a:br>
            <a:r>
              <a:rPr lang="en-US" dirty="0" smtClean="0"/>
              <a:t>SQL </a:t>
            </a:r>
            <a:r>
              <a:rPr lang="en-US" dirty="0"/>
              <a:t>Server &amp; </a:t>
            </a:r>
            <a:r>
              <a:rPr lang="en-US" dirty="0" err="1"/>
              <a:t>Redis</a:t>
            </a:r>
            <a:endParaRPr lang="en-US" dirty="0"/>
          </a:p>
          <a:p>
            <a:pPr marL="609448" indent="-609448">
              <a:buFont typeface="Arial" pitchFamily="34" charset="0"/>
              <a:buChar char="•"/>
            </a:pPr>
            <a:r>
              <a:rPr lang="en-US" dirty="0"/>
              <a:t>Open Source on </a:t>
            </a:r>
            <a:r>
              <a:rPr lang="en-US" dirty="0" err="1"/>
              <a:t>GitHub</a:t>
            </a:r>
            <a:endParaRPr lang="en-US" dirty="0"/>
          </a:p>
        </p:txBody>
      </p:sp>
    </p:spTree>
    <p:extLst>
      <p:ext uri="{BB962C8B-B14F-4D97-AF65-F5344CB8AC3E}">
        <p14:creationId xmlns:p14="http://schemas.microsoft.com/office/powerpoint/2010/main" val="2664402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6717" y="866204"/>
            <a:ext cx="1919756" cy="54424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199" dirty="0"/>
              <a:t>Client</a:t>
            </a:r>
          </a:p>
          <a:p>
            <a:pPr algn="ctr"/>
            <a:r>
              <a:rPr lang="en-US" sz="3199" dirty="0"/>
              <a:t>Browser</a:t>
            </a:r>
          </a:p>
        </p:txBody>
      </p:sp>
      <p:sp>
        <p:nvSpPr>
          <p:cNvPr id="7" name="Rectangle 6"/>
          <p:cNvSpPr/>
          <p:nvPr/>
        </p:nvSpPr>
        <p:spPr>
          <a:xfrm>
            <a:off x="9455573" y="833164"/>
            <a:ext cx="1919756" cy="5475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199" dirty="0"/>
              <a:t>Web</a:t>
            </a:r>
          </a:p>
          <a:p>
            <a:pPr algn="ctr"/>
            <a:r>
              <a:rPr lang="en-US" sz="3199" dirty="0"/>
              <a:t>Server</a:t>
            </a:r>
          </a:p>
        </p:txBody>
      </p:sp>
      <p:sp>
        <p:nvSpPr>
          <p:cNvPr id="3" name="Right Arrow 2"/>
          <p:cNvSpPr/>
          <p:nvPr/>
        </p:nvSpPr>
        <p:spPr>
          <a:xfrm>
            <a:off x="2725658" y="1029305"/>
            <a:ext cx="5999237" cy="7199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199" dirty="0"/>
              <a:t>HTTP GET – Got data?</a:t>
            </a:r>
          </a:p>
        </p:txBody>
      </p:sp>
      <p:sp>
        <p:nvSpPr>
          <p:cNvPr id="22" name="Right Arrow 21"/>
          <p:cNvSpPr/>
          <p:nvPr/>
        </p:nvSpPr>
        <p:spPr>
          <a:xfrm>
            <a:off x="2725658" y="1443799"/>
            <a:ext cx="5999237" cy="7199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199" dirty="0"/>
              <a:t>HTTP GET – Got data?</a:t>
            </a:r>
          </a:p>
        </p:txBody>
      </p:sp>
      <p:sp>
        <p:nvSpPr>
          <p:cNvPr id="23" name="Right Arrow 22"/>
          <p:cNvSpPr/>
          <p:nvPr/>
        </p:nvSpPr>
        <p:spPr>
          <a:xfrm>
            <a:off x="2725658" y="1858292"/>
            <a:ext cx="5999237" cy="7199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199" dirty="0"/>
              <a:t>HTTP GET – Got data?</a:t>
            </a:r>
          </a:p>
        </p:txBody>
      </p:sp>
      <p:sp>
        <p:nvSpPr>
          <p:cNvPr id="24" name="Right Arrow 23"/>
          <p:cNvSpPr/>
          <p:nvPr/>
        </p:nvSpPr>
        <p:spPr>
          <a:xfrm>
            <a:off x="2725658" y="2272785"/>
            <a:ext cx="5999237" cy="7199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199" dirty="0"/>
              <a:t>HTTP GET – Got data?</a:t>
            </a:r>
          </a:p>
        </p:txBody>
      </p:sp>
      <p:sp>
        <p:nvSpPr>
          <p:cNvPr id="25" name="Right Arrow 24"/>
          <p:cNvSpPr/>
          <p:nvPr/>
        </p:nvSpPr>
        <p:spPr>
          <a:xfrm>
            <a:off x="2725658" y="2687279"/>
            <a:ext cx="5999237" cy="7199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199" dirty="0"/>
              <a:t>HTTP GET – Got data?</a:t>
            </a:r>
          </a:p>
        </p:txBody>
      </p:sp>
      <p:sp>
        <p:nvSpPr>
          <p:cNvPr id="26" name="Right Arrow 25"/>
          <p:cNvSpPr/>
          <p:nvPr/>
        </p:nvSpPr>
        <p:spPr>
          <a:xfrm>
            <a:off x="2725658" y="3101772"/>
            <a:ext cx="5999237" cy="7199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199" dirty="0"/>
              <a:t>HTTP GET – Got data?</a:t>
            </a:r>
          </a:p>
        </p:txBody>
      </p:sp>
      <p:sp>
        <p:nvSpPr>
          <p:cNvPr id="27" name="Right Arrow 26"/>
          <p:cNvSpPr/>
          <p:nvPr/>
        </p:nvSpPr>
        <p:spPr>
          <a:xfrm>
            <a:off x="2725658" y="3516266"/>
            <a:ext cx="5999237" cy="7199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199" dirty="0"/>
              <a:t>HTTP GET – Got data?</a:t>
            </a:r>
          </a:p>
        </p:txBody>
      </p:sp>
      <p:sp>
        <p:nvSpPr>
          <p:cNvPr id="28" name="Right Arrow 27"/>
          <p:cNvSpPr/>
          <p:nvPr/>
        </p:nvSpPr>
        <p:spPr>
          <a:xfrm>
            <a:off x="2725658" y="3930759"/>
            <a:ext cx="5999237" cy="7199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199" dirty="0"/>
              <a:t>HTTP GET – Got data?</a:t>
            </a:r>
          </a:p>
        </p:txBody>
      </p:sp>
      <p:sp>
        <p:nvSpPr>
          <p:cNvPr id="29" name="Right Arrow 28"/>
          <p:cNvSpPr/>
          <p:nvPr/>
        </p:nvSpPr>
        <p:spPr>
          <a:xfrm>
            <a:off x="2725658" y="4345252"/>
            <a:ext cx="5999237" cy="7199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199" dirty="0"/>
              <a:t>HTTP GET – Got data?</a:t>
            </a:r>
          </a:p>
        </p:txBody>
      </p:sp>
      <p:sp>
        <p:nvSpPr>
          <p:cNvPr id="30" name="Right Arrow 29"/>
          <p:cNvSpPr/>
          <p:nvPr/>
        </p:nvSpPr>
        <p:spPr>
          <a:xfrm>
            <a:off x="2725658" y="4759746"/>
            <a:ext cx="5999237" cy="7199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199" dirty="0"/>
              <a:t>HTTP GET – Got data?</a:t>
            </a:r>
          </a:p>
        </p:txBody>
      </p:sp>
      <p:sp>
        <p:nvSpPr>
          <p:cNvPr id="31" name="Right Arrow 30"/>
          <p:cNvSpPr/>
          <p:nvPr/>
        </p:nvSpPr>
        <p:spPr>
          <a:xfrm>
            <a:off x="2725658" y="5174239"/>
            <a:ext cx="5999237" cy="7199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199" dirty="0"/>
              <a:t>HTTP GET – Got data?</a:t>
            </a:r>
          </a:p>
        </p:txBody>
      </p:sp>
      <p:sp>
        <p:nvSpPr>
          <p:cNvPr id="32" name="Right Arrow 31"/>
          <p:cNvSpPr/>
          <p:nvPr/>
        </p:nvSpPr>
        <p:spPr>
          <a:xfrm>
            <a:off x="2736428" y="5588726"/>
            <a:ext cx="5999237" cy="7199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199" dirty="0"/>
              <a:t>HTTP GET – Got data?</a:t>
            </a:r>
          </a:p>
        </p:txBody>
      </p:sp>
    </p:spTree>
    <p:extLst>
      <p:ext uri="{BB962C8B-B14F-4D97-AF65-F5344CB8AC3E}">
        <p14:creationId xmlns:p14="http://schemas.microsoft.com/office/powerpoint/2010/main" val="3851100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
                                            <p:bg/>
                                          </p:spTgt>
                                        </p:tgtEl>
                                        <p:attrNameLst>
                                          <p:attrName>style.visibility</p:attrName>
                                        </p:attrNameLst>
                                      </p:cBhvr>
                                      <p:to>
                                        <p:strVal val="visible"/>
                                      </p:to>
                                    </p:set>
                                    <p:anim calcmode="lin" valueType="num">
                                      <p:cBhvr additive="base">
                                        <p:cTn id="7" dur="250" fill="hold"/>
                                        <p:tgtEl>
                                          <p:spTgt spid="22">
                                            <p:bg/>
                                          </p:spTgt>
                                        </p:tgtEl>
                                        <p:attrNameLst>
                                          <p:attrName>ppt_x</p:attrName>
                                        </p:attrNameLst>
                                      </p:cBhvr>
                                      <p:tavLst>
                                        <p:tav tm="0">
                                          <p:val>
                                            <p:strVal val="0-#ppt_w/2"/>
                                          </p:val>
                                        </p:tav>
                                        <p:tav tm="100000">
                                          <p:val>
                                            <p:strVal val="#ppt_x"/>
                                          </p:val>
                                        </p:tav>
                                      </p:tavLst>
                                    </p:anim>
                                    <p:anim calcmode="lin" valueType="num">
                                      <p:cBhvr additive="base">
                                        <p:cTn id="8" dur="250" fill="hold"/>
                                        <p:tgtEl>
                                          <p:spTgt spid="22">
                                            <p:bg/>
                                          </p:spTgt>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8" fill="hold" grpId="0" nodeType="after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 calcmode="lin" valueType="num">
                                      <p:cBhvr additive="base">
                                        <p:cTn id="12" dur="25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3" dur="250" fill="hold"/>
                                        <p:tgtEl>
                                          <p:spTgt spid="22">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23">
                                            <p:bg/>
                                          </p:spTgt>
                                        </p:tgtEl>
                                        <p:attrNameLst>
                                          <p:attrName>style.visibility</p:attrName>
                                        </p:attrNameLst>
                                      </p:cBhvr>
                                      <p:to>
                                        <p:strVal val="visible"/>
                                      </p:to>
                                    </p:set>
                                    <p:anim calcmode="lin" valueType="num">
                                      <p:cBhvr additive="base">
                                        <p:cTn id="16" dur="250" fill="hold"/>
                                        <p:tgtEl>
                                          <p:spTgt spid="23">
                                            <p:bg/>
                                          </p:spTgt>
                                        </p:tgtEl>
                                        <p:attrNameLst>
                                          <p:attrName>ppt_x</p:attrName>
                                        </p:attrNameLst>
                                      </p:cBhvr>
                                      <p:tavLst>
                                        <p:tav tm="0">
                                          <p:val>
                                            <p:strVal val="0-#ppt_w/2"/>
                                          </p:val>
                                        </p:tav>
                                        <p:tav tm="100000">
                                          <p:val>
                                            <p:strVal val="#ppt_x"/>
                                          </p:val>
                                        </p:tav>
                                      </p:tavLst>
                                    </p:anim>
                                    <p:anim calcmode="lin" valueType="num">
                                      <p:cBhvr additive="base">
                                        <p:cTn id="17" dur="250" fill="hold"/>
                                        <p:tgtEl>
                                          <p:spTgt spid="23">
                                            <p:bg/>
                                          </p:spTgt>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 presetClass="entr" presetSubtype="8" fill="hold" grpId="0" nodeType="after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anim calcmode="lin" valueType="num">
                                      <p:cBhvr additive="base">
                                        <p:cTn id="21" dur="2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22" dur="25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750"/>
                            </p:stCondLst>
                            <p:childTnLst>
                              <p:par>
                                <p:cTn id="24" presetID="2" presetClass="entr" presetSubtype="8" fill="hold" grpId="0" nodeType="afterEffect">
                                  <p:stCondLst>
                                    <p:cond delay="0"/>
                                  </p:stCondLst>
                                  <p:childTnLst>
                                    <p:set>
                                      <p:cBhvr>
                                        <p:cTn id="25" dur="1" fill="hold">
                                          <p:stCondLst>
                                            <p:cond delay="0"/>
                                          </p:stCondLst>
                                        </p:cTn>
                                        <p:tgtEl>
                                          <p:spTgt spid="24">
                                            <p:bg/>
                                          </p:spTgt>
                                        </p:tgtEl>
                                        <p:attrNameLst>
                                          <p:attrName>style.visibility</p:attrName>
                                        </p:attrNameLst>
                                      </p:cBhvr>
                                      <p:to>
                                        <p:strVal val="visible"/>
                                      </p:to>
                                    </p:set>
                                    <p:anim calcmode="lin" valueType="num">
                                      <p:cBhvr additive="base">
                                        <p:cTn id="26" dur="250" fill="hold"/>
                                        <p:tgtEl>
                                          <p:spTgt spid="24">
                                            <p:bg/>
                                          </p:spTgt>
                                        </p:tgtEl>
                                        <p:attrNameLst>
                                          <p:attrName>ppt_x</p:attrName>
                                        </p:attrNameLst>
                                      </p:cBhvr>
                                      <p:tavLst>
                                        <p:tav tm="0">
                                          <p:val>
                                            <p:strVal val="0-#ppt_w/2"/>
                                          </p:val>
                                        </p:tav>
                                        <p:tav tm="100000">
                                          <p:val>
                                            <p:strVal val="#ppt_x"/>
                                          </p:val>
                                        </p:tav>
                                      </p:tavLst>
                                    </p:anim>
                                    <p:anim calcmode="lin" valueType="num">
                                      <p:cBhvr additive="base">
                                        <p:cTn id="27" dur="250" fill="hold"/>
                                        <p:tgtEl>
                                          <p:spTgt spid="24">
                                            <p:bg/>
                                          </p:spTgt>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2" presetClass="entr" presetSubtype="8" fill="hold" grpId="0" nodeType="after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anim calcmode="lin" valueType="num">
                                      <p:cBhvr additive="base">
                                        <p:cTn id="31" dur="2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2" dur="25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33" fill="hold">
                            <p:stCondLst>
                              <p:cond delay="1250"/>
                            </p:stCondLst>
                            <p:childTnLst>
                              <p:par>
                                <p:cTn id="34" presetID="2" presetClass="entr" presetSubtype="8" fill="hold" grpId="0" nodeType="afterEffect">
                                  <p:stCondLst>
                                    <p:cond delay="0"/>
                                  </p:stCondLst>
                                  <p:childTnLst>
                                    <p:set>
                                      <p:cBhvr>
                                        <p:cTn id="35" dur="1" fill="hold">
                                          <p:stCondLst>
                                            <p:cond delay="0"/>
                                          </p:stCondLst>
                                        </p:cTn>
                                        <p:tgtEl>
                                          <p:spTgt spid="25">
                                            <p:bg/>
                                          </p:spTgt>
                                        </p:tgtEl>
                                        <p:attrNameLst>
                                          <p:attrName>style.visibility</p:attrName>
                                        </p:attrNameLst>
                                      </p:cBhvr>
                                      <p:to>
                                        <p:strVal val="visible"/>
                                      </p:to>
                                    </p:set>
                                    <p:anim calcmode="lin" valueType="num">
                                      <p:cBhvr additive="base">
                                        <p:cTn id="36" dur="250" fill="hold"/>
                                        <p:tgtEl>
                                          <p:spTgt spid="25">
                                            <p:bg/>
                                          </p:spTgt>
                                        </p:tgtEl>
                                        <p:attrNameLst>
                                          <p:attrName>ppt_x</p:attrName>
                                        </p:attrNameLst>
                                      </p:cBhvr>
                                      <p:tavLst>
                                        <p:tav tm="0">
                                          <p:val>
                                            <p:strVal val="0-#ppt_w/2"/>
                                          </p:val>
                                        </p:tav>
                                        <p:tav tm="100000">
                                          <p:val>
                                            <p:strVal val="#ppt_x"/>
                                          </p:val>
                                        </p:tav>
                                      </p:tavLst>
                                    </p:anim>
                                    <p:anim calcmode="lin" valueType="num">
                                      <p:cBhvr additive="base">
                                        <p:cTn id="37" dur="250" fill="hold"/>
                                        <p:tgtEl>
                                          <p:spTgt spid="25">
                                            <p:bg/>
                                          </p:spTgt>
                                        </p:tgtEl>
                                        <p:attrNameLst>
                                          <p:attrName>ppt_y</p:attrName>
                                        </p:attrNameLst>
                                      </p:cBhvr>
                                      <p:tavLst>
                                        <p:tav tm="0">
                                          <p:val>
                                            <p:strVal val="#ppt_y"/>
                                          </p:val>
                                        </p:tav>
                                        <p:tav tm="100000">
                                          <p:val>
                                            <p:strVal val="#ppt_y"/>
                                          </p:val>
                                        </p:tav>
                                      </p:tavLst>
                                    </p:anim>
                                  </p:childTnLst>
                                </p:cTn>
                              </p:par>
                            </p:childTnLst>
                          </p:cTn>
                        </p:par>
                        <p:par>
                          <p:cTn id="38" fill="hold">
                            <p:stCondLst>
                              <p:cond delay="1500"/>
                            </p:stCondLst>
                            <p:childTnLst>
                              <p:par>
                                <p:cTn id="39" presetID="2" presetClass="entr" presetSubtype="8" fill="hold" grpId="0" nodeType="afterEffect">
                                  <p:stCondLst>
                                    <p:cond delay="0"/>
                                  </p:stCondLst>
                                  <p:childTnLst>
                                    <p:set>
                                      <p:cBhvr>
                                        <p:cTn id="40" dur="1" fill="hold">
                                          <p:stCondLst>
                                            <p:cond delay="0"/>
                                          </p:stCondLst>
                                        </p:cTn>
                                        <p:tgtEl>
                                          <p:spTgt spid="25">
                                            <p:txEl>
                                              <p:pRg st="0" end="0"/>
                                            </p:txEl>
                                          </p:spTgt>
                                        </p:tgtEl>
                                        <p:attrNameLst>
                                          <p:attrName>style.visibility</p:attrName>
                                        </p:attrNameLst>
                                      </p:cBhvr>
                                      <p:to>
                                        <p:strVal val="visible"/>
                                      </p:to>
                                    </p:set>
                                    <p:anim calcmode="lin" valueType="num">
                                      <p:cBhvr additive="base">
                                        <p:cTn id="41" dur="2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42" dur="25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3" fill="hold">
                            <p:stCondLst>
                              <p:cond delay="1750"/>
                            </p:stCondLst>
                            <p:childTnLst>
                              <p:par>
                                <p:cTn id="44" presetID="2" presetClass="entr" presetSubtype="8" fill="hold" grpId="0" nodeType="afterEffect">
                                  <p:stCondLst>
                                    <p:cond delay="0"/>
                                  </p:stCondLst>
                                  <p:childTnLst>
                                    <p:set>
                                      <p:cBhvr>
                                        <p:cTn id="45" dur="1" fill="hold">
                                          <p:stCondLst>
                                            <p:cond delay="0"/>
                                          </p:stCondLst>
                                        </p:cTn>
                                        <p:tgtEl>
                                          <p:spTgt spid="26">
                                            <p:bg/>
                                          </p:spTgt>
                                        </p:tgtEl>
                                        <p:attrNameLst>
                                          <p:attrName>style.visibility</p:attrName>
                                        </p:attrNameLst>
                                      </p:cBhvr>
                                      <p:to>
                                        <p:strVal val="visible"/>
                                      </p:to>
                                    </p:set>
                                    <p:anim calcmode="lin" valueType="num">
                                      <p:cBhvr additive="base">
                                        <p:cTn id="46" dur="250" fill="hold"/>
                                        <p:tgtEl>
                                          <p:spTgt spid="26">
                                            <p:bg/>
                                          </p:spTgt>
                                        </p:tgtEl>
                                        <p:attrNameLst>
                                          <p:attrName>ppt_x</p:attrName>
                                        </p:attrNameLst>
                                      </p:cBhvr>
                                      <p:tavLst>
                                        <p:tav tm="0">
                                          <p:val>
                                            <p:strVal val="0-#ppt_w/2"/>
                                          </p:val>
                                        </p:tav>
                                        <p:tav tm="100000">
                                          <p:val>
                                            <p:strVal val="#ppt_x"/>
                                          </p:val>
                                        </p:tav>
                                      </p:tavLst>
                                    </p:anim>
                                    <p:anim calcmode="lin" valueType="num">
                                      <p:cBhvr additive="base">
                                        <p:cTn id="47" dur="250" fill="hold"/>
                                        <p:tgtEl>
                                          <p:spTgt spid="26">
                                            <p:bg/>
                                          </p:spTgt>
                                        </p:tgtEl>
                                        <p:attrNameLst>
                                          <p:attrName>ppt_y</p:attrName>
                                        </p:attrNameLst>
                                      </p:cBhvr>
                                      <p:tavLst>
                                        <p:tav tm="0">
                                          <p:val>
                                            <p:strVal val="#ppt_y"/>
                                          </p:val>
                                        </p:tav>
                                        <p:tav tm="100000">
                                          <p:val>
                                            <p:strVal val="#ppt_y"/>
                                          </p:val>
                                        </p:tav>
                                      </p:tavLst>
                                    </p:anim>
                                  </p:childTnLst>
                                </p:cTn>
                              </p:par>
                            </p:childTnLst>
                          </p:cTn>
                        </p:par>
                        <p:par>
                          <p:cTn id="48" fill="hold">
                            <p:stCondLst>
                              <p:cond delay="2000"/>
                            </p:stCondLst>
                            <p:childTnLst>
                              <p:par>
                                <p:cTn id="49" presetID="2" presetClass="entr" presetSubtype="8" fill="hold" grpId="0" nodeType="afterEffect">
                                  <p:stCondLst>
                                    <p:cond delay="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25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52" dur="25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2250"/>
                            </p:stCondLst>
                            <p:childTnLst>
                              <p:par>
                                <p:cTn id="54" presetID="2" presetClass="entr" presetSubtype="8" fill="hold" grpId="0" nodeType="afterEffect">
                                  <p:stCondLst>
                                    <p:cond delay="0"/>
                                  </p:stCondLst>
                                  <p:childTnLst>
                                    <p:set>
                                      <p:cBhvr>
                                        <p:cTn id="55" dur="1" fill="hold">
                                          <p:stCondLst>
                                            <p:cond delay="0"/>
                                          </p:stCondLst>
                                        </p:cTn>
                                        <p:tgtEl>
                                          <p:spTgt spid="27">
                                            <p:bg/>
                                          </p:spTgt>
                                        </p:tgtEl>
                                        <p:attrNameLst>
                                          <p:attrName>style.visibility</p:attrName>
                                        </p:attrNameLst>
                                      </p:cBhvr>
                                      <p:to>
                                        <p:strVal val="visible"/>
                                      </p:to>
                                    </p:set>
                                    <p:anim calcmode="lin" valueType="num">
                                      <p:cBhvr additive="base">
                                        <p:cTn id="56" dur="250" fill="hold"/>
                                        <p:tgtEl>
                                          <p:spTgt spid="27">
                                            <p:bg/>
                                          </p:spTgt>
                                        </p:tgtEl>
                                        <p:attrNameLst>
                                          <p:attrName>ppt_x</p:attrName>
                                        </p:attrNameLst>
                                      </p:cBhvr>
                                      <p:tavLst>
                                        <p:tav tm="0">
                                          <p:val>
                                            <p:strVal val="0-#ppt_w/2"/>
                                          </p:val>
                                        </p:tav>
                                        <p:tav tm="100000">
                                          <p:val>
                                            <p:strVal val="#ppt_x"/>
                                          </p:val>
                                        </p:tav>
                                      </p:tavLst>
                                    </p:anim>
                                    <p:anim calcmode="lin" valueType="num">
                                      <p:cBhvr additive="base">
                                        <p:cTn id="57" dur="250" fill="hold"/>
                                        <p:tgtEl>
                                          <p:spTgt spid="27">
                                            <p:bg/>
                                          </p:spTgt>
                                        </p:tgtEl>
                                        <p:attrNameLst>
                                          <p:attrName>ppt_y</p:attrName>
                                        </p:attrNameLst>
                                      </p:cBhvr>
                                      <p:tavLst>
                                        <p:tav tm="0">
                                          <p:val>
                                            <p:strVal val="#ppt_y"/>
                                          </p:val>
                                        </p:tav>
                                        <p:tav tm="100000">
                                          <p:val>
                                            <p:strVal val="#ppt_y"/>
                                          </p:val>
                                        </p:tav>
                                      </p:tavLst>
                                    </p:anim>
                                  </p:childTnLst>
                                </p:cTn>
                              </p:par>
                            </p:childTnLst>
                          </p:cTn>
                        </p:par>
                        <p:par>
                          <p:cTn id="58" fill="hold">
                            <p:stCondLst>
                              <p:cond delay="2500"/>
                            </p:stCondLst>
                            <p:childTnLst>
                              <p:par>
                                <p:cTn id="59" presetID="2" presetClass="entr" presetSubtype="8" fill="hold" grpId="0" nodeType="afterEffect">
                                  <p:stCondLst>
                                    <p:cond delay="0"/>
                                  </p:stCondLst>
                                  <p:childTnLst>
                                    <p:set>
                                      <p:cBhvr>
                                        <p:cTn id="60" dur="1" fill="hold">
                                          <p:stCondLst>
                                            <p:cond delay="0"/>
                                          </p:stCondLst>
                                        </p:cTn>
                                        <p:tgtEl>
                                          <p:spTgt spid="27">
                                            <p:txEl>
                                              <p:pRg st="0" end="0"/>
                                            </p:txEl>
                                          </p:spTgt>
                                        </p:tgtEl>
                                        <p:attrNameLst>
                                          <p:attrName>style.visibility</p:attrName>
                                        </p:attrNameLst>
                                      </p:cBhvr>
                                      <p:to>
                                        <p:strVal val="visible"/>
                                      </p:to>
                                    </p:set>
                                    <p:anim calcmode="lin" valueType="num">
                                      <p:cBhvr additive="base">
                                        <p:cTn id="61" dur="25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62" dur="25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3" fill="hold">
                            <p:stCondLst>
                              <p:cond delay="2750"/>
                            </p:stCondLst>
                            <p:childTnLst>
                              <p:par>
                                <p:cTn id="64" presetID="2" presetClass="entr" presetSubtype="8" fill="hold" grpId="0" nodeType="afterEffect">
                                  <p:stCondLst>
                                    <p:cond delay="0"/>
                                  </p:stCondLst>
                                  <p:childTnLst>
                                    <p:set>
                                      <p:cBhvr>
                                        <p:cTn id="65" dur="1" fill="hold">
                                          <p:stCondLst>
                                            <p:cond delay="0"/>
                                          </p:stCondLst>
                                        </p:cTn>
                                        <p:tgtEl>
                                          <p:spTgt spid="28">
                                            <p:bg/>
                                          </p:spTgt>
                                        </p:tgtEl>
                                        <p:attrNameLst>
                                          <p:attrName>style.visibility</p:attrName>
                                        </p:attrNameLst>
                                      </p:cBhvr>
                                      <p:to>
                                        <p:strVal val="visible"/>
                                      </p:to>
                                    </p:set>
                                    <p:anim calcmode="lin" valueType="num">
                                      <p:cBhvr additive="base">
                                        <p:cTn id="66" dur="250" fill="hold"/>
                                        <p:tgtEl>
                                          <p:spTgt spid="28">
                                            <p:bg/>
                                          </p:spTgt>
                                        </p:tgtEl>
                                        <p:attrNameLst>
                                          <p:attrName>ppt_x</p:attrName>
                                        </p:attrNameLst>
                                      </p:cBhvr>
                                      <p:tavLst>
                                        <p:tav tm="0">
                                          <p:val>
                                            <p:strVal val="0-#ppt_w/2"/>
                                          </p:val>
                                        </p:tav>
                                        <p:tav tm="100000">
                                          <p:val>
                                            <p:strVal val="#ppt_x"/>
                                          </p:val>
                                        </p:tav>
                                      </p:tavLst>
                                    </p:anim>
                                    <p:anim calcmode="lin" valueType="num">
                                      <p:cBhvr additive="base">
                                        <p:cTn id="67" dur="250" fill="hold"/>
                                        <p:tgtEl>
                                          <p:spTgt spid="28">
                                            <p:bg/>
                                          </p:spTgt>
                                        </p:tgtEl>
                                        <p:attrNameLst>
                                          <p:attrName>ppt_y</p:attrName>
                                        </p:attrNameLst>
                                      </p:cBhvr>
                                      <p:tavLst>
                                        <p:tav tm="0">
                                          <p:val>
                                            <p:strVal val="#ppt_y"/>
                                          </p:val>
                                        </p:tav>
                                        <p:tav tm="100000">
                                          <p:val>
                                            <p:strVal val="#ppt_y"/>
                                          </p:val>
                                        </p:tav>
                                      </p:tavLst>
                                    </p:anim>
                                  </p:childTnLst>
                                </p:cTn>
                              </p:par>
                            </p:childTnLst>
                          </p:cTn>
                        </p:par>
                        <p:par>
                          <p:cTn id="68" fill="hold">
                            <p:stCondLst>
                              <p:cond delay="3000"/>
                            </p:stCondLst>
                            <p:childTnLst>
                              <p:par>
                                <p:cTn id="69" presetID="2" presetClass="entr" presetSubtype="8" fill="hold" grpId="0" nodeType="afterEffect">
                                  <p:stCondLst>
                                    <p:cond delay="0"/>
                                  </p:stCondLst>
                                  <p:childTnLst>
                                    <p:set>
                                      <p:cBhvr>
                                        <p:cTn id="70" dur="1" fill="hold">
                                          <p:stCondLst>
                                            <p:cond delay="0"/>
                                          </p:stCondLst>
                                        </p:cTn>
                                        <p:tgtEl>
                                          <p:spTgt spid="28">
                                            <p:txEl>
                                              <p:pRg st="0" end="0"/>
                                            </p:txEl>
                                          </p:spTgt>
                                        </p:tgtEl>
                                        <p:attrNameLst>
                                          <p:attrName>style.visibility</p:attrName>
                                        </p:attrNameLst>
                                      </p:cBhvr>
                                      <p:to>
                                        <p:strVal val="visible"/>
                                      </p:to>
                                    </p:set>
                                    <p:anim calcmode="lin" valueType="num">
                                      <p:cBhvr additive="base">
                                        <p:cTn id="71" dur="25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72" dur="25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73" fill="hold">
                            <p:stCondLst>
                              <p:cond delay="3250"/>
                            </p:stCondLst>
                            <p:childTnLst>
                              <p:par>
                                <p:cTn id="74" presetID="2" presetClass="entr" presetSubtype="8" fill="hold" grpId="0" nodeType="afterEffect">
                                  <p:stCondLst>
                                    <p:cond delay="0"/>
                                  </p:stCondLst>
                                  <p:childTnLst>
                                    <p:set>
                                      <p:cBhvr>
                                        <p:cTn id="75" dur="1" fill="hold">
                                          <p:stCondLst>
                                            <p:cond delay="0"/>
                                          </p:stCondLst>
                                        </p:cTn>
                                        <p:tgtEl>
                                          <p:spTgt spid="29">
                                            <p:bg/>
                                          </p:spTgt>
                                        </p:tgtEl>
                                        <p:attrNameLst>
                                          <p:attrName>style.visibility</p:attrName>
                                        </p:attrNameLst>
                                      </p:cBhvr>
                                      <p:to>
                                        <p:strVal val="visible"/>
                                      </p:to>
                                    </p:set>
                                    <p:anim calcmode="lin" valueType="num">
                                      <p:cBhvr additive="base">
                                        <p:cTn id="76" dur="250" fill="hold"/>
                                        <p:tgtEl>
                                          <p:spTgt spid="29">
                                            <p:bg/>
                                          </p:spTgt>
                                        </p:tgtEl>
                                        <p:attrNameLst>
                                          <p:attrName>ppt_x</p:attrName>
                                        </p:attrNameLst>
                                      </p:cBhvr>
                                      <p:tavLst>
                                        <p:tav tm="0">
                                          <p:val>
                                            <p:strVal val="0-#ppt_w/2"/>
                                          </p:val>
                                        </p:tav>
                                        <p:tav tm="100000">
                                          <p:val>
                                            <p:strVal val="#ppt_x"/>
                                          </p:val>
                                        </p:tav>
                                      </p:tavLst>
                                    </p:anim>
                                    <p:anim calcmode="lin" valueType="num">
                                      <p:cBhvr additive="base">
                                        <p:cTn id="77" dur="250" fill="hold"/>
                                        <p:tgtEl>
                                          <p:spTgt spid="29">
                                            <p:bg/>
                                          </p:spTgt>
                                        </p:tgtEl>
                                        <p:attrNameLst>
                                          <p:attrName>ppt_y</p:attrName>
                                        </p:attrNameLst>
                                      </p:cBhvr>
                                      <p:tavLst>
                                        <p:tav tm="0">
                                          <p:val>
                                            <p:strVal val="#ppt_y"/>
                                          </p:val>
                                        </p:tav>
                                        <p:tav tm="100000">
                                          <p:val>
                                            <p:strVal val="#ppt_y"/>
                                          </p:val>
                                        </p:tav>
                                      </p:tavLst>
                                    </p:anim>
                                  </p:childTnLst>
                                </p:cTn>
                              </p:par>
                            </p:childTnLst>
                          </p:cTn>
                        </p:par>
                        <p:par>
                          <p:cTn id="78" fill="hold">
                            <p:stCondLst>
                              <p:cond delay="3500"/>
                            </p:stCondLst>
                            <p:childTnLst>
                              <p:par>
                                <p:cTn id="79" presetID="2" presetClass="entr" presetSubtype="8" fill="hold" grpId="0" nodeType="afterEffect">
                                  <p:stCondLst>
                                    <p:cond delay="0"/>
                                  </p:stCondLst>
                                  <p:childTnLst>
                                    <p:set>
                                      <p:cBhvr>
                                        <p:cTn id="80" dur="1" fill="hold">
                                          <p:stCondLst>
                                            <p:cond delay="0"/>
                                          </p:stCondLst>
                                        </p:cTn>
                                        <p:tgtEl>
                                          <p:spTgt spid="29">
                                            <p:txEl>
                                              <p:pRg st="0" end="0"/>
                                            </p:txEl>
                                          </p:spTgt>
                                        </p:tgtEl>
                                        <p:attrNameLst>
                                          <p:attrName>style.visibility</p:attrName>
                                        </p:attrNameLst>
                                      </p:cBhvr>
                                      <p:to>
                                        <p:strVal val="visible"/>
                                      </p:to>
                                    </p:set>
                                    <p:anim calcmode="lin" valueType="num">
                                      <p:cBhvr additive="base">
                                        <p:cTn id="81" dur="25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82" dur="25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83" fill="hold">
                            <p:stCondLst>
                              <p:cond delay="3750"/>
                            </p:stCondLst>
                            <p:childTnLst>
                              <p:par>
                                <p:cTn id="84" presetID="2" presetClass="entr" presetSubtype="8" fill="hold" grpId="0" nodeType="afterEffect">
                                  <p:stCondLst>
                                    <p:cond delay="0"/>
                                  </p:stCondLst>
                                  <p:childTnLst>
                                    <p:set>
                                      <p:cBhvr>
                                        <p:cTn id="85" dur="1" fill="hold">
                                          <p:stCondLst>
                                            <p:cond delay="0"/>
                                          </p:stCondLst>
                                        </p:cTn>
                                        <p:tgtEl>
                                          <p:spTgt spid="30">
                                            <p:bg/>
                                          </p:spTgt>
                                        </p:tgtEl>
                                        <p:attrNameLst>
                                          <p:attrName>style.visibility</p:attrName>
                                        </p:attrNameLst>
                                      </p:cBhvr>
                                      <p:to>
                                        <p:strVal val="visible"/>
                                      </p:to>
                                    </p:set>
                                    <p:anim calcmode="lin" valueType="num">
                                      <p:cBhvr additive="base">
                                        <p:cTn id="86" dur="250" fill="hold"/>
                                        <p:tgtEl>
                                          <p:spTgt spid="30">
                                            <p:bg/>
                                          </p:spTgt>
                                        </p:tgtEl>
                                        <p:attrNameLst>
                                          <p:attrName>ppt_x</p:attrName>
                                        </p:attrNameLst>
                                      </p:cBhvr>
                                      <p:tavLst>
                                        <p:tav tm="0">
                                          <p:val>
                                            <p:strVal val="0-#ppt_w/2"/>
                                          </p:val>
                                        </p:tav>
                                        <p:tav tm="100000">
                                          <p:val>
                                            <p:strVal val="#ppt_x"/>
                                          </p:val>
                                        </p:tav>
                                      </p:tavLst>
                                    </p:anim>
                                    <p:anim calcmode="lin" valueType="num">
                                      <p:cBhvr additive="base">
                                        <p:cTn id="87" dur="250" fill="hold"/>
                                        <p:tgtEl>
                                          <p:spTgt spid="30">
                                            <p:bg/>
                                          </p:spTgt>
                                        </p:tgtEl>
                                        <p:attrNameLst>
                                          <p:attrName>ppt_y</p:attrName>
                                        </p:attrNameLst>
                                      </p:cBhvr>
                                      <p:tavLst>
                                        <p:tav tm="0">
                                          <p:val>
                                            <p:strVal val="#ppt_y"/>
                                          </p:val>
                                        </p:tav>
                                        <p:tav tm="100000">
                                          <p:val>
                                            <p:strVal val="#ppt_y"/>
                                          </p:val>
                                        </p:tav>
                                      </p:tavLst>
                                    </p:anim>
                                  </p:childTnLst>
                                </p:cTn>
                              </p:par>
                            </p:childTnLst>
                          </p:cTn>
                        </p:par>
                        <p:par>
                          <p:cTn id="88" fill="hold">
                            <p:stCondLst>
                              <p:cond delay="4000"/>
                            </p:stCondLst>
                            <p:childTnLst>
                              <p:par>
                                <p:cTn id="89" presetID="2" presetClass="entr" presetSubtype="8" fill="hold" grpId="0" nodeType="afterEffect">
                                  <p:stCondLst>
                                    <p:cond delay="0"/>
                                  </p:stCondLst>
                                  <p:childTnLst>
                                    <p:set>
                                      <p:cBhvr>
                                        <p:cTn id="90" dur="1" fill="hold">
                                          <p:stCondLst>
                                            <p:cond delay="0"/>
                                          </p:stCondLst>
                                        </p:cTn>
                                        <p:tgtEl>
                                          <p:spTgt spid="30">
                                            <p:txEl>
                                              <p:pRg st="0" end="0"/>
                                            </p:txEl>
                                          </p:spTgt>
                                        </p:tgtEl>
                                        <p:attrNameLst>
                                          <p:attrName>style.visibility</p:attrName>
                                        </p:attrNameLst>
                                      </p:cBhvr>
                                      <p:to>
                                        <p:strVal val="visible"/>
                                      </p:to>
                                    </p:set>
                                    <p:anim calcmode="lin" valueType="num">
                                      <p:cBhvr additive="base">
                                        <p:cTn id="91" dur="250" fill="hold"/>
                                        <p:tgtEl>
                                          <p:spTgt spid="30">
                                            <p:txEl>
                                              <p:pRg st="0" end="0"/>
                                            </p:txEl>
                                          </p:spTgt>
                                        </p:tgtEl>
                                        <p:attrNameLst>
                                          <p:attrName>ppt_x</p:attrName>
                                        </p:attrNameLst>
                                      </p:cBhvr>
                                      <p:tavLst>
                                        <p:tav tm="0">
                                          <p:val>
                                            <p:strVal val="0-#ppt_w/2"/>
                                          </p:val>
                                        </p:tav>
                                        <p:tav tm="100000">
                                          <p:val>
                                            <p:strVal val="#ppt_x"/>
                                          </p:val>
                                        </p:tav>
                                      </p:tavLst>
                                    </p:anim>
                                    <p:anim calcmode="lin" valueType="num">
                                      <p:cBhvr additive="base">
                                        <p:cTn id="92" dur="2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93" fill="hold">
                            <p:stCondLst>
                              <p:cond delay="4250"/>
                            </p:stCondLst>
                            <p:childTnLst>
                              <p:par>
                                <p:cTn id="94" presetID="2" presetClass="entr" presetSubtype="8" fill="hold" grpId="0" nodeType="afterEffect">
                                  <p:stCondLst>
                                    <p:cond delay="0"/>
                                  </p:stCondLst>
                                  <p:childTnLst>
                                    <p:set>
                                      <p:cBhvr>
                                        <p:cTn id="95" dur="1" fill="hold">
                                          <p:stCondLst>
                                            <p:cond delay="0"/>
                                          </p:stCondLst>
                                        </p:cTn>
                                        <p:tgtEl>
                                          <p:spTgt spid="31">
                                            <p:bg/>
                                          </p:spTgt>
                                        </p:tgtEl>
                                        <p:attrNameLst>
                                          <p:attrName>style.visibility</p:attrName>
                                        </p:attrNameLst>
                                      </p:cBhvr>
                                      <p:to>
                                        <p:strVal val="visible"/>
                                      </p:to>
                                    </p:set>
                                    <p:anim calcmode="lin" valueType="num">
                                      <p:cBhvr additive="base">
                                        <p:cTn id="96" dur="250" fill="hold"/>
                                        <p:tgtEl>
                                          <p:spTgt spid="31">
                                            <p:bg/>
                                          </p:spTgt>
                                        </p:tgtEl>
                                        <p:attrNameLst>
                                          <p:attrName>ppt_x</p:attrName>
                                        </p:attrNameLst>
                                      </p:cBhvr>
                                      <p:tavLst>
                                        <p:tav tm="0">
                                          <p:val>
                                            <p:strVal val="0-#ppt_w/2"/>
                                          </p:val>
                                        </p:tav>
                                        <p:tav tm="100000">
                                          <p:val>
                                            <p:strVal val="#ppt_x"/>
                                          </p:val>
                                        </p:tav>
                                      </p:tavLst>
                                    </p:anim>
                                    <p:anim calcmode="lin" valueType="num">
                                      <p:cBhvr additive="base">
                                        <p:cTn id="97" dur="250" fill="hold"/>
                                        <p:tgtEl>
                                          <p:spTgt spid="31">
                                            <p:bg/>
                                          </p:spTgt>
                                        </p:tgtEl>
                                        <p:attrNameLst>
                                          <p:attrName>ppt_y</p:attrName>
                                        </p:attrNameLst>
                                      </p:cBhvr>
                                      <p:tavLst>
                                        <p:tav tm="0">
                                          <p:val>
                                            <p:strVal val="#ppt_y"/>
                                          </p:val>
                                        </p:tav>
                                        <p:tav tm="100000">
                                          <p:val>
                                            <p:strVal val="#ppt_y"/>
                                          </p:val>
                                        </p:tav>
                                      </p:tavLst>
                                    </p:anim>
                                  </p:childTnLst>
                                </p:cTn>
                              </p:par>
                            </p:childTnLst>
                          </p:cTn>
                        </p:par>
                        <p:par>
                          <p:cTn id="98" fill="hold">
                            <p:stCondLst>
                              <p:cond delay="4500"/>
                            </p:stCondLst>
                            <p:childTnLst>
                              <p:par>
                                <p:cTn id="99" presetID="2" presetClass="entr" presetSubtype="8" fill="hold" grpId="0" nodeType="afterEffect">
                                  <p:stCondLst>
                                    <p:cond delay="0"/>
                                  </p:stCondLst>
                                  <p:childTnLst>
                                    <p:set>
                                      <p:cBhvr>
                                        <p:cTn id="100" dur="1" fill="hold">
                                          <p:stCondLst>
                                            <p:cond delay="0"/>
                                          </p:stCondLst>
                                        </p:cTn>
                                        <p:tgtEl>
                                          <p:spTgt spid="31">
                                            <p:txEl>
                                              <p:pRg st="0" end="0"/>
                                            </p:txEl>
                                          </p:spTgt>
                                        </p:tgtEl>
                                        <p:attrNameLst>
                                          <p:attrName>style.visibility</p:attrName>
                                        </p:attrNameLst>
                                      </p:cBhvr>
                                      <p:to>
                                        <p:strVal val="visible"/>
                                      </p:to>
                                    </p:set>
                                    <p:anim calcmode="lin" valueType="num">
                                      <p:cBhvr additive="base">
                                        <p:cTn id="101" dur="25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02" dur="25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03" fill="hold">
                            <p:stCondLst>
                              <p:cond delay="4750"/>
                            </p:stCondLst>
                            <p:childTnLst>
                              <p:par>
                                <p:cTn id="104" presetID="2" presetClass="entr" presetSubtype="8" fill="hold" grpId="0" nodeType="afterEffect">
                                  <p:stCondLst>
                                    <p:cond delay="0"/>
                                  </p:stCondLst>
                                  <p:childTnLst>
                                    <p:set>
                                      <p:cBhvr>
                                        <p:cTn id="105" dur="1" fill="hold">
                                          <p:stCondLst>
                                            <p:cond delay="0"/>
                                          </p:stCondLst>
                                        </p:cTn>
                                        <p:tgtEl>
                                          <p:spTgt spid="32">
                                            <p:bg/>
                                          </p:spTgt>
                                        </p:tgtEl>
                                        <p:attrNameLst>
                                          <p:attrName>style.visibility</p:attrName>
                                        </p:attrNameLst>
                                      </p:cBhvr>
                                      <p:to>
                                        <p:strVal val="visible"/>
                                      </p:to>
                                    </p:set>
                                    <p:anim calcmode="lin" valueType="num">
                                      <p:cBhvr additive="base">
                                        <p:cTn id="106" dur="250" fill="hold"/>
                                        <p:tgtEl>
                                          <p:spTgt spid="32">
                                            <p:bg/>
                                          </p:spTgt>
                                        </p:tgtEl>
                                        <p:attrNameLst>
                                          <p:attrName>ppt_x</p:attrName>
                                        </p:attrNameLst>
                                      </p:cBhvr>
                                      <p:tavLst>
                                        <p:tav tm="0">
                                          <p:val>
                                            <p:strVal val="0-#ppt_w/2"/>
                                          </p:val>
                                        </p:tav>
                                        <p:tav tm="100000">
                                          <p:val>
                                            <p:strVal val="#ppt_x"/>
                                          </p:val>
                                        </p:tav>
                                      </p:tavLst>
                                    </p:anim>
                                    <p:anim calcmode="lin" valueType="num">
                                      <p:cBhvr additive="base">
                                        <p:cTn id="107" dur="250" fill="hold"/>
                                        <p:tgtEl>
                                          <p:spTgt spid="32">
                                            <p:bg/>
                                          </p:spTgt>
                                        </p:tgtEl>
                                        <p:attrNameLst>
                                          <p:attrName>ppt_y</p:attrName>
                                        </p:attrNameLst>
                                      </p:cBhvr>
                                      <p:tavLst>
                                        <p:tav tm="0">
                                          <p:val>
                                            <p:strVal val="#ppt_y"/>
                                          </p:val>
                                        </p:tav>
                                        <p:tav tm="100000">
                                          <p:val>
                                            <p:strVal val="#ppt_y"/>
                                          </p:val>
                                        </p:tav>
                                      </p:tavLst>
                                    </p:anim>
                                  </p:childTnLst>
                                </p:cTn>
                              </p:par>
                            </p:childTnLst>
                          </p:cTn>
                        </p:par>
                        <p:par>
                          <p:cTn id="108" fill="hold">
                            <p:stCondLst>
                              <p:cond delay="5000"/>
                            </p:stCondLst>
                            <p:childTnLst>
                              <p:par>
                                <p:cTn id="109" presetID="2" presetClass="entr" presetSubtype="8" fill="hold" grpId="0" nodeType="afterEffect">
                                  <p:stCondLst>
                                    <p:cond delay="0"/>
                                  </p:stCondLst>
                                  <p:childTnLst>
                                    <p:set>
                                      <p:cBhvr>
                                        <p:cTn id="110" dur="1" fill="hold">
                                          <p:stCondLst>
                                            <p:cond delay="0"/>
                                          </p:stCondLst>
                                        </p:cTn>
                                        <p:tgtEl>
                                          <p:spTgt spid="32">
                                            <p:txEl>
                                              <p:pRg st="0" end="0"/>
                                            </p:txEl>
                                          </p:spTgt>
                                        </p:tgtEl>
                                        <p:attrNameLst>
                                          <p:attrName>style.visibility</p:attrName>
                                        </p:attrNameLst>
                                      </p:cBhvr>
                                      <p:to>
                                        <p:strVal val="visible"/>
                                      </p:to>
                                    </p:set>
                                    <p:anim calcmode="lin" valueType="num">
                                      <p:cBhvr additive="base">
                                        <p:cTn id="111" dur="25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112" dur="25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animBg="1"/>
      <p:bldP spid="23" grpId="0" build="p" animBg="1"/>
      <p:bldP spid="24" grpId="0" build="p" animBg="1"/>
      <p:bldP spid="25" grpId="0" build="p" animBg="1"/>
      <p:bldP spid="26" grpId="0" build="p" animBg="1"/>
      <p:bldP spid="27" grpId="0" build="p" animBg="1"/>
      <p:bldP spid="28" grpId="0" build="p" animBg="1"/>
      <p:bldP spid="29" grpId="0" build="p" animBg="1"/>
      <p:bldP spid="30" grpId="0" build="p" animBg="1"/>
      <p:bldP spid="31" grpId="0" build="p" animBg="1"/>
      <p:bldP spid="32"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6717" y="866203"/>
            <a:ext cx="1919756" cy="5100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199" dirty="0"/>
              <a:t>Client</a:t>
            </a:r>
          </a:p>
          <a:p>
            <a:pPr algn="ctr"/>
            <a:r>
              <a:rPr lang="en-US" sz="3199" dirty="0"/>
              <a:t>Browser</a:t>
            </a:r>
          </a:p>
        </p:txBody>
      </p:sp>
      <p:sp>
        <p:nvSpPr>
          <p:cNvPr id="7" name="Rectangle 6"/>
          <p:cNvSpPr/>
          <p:nvPr/>
        </p:nvSpPr>
        <p:spPr>
          <a:xfrm>
            <a:off x="9455573" y="833164"/>
            <a:ext cx="1919756" cy="5134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199" dirty="0"/>
              <a:t>Web</a:t>
            </a:r>
          </a:p>
          <a:p>
            <a:pPr algn="ctr"/>
            <a:r>
              <a:rPr lang="en-US" sz="3199" dirty="0"/>
              <a:t>Server</a:t>
            </a:r>
          </a:p>
        </p:txBody>
      </p:sp>
      <p:sp>
        <p:nvSpPr>
          <p:cNvPr id="3" name="Right Arrow 2"/>
          <p:cNvSpPr/>
          <p:nvPr/>
        </p:nvSpPr>
        <p:spPr>
          <a:xfrm>
            <a:off x="2725658" y="1029305"/>
            <a:ext cx="5999237" cy="7199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199" dirty="0"/>
              <a:t>HTTP GET – You do </a:t>
            </a:r>
            <a:r>
              <a:rPr lang="en-US" sz="3199" dirty="0" err="1"/>
              <a:t>realtime</a:t>
            </a:r>
            <a:r>
              <a:rPr lang="en-US" sz="3199" dirty="0"/>
              <a:t>?</a:t>
            </a:r>
          </a:p>
        </p:txBody>
      </p:sp>
      <p:sp>
        <p:nvSpPr>
          <p:cNvPr id="2" name="Left Arrow 1"/>
          <p:cNvSpPr/>
          <p:nvPr/>
        </p:nvSpPr>
        <p:spPr>
          <a:xfrm>
            <a:off x="2673522" y="2093003"/>
            <a:ext cx="5999237" cy="73607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Sure, I’m a new server. </a:t>
            </a:r>
            <a:r>
              <a:rPr lang="en-US" sz="2800" dirty="0"/>
              <a:t>I love </a:t>
            </a:r>
            <a:r>
              <a:rPr lang="en-US" sz="2800" dirty="0" err="1" smtClean="0"/>
              <a:t>realtime</a:t>
            </a:r>
            <a:r>
              <a:rPr lang="en-US" sz="2800" dirty="0" smtClean="0"/>
              <a:t>.</a:t>
            </a:r>
            <a:endParaRPr lang="en-US" sz="1600" dirty="0">
              <a:solidFill>
                <a:schemeClr val="tx1"/>
              </a:solidFill>
            </a:endParaRPr>
          </a:p>
        </p:txBody>
      </p:sp>
      <p:sp>
        <p:nvSpPr>
          <p:cNvPr id="19" name="Right Arrow 18"/>
          <p:cNvSpPr/>
          <p:nvPr/>
        </p:nvSpPr>
        <p:spPr>
          <a:xfrm>
            <a:off x="2736428" y="2912967"/>
            <a:ext cx="5999237" cy="7199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199" dirty="0"/>
              <a:t>Let’s go!</a:t>
            </a:r>
          </a:p>
        </p:txBody>
      </p:sp>
      <p:sp>
        <p:nvSpPr>
          <p:cNvPr id="4" name="Left-Right Arrow 3"/>
          <p:cNvSpPr/>
          <p:nvPr/>
        </p:nvSpPr>
        <p:spPr>
          <a:xfrm>
            <a:off x="2673521" y="3872844"/>
            <a:ext cx="6062144" cy="719908"/>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199" dirty="0"/>
              <a:t>Awesome</a:t>
            </a:r>
          </a:p>
        </p:txBody>
      </p:sp>
    </p:spTree>
    <p:extLst>
      <p:ext uri="{BB962C8B-B14F-4D97-AF65-F5344CB8AC3E}">
        <p14:creationId xmlns:p14="http://schemas.microsoft.com/office/powerpoint/2010/main" val="903368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19"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SignarlR</a:t>
            </a:r>
            <a:r>
              <a:rPr lang="en-US" dirty="0" smtClean="0"/>
              <a:t> Hub - Server</a:t>
            </a:r>
            <a:endParaRPr lang="en-US" dirty="0"/>
          </a:p>
        </p:txBody>
      </p:sp>
      <p:sp>
        <p:nvSpPr>
          <p:cNvPr id="3" name="Content Placeholder 2"/>
          <p:cNvSpPr>
            <a:spLocks noGrp="1"/>
          </p:cNvSpPr>
          <p:nvPr>
            <p:ph sz="quarter" idx="10"/>
          </p:nvPr>
        </p:nvSpPr>
        <p:spPr/>
        <p:txBody>
          <a:bodyPr/>
          <a:lstStyle/>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ChatHub</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Hub</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  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SendMessage</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String</a:t>
            </a:r>
            <a:r>
              <a:rPr lang="en-US" dirty="0" smtClean="0">
                <a:solidFill>
                  <a:srgbClr val="000000"/>
                </a:solidFill>
                <a:highlight>
                  <a:srgbClr val="FFFFFF"/>
                </a:highlight>
                <a:latin typeface="Consolas" panose="020B0609020204030204" pitchFamily="49" charset="0"/>
              </a:rPr>
              <a:t> message)</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Clients.addMessage</a:t>
            </a:r>
            <a:r>
              <a:rPr lang="en-US" dirty="0" smtClean="0">
                <a:solidFill>
                  <a:srgbClr val="000000"/>
                </a:solidFill>
                <a:highlight>
                  <a:srgbClr val="FFFFFF"/>
                </a:highlight>
                <a:latin typeface="Consolas" panose="020B0609020204030204" pitchFamily="49" charset="0"/>
              </a:rPr>
              <a:t>(message);</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endParaRPr lang="en-US" dirty="0"/>
          </a:p>
        </p:txBody>
      </p:sp>
    </p:spTree>
    <p:extLst>
      <p:ext uri="{BB962C8B-B14F-4D97-AF65-F5344CB8AC3E}">
        <p14:creationId xmlns:p14="http://schemas.microsoft.com/office/powerpoint/2010/main" val="178281167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144449b-ba5a-4612-98a9-381e907e54b6"/>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3373</TotalTime>
  <Words>469</Words>
  <Application>Microsoft Office PowerPoint</Application>
  <PresentationFormat>Widescreen</PresentationFormat>
  <Paragraphs>137</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Consolas</vt:lpstr>
      <vt:lpstr>Segoe UI</vt:lpstr>
      <vt:lpstr>Segoe UI Light</vt:lpstr>
      <vt:lpstr>1_Office Theme</vt:lpstr>
      <vt:lpstr>PowerPoint Presentation</vt:lpstr>
      <vt:lpstr>Module Overview</vt:lpstr>
      <vt:lpstr>Introducing SignalR</vt:lpstr>
      <vt:lpstr>What does SignalR do?</vt:lpstr>
      <vt:lpstr>SignalR Fallback</vt:lpstr>
      <vt:lpstr>What does SignalR do?</vt:lpstr>
      <vt:lpstr>PowerPoint Presentation</vt:lpstr>
      <vt:lpstr>PowerPoint Presentation</vt:lpstr>
      <vt:lpstr>SignarlR Hub - Server</vt:lpstr>
      <vt:lpstr>Chat with SignalR Hubs</vt:lpstr>
      <vt:lpstr>Using ASP.NET SignalR</vt:lpstr>
      <vt:lpstr>PowerPoint Presentation</vt:lpstr>
      <vt:lpstr>ASP.NET and Web Tools 2012.2 (Included in Visual Studio Updates)</vt:lpstr>
      <vt:lpstr>Visual Studio 2013 RC</vt:lpstr>
      <vt:lpstr>Visual Studio 2013 RC</vt:lpstr>
      <vt:lpstr>Visual Studio 2013 RC</vt:lpstr>
      <vt:lpstr>Visual Studio 2013 RC</vt:lpstr>
      <vt:lpstr>Visual Studio 2013 RC</vt:lpstr>
      <vt:lpstr>Visual Studio 2013 and MVC 5</vt:lpstr>
      <vt:lpstr>PowerPoint Presentation</vt:lpstr>
      <vt:lpstr>ASP.NET Questions</vt:lpstr>
      <vt:lpstr>Web Camps</vt:lpstr>
      <vt:lpstr>Windows Azure</vt:lpstr>
      <vt:lpstr>ASP.NET site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Jon Galloway</cp:lastModifiedBy>
  <cp:revision>65</cp:revision>
  <dcterms:created xsi:type="dcterms:W3CDTF">2013-02-15T23:12:42Z</dcterms:created>
  <dcterms:modified xsi:type="dcterms:W3CDTF">2013-09-17T03:46:15Z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