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1" r:id="rId3"/>
    <p:sldId id="257" r:id="rId4"/>
    <p:sldId id="259" r:id="rId5"/>
    <p:sldId id="386" r:id="rId6"/>
    <p:sldId id="385" r:id="rId7"/>
    <p:sldId id="381" r:id="rId8"/>
    <p:sldId id="380" r:id="rId9"/>
    <p:sldId id="383" r:id="rId10"/>
    <p:sldId id="382" r:id="rId11"/>
    <p:sldId id="384" r:id="rId12"/>
    <p:sldId id="323" r:id="rId13"/>
    <p:sldId id="387" r:id="rId14"/>
    <p:sldId id="388" r:id="rId15"/>
    <p:sldId id="389" r:id="rId16"/>
    <p:sldId id="390" r:id="rId17"/>
    <p:sldId id="391" r:id="rId18"/>
    <p:sldId id="393" r:id="rId19"/>
    <p:sldId id="392" r:id="rId20"/>
    <p:sldId id="320" r:id="rId21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1652" autoAdjust="0"/>
  </p:normalViewPr>
  <p:slideViewPr>
    <p:cSldViewPr>
      <p:cViewPr>
        <p:scale>
          <a:sx n="70" d="100"/>
          <a:sy n="70" d="100"/>
        </p:scale>
        <p:origin x="-130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project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about/platforms.jsp#browser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about/platforms.jsp#browser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https://www.seleniumhq.org/projects/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https://www.seleniumhq.org/projects/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https://www.seleniumhq.org/about/platforms.jsp#browsers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https://www.seleniumhq.org/about/platforms.jsp#browsers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4/18/2019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4/18/2019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kistanistore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opkMnvGegk-4xDqju26PGaXLl0L19Mte45lbKW1qCm-yBuA/viewform" TargetMode="External"/><Relationship Id="rId2" Type="http://schemas.openxmlformats.org/officeDocument/2006/relationships/hyperlink" Target="https://docs.google.com/forms/d/e/1FAIpQLSfJRkcw5CyOyzsmEUbvef5RDtcZKl4PnU8b3X52EV2n4abF0g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aeIrpanrKKeEkBIPPCWbbqnP8loNnm7RjlgVe1T61Y/edit#gid=99910202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youtube.com/c/LearnInUrdu139" TargetMode="Externa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for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Automation with Bilal </a:t>
            </a:r>
            <a:r>
              <a:rPr lang="en-US" dirty="0" smtClean="0"/>
              <a:t>Shahzad</a:t>
            </a:r>
            <a:endParaRPr lang="en-US" dirty="0"/>
          </a:p>
        </p:txBody>
      </p:sp>
      <p:pic>
        <p:nvPicPr>
          <p:cNvPr id="1026" name="Picture 2" descr="https://www.seleniumhq.org/images/bi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0" y="2154072"/>
            <a:ext cx="62607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9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Platforms supported by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Firefox, Internet Explorer, Safari, Opera, </a:t>
            </a:r>
            <a:r>
              <a:rPr lang="en-US" dirty="0">
                <a:solidFill>
                  <a:srgbClr val="FF0000"/>
                </a:solidFill>
              </a:rPr>
              <a:t>Chrome</a:t>
            </a:r>
            <a:r>
              <a:rPr lang="en-US" dirty="0" smtClean="0"/>
              <a:t>, </a:t>
            </a:r>
          </a:p>
          <a:p>
            <a:r>
              <a:rPr lang="en-US" dirty="0">
                <a:solidFill>
                  <a:srgbClr val="FF0000"/>
                </a:solidFill>
              </a:rPr>
              <a:t>Microsoft Windows</a:t>
            </a:r>
            <a:r>
              <a:rPr lang="en-US" dirty="0"/>
              <a:t>, </a:t>
            </a:r>
            <a:r>
              <a:rPr lang="en-US" dirty="0" smtClean="0"/>
              <a:t> Apple </a:t>
            </a:r>
            <a:r>
              <a:rPr lang="en-US" dirty="0"/>
              <a:t>OS X, </a:t>
            </a:r>
            <a:r>
              <a:rPr lang="en-US" dirty="0" smtClean="0"/>
              <a:t>Linux</a:t>
            </a:r>
          </a:p>
          <a:p>
            <a:r>
              <a:rPr lang="en-US" dirty="0">
                <a:solidFill>
                  <a:srgbClr val="FF0000"/>
                </a:solidFill>
              </a:rPr>
              <a:t>C#,</a:t>
            </a:r>
            <a:r>
              <a:rPr lang="en-US" dirty="0"/>
              <a:t> Haskell, Java, JavaScript, Objective-C, Perl, PHP, Python, R, Ruby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1 – Install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 2015+, C#</a:t>
            </a:r>
          </a:p>
          <a:p>
            <a:r>
              <a:rPr lang="en-US" dirty="0" smtClean="0"/>
              <a:t>Create a new Project (e.g. Console)</a:t>
            </a:r>
          </a:p>
          <a:p>
            <a:r>
              <a:rPr lang="en-US" dirty="0" smtClean="0"/>
              <a:t>Add following packages</a:t>
            </a:r>
          </a:p>
          <a:p>
            <a:pPr lvl="1"/>
            <a:r>
              <a:rPr lang="en-US" sz="2000" dirty="0"/>
              <a:t>Install-Package </a:t>
            </a:r>
            <a:r>
              <a:rPr lang="en-US" sz="2000" dirty="0" err="1">
                <a:solidFill>
                  <a:srgbClr val="FF0000"/>
                </a:solidFill>
              </a:rPr>
              <a:t>Selenium.Support</a:t>
            </a:r>
            <a:r>
              <a:rPr lang="en-US" sz="2000" dirty="0"/>
              <a:t> -Version </a:t>
            </a:r>
            <a:r>
              <a:rPr lang="en-US" sz="2000" dirty="0" smtClean="0"/>
              <a:t>3.141.0</a:t>
            </a:r>
          </a:p>
          <a:p>
            <a:pPr lvl="2"/>
            <a:r>
              <a:rPr lang="en-US" sz="1600" dirty="0" smtClean="0"/>
              <a:t>It will also install </a:t>
            </a:r>
            <a:r>
              <a:rPr lang="en-US" sz="1600" dirty="0" err="1" smtClean="0">
                <a:solidFill>
                  <a:srgbClr val="FF0000"/>
                </a:solidFill>
              </a:rPr>
              <a:t>Selenium.WebDriver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Install-Package </a:t>
            </a:r>
            <a:r>
              <a:rPr lang="en-US" sz="2000" dirty="0" err="1">
                <a:solidFill>
                  <a:srgbClr val="FF0000"/>
                </a:solidFill>
              </a:rPr>
              <a:t>Selenium.Chrome.WebDriver</a:t>
            </a:r>
            <a:r>
              <a:rPr lang="en-US" sz="2000" dirty="0"/>
              <a:t> -Version </a:t>
            </a:r>
            <a:r>
              <a:rPr lang="en-US" sz="2000" dirty="0" smtClean="0"/>
              <a:t>2.45.0</a:t>
            </a:r>
          </a:p>
          <a:p>
            <a:r>
              <a:rPr lang="en-US" dirty="0" smtClean="0"/>
              <a:t>Add Namespaces</a:t>
            </a:r>
          </a:p>
          <a:p>
            <a:pPr lvl="1"/>
            <a:r>
              <a:rPr lang="en-US" sz="2000" dirty="0" err="1" smtClean="0"/>
              <a:t>OpenQA.Selenium</a:t>
            </a:r>
            <a:endParaRPr lang="en-US" sz="2000" dirty="0" smtClean="0"/>
          </a:p>
          <a:p>
            <a:pPr lvl="1"/>
            <a:r>
              <a:rPr lang="en-US" sz="2000" dirty="0" err="1" smtClean="0"/>
              <a:t>OpenQA.Selenium.Chrome</a:t>
            </a:r>
            <a:endParaRPr lang="en-US" sz="2000" dirty="0" smtClean="0"/>
          </a:p>
          <a:p>
            <a:r>
              <a:rPr lang="en-US" sz="2400" dirty="0" smtClean="0"/>
              <a:t>Create Driver Object</a:t>
            </a:r>
          </a:p>
          <a:p>
            <a:pPr lvl="1"/>
            <a:r>
              <a:rPr lang="en-US" sz="1700" dirty="0" err="1" smtClean="0"/>
              <a:t>IWebDriver</a:t>
            </a:r>
            <a:r>
              <a:rPr lang="en-US" sz="1700" dirty="0" smtClean="0"/>
              <a:t> driver = new </a:t>
            </a:r>
            <a:r>
              <a:rPr lang="en-US" sz="1700" dirty="0" err="1" smtClean="0"/>
              <a:t>ChromeDriver</a:t>
            </a:r>
            <a:r>
              <a:rPr lang="en-US" sz="1700" dirty="0" smtClean="0"/>
              <a:t>()</a:t>
            </a:r>
          </a:p>
          <a:p>
            <a:r>
              <a:rPr lang="en-US" sz="2400" dirty="0" smtClean="0"/>
              <a:t>Open a URL (</a:t>
            </a:r>
            <a:r>
              <a:rPr lang="en-US" sz="2400" dirty="0" smtClean="0">
                <a:hlinkClick r:id="rId2"/>
              </a:rPr>
              <a:t>http://www.google.com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err="1" smtClean="0"/>
              <a:t>driver.Navigate</a:t>
            </a:r>
            <a:r>
              <a:rPr lang="en-US" sz="2000" dirty="0" smtClean="0"/>
              <a:t>().</a:t>
            </a:r>
            <a:r>
              <a:rPr lang="en-US" sz="2000" dirty="0" err="1" smtClean="0"/>
              <a:t>GoToUrl</a:t>
            </a:r>
            <a:r>
              <a:rPr lang="en-US" sz="2000" dirty="0" smtClean="0"/>
              <a:t>(</a:t>
            </a:r>
            <a:r>
              <a:rPr lang="en-US" sz="2000" dirty="0" err="1" smtClean="0"/>
              <a:t>url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2 – Type &amp;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is extension of Task 1</a:t>
            </a:r>
          </a:p>
          <a:p>
            <a:r>
              <a:rPr lang="en-US" sz="2400" b="1" dirty="0" smtClean="0"/>
              <a:t>Goal:</a:t>
            </a:r>
            <a:r>
              <a:rPr lang="en-US" sz="2400" dirty="0" smtClean="0"/>
              <a:t> Once Google is opened, Type some query in it and press enter to see results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FindElement</a:t>
            </a:r>
            <a:r>
              <a:rPr lang="en-US" sz="2400" dirty="0" smtClean="0"/>
              <a:t> Method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By</a:t>
            </a:r>
            <a:r>
              <a:rPr lang="en-US" sz="2400" dirty="0" smtClean="0"/>
              <a:t> class</a:t>
            </a:r>
          </a:p>
          <a:p>
            <a:pPr lvl="1"/>
            <a:r>
              <a:rPr lang="en-US" sz="2000" dirty="0" err="1" smtClean="0"/>
              <a:t>By.ClassName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By.CssSelector</a:t>
            </a:r>
            <a:endParaRPr lang="en-US" sz="2000" dirty="0" smtClean="0"/>
          </a:p>
          <a:p>
            <a:pPr lvl="1"/>
            <a:r>
              <a:rPr lang="en-US" sz="2000" dirty="0" err="1" smtClean="0"/>
              <a:t>By.Id</a:t>
            </a:r>
            <a:endParaRPr lang="en-US" sz="2000" dirty="0" smtClean="0"/>
          </a:p>
          <a:p>
            <a:pPr lvl="1"/>
            <a:r>
              <a:rPr lang="en-US" sz="2000" dirty="0" err="1" smtClean="0"/>
              <a:t>By.Name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By.TagTagName</a:t>
            </a:r>
            <a:endParaRPr lang="en-US" sz="2000" dirty="0" smtClean="0"/>
          </a:p>
          <a:p>
            <a:pPr lvl="1"/>
            <a:r>
              <a:rPr lang="en-US" sz="2000" dirty="0" err="1" smtClean="0"/>
              <a:t>By.Xpath</a:t>
            </a:r>
            <a:endParaRPr lang="en-US" sz="2000" dirty="0" smtClean="0"/>
          </a:p>
          <a:p>
            <a:r>
              <a:rPr lang="en-US" sz="2400" dirty="0" err="1" smtClean="0"/>
              <a:t>SendKeys</a:t>
            </a:r>
            <a:r>
              <a:rPr lang="en-US" sz="2400" dirty="0" smtClean="0"/>
              <a:t>()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 – Data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extension of Task 2</a:t>
            </a:r>
          </a:p>
          <a:p>
            <a:r>
              <a:rPr lang="en-US" sz="2400" dirty="0"/>
              <a:t>Goal: Once search results are available, Extract information from web page &amp; print it on console (or save in file etc.)</a:t>
            </a:r>
          </a:p>
          <a:p>
            <a:r>
              <a:rPr lang="en-US" sz="2400" dirty="0"/>
              <a:t>Inspect page results &amp; understand the DOM structure</a:t>
            </a:r>
          </a:p>
          <a:p>
            <a:r>
              <a:rPr lang="en-US" sz="2400" dirty="0"/>
              <a:t>Check which </a:t>
            </a:r>
            <a:r>
              <a:rPr lang="en-US" sz="2400" dirty="0">
                <a:solidFill>
                  <a:srgbClr val="FF0000"/>
                </a:solidFill>
              </a:rPr>
              <a:t>By</a:t>
            </a:r>
            <a:r>
              <a:rPr lang="en-US" sz="2400" dirty="0"/>
              <a:t> class method you should use here to extract what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– Data Scraping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Goal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smtClean="0"/>
              <a:t>Take some input from user &amp; search it on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://pakistanistores.com</a:t>
            </a:r>
            <a:endParaRPr lang="en-US" sz="2400" dirty="0"/>
          </a:p>
          <a:p>
            <a:r>
              <a:rPr lang="en-US" sz="2400" dirty="0"/>
              <a:t>Inspect page results &amp; understand the DOM structure</a:t>
            </a:r>
          </a:p>
          <a:p>
            <a:r>
              <a:rPr lang="en-US" sz="2400" dirty="0" smtClean="0"/>
              <a:t>Extract search results and print them on console.</a:t>
            </a:r>
          </a:p>
          <a:p>
            <a:pPr lvl="1"/>
            <a:r>
              <a:rPr lang="en-US" sz="2000" dirty="0" smtClean="0"/>
              <a:t>Product Image</a:t>
            </a:r>
          </a:p>
          <a:p>
            <a:pPr lvl="1"/>
            <a:r>
              <a:rPr lang="en-US" sz="2000" dirty="0" smtClean="0"/>
              <a:t>Description</a:t>
            </a:r>
          </a:p>
          <a:p>
            <a:pPr lvl="1"/>
            <a:r>
              <a:rPr lang="en-US" sz="2000" dirty="0" smtClean="0"/>
              <a:t>Price</a:t>
            </a:r>
          </a:p>
          <a:p>
            <a:pPr lvl="1"/>
            <a:r>
              <a:rPr lang="en-US" sz="2000" dirty="0" smtClean="0"/>
              <a:t>Site Name (Source)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Pause.. Step towards UI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Think about a (simple) test case of your web application. </a:t>
            </a:r>
          </a:p>
          <a:p>
            <a:r>
              <a:rPr lang="en-US" sz="2800" dirty="0" smtClean="0"/>
              <a:t>How will you automate this test case?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next?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this Learning to perform Automated UI Testing</a:t>
            </a:r>
          </a:p>
          <a:p>
            <a:r>
              <a:rPr lang="en-US" sz="2800" dirty="0" smtClean="0"/>
              <a:t>Doing Automated UI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> + Selenium</a:t>
            </a:r>
          </a:p>
          <a:p>
            <a:r>
              <a:rPr lang="en-US" sz="2800" dirty="0" smtClean="0"/>
              <a:t>What is Selenium IDE?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Second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Mark your Attendance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docs.google.com/forms/d/e/1FAIpQLSfJRkcw5CyOyzsmEUbvef5RDtcZKl4PnU8b3X52EV2n4abF0g/viewform</a:t>
            </a:r>
            <a:endParaRPr lang="en-US" sz="2400" dirty="0" smtClean="0"/>
          </a:p>
          <a:p>
            <a:r>
              <a:rPr lang="en-US" sz="3200" dirty="0" smtClean="0"/>
              <a:t>Feedback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docs.google.com/forms/d/e/1FAIpQLSeopkMnvGegk-4xDqju26PGaXLl0L19Mte45lbKW1qCm-yBuA/viewform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Material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docs.google.com/spreadsheets/d/1LaeIrpanrKKeEkBIPPCWbbqnP8loNnm7RjlgVe1T61Y/edit#gid=999102021</a:t>
            </a:r>
            <a:r>
              <a:rPr lang="en-US" sz="2400" dirty="0" smtClean="0"/>
              <a:t>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3641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7" y="4249326"/>
            <a:ext cx="2380492" cy="15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92" y="4281182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81182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vs. CD vs. CD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Browser Automation</a:t>
            </a:r>
          </a:p>
          <a:p>
            <a:r>
              <a:rPr lang="en-US" dirty="0" smtClean="0"/>
              <a:t>What is Selenium</a:t>
            </a:r>
          </a:p>
          <a:p>
            <a:r>
              <a:rPr lang="en-US" dirty="0" smtClean="0"/>
              <a:t>Use Selenium with C#</a:t>
            </a:r>
          </a:p>
          <a:p>
            <a:r>
              <a:rPr lang="en-US" dirty="0" smtClean="0"/>
              <a:t>Data Scraping using Selenium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Ultimate 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Every manual operation in </a:t>
            </a:r>
            <a:r>
              <a:rPr lang="en-US" b="1" dirty="0" smtClean="0"/>
              <a:t>delivery </a:t>
            </a:r>
            <a:r>
              <a:rPr lang="en-US" b="1" dirty="0"/>
              <a:t>pipeline</a:t>
            </a:r>
            <a:r>
              <a:rPr lang="en-US" dirty="0"/>
              <a:t> needs to be evaluated to determine if it can be automated.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CI vs. CD vs. CD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Integration (CI):</a:t>
            </a:r>
            <a:r>
              <a:rPr lang="en-US" sz="3000" dirty="0"/>
              <a:t> A DEV practice to integrate code into a shared repository several times a day. </a:t>
            </a:r>
            <a:r>
              <a:rPr lang="en-US" sz="3000" dirty="0">
                <a:solidFill>
                  <a:srgbClr val="FF0000"/>
                </a:solidFill>
              </a:rPr>
              <a:t>Automated Tests</a:t>
            </a:r>
            <a:r>
              <a:rPr lang="en-US" sz="3000" dirty="0"/>
              <a:t> are run on every integration.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Delivery (CD):</a:t>
            </a:r>
            <a:r>
              <a:rPr lang="en-US" sz="3000" dirty="0"/>
              <a:t> Continuous delivery is an extension of CI to make sure that you can release new changes to your customers quickly in a sustainable way.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000" b="1" dirty="0"/>
              <a:t>Continuous Deployment (CD):</a:t>
            </a:r>
            <a:r>
              <a:rPr lang="en-US" sz="3000" dirty="0"/>
              <a:t> With this practice, every change that passes all stages of your production pipeline is released to your customers. There's no human intervention.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Browser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(Browser) Automation is</a:t>
            </a:r>
          </a:p>
          <a:p>
            <a:pPr lvl="1"/>
            <a:r>
              <a:rPr lang="en-US" dirty="0" smtClean="0"/>
              <a:t>A program/script emulates what you do manually (e.g. open a URL, filling form, clicking on a button)</a:t>
            </a:r>
          </a:p>
          <a:p>
            <a:r>
              <a:rPr lang="en-US" dirty="0" smtClean="0"/>
              <a:t>Automation can save lot of time. </a:t>
            </a:r>
          </a:p>
          <a:p>
            <a:r>
              <a:rPr lang="en-US" dirty="0" smtClean="0"/>
              <a:t>Demo of Browser Automation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automates browsers. That's it! </a:t>
            </a:r>
            <a:r>
              <a:rPr lang="en-US" dirty="0">
                <a:solidFill>
                  <a:srgbClr val="FF0000"/>
                </a:solidFill>
              </a:rPr>
              <a:t>What you do with that power is entirely up to you.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Primarily, it is for automating web applications for testing purposes, but is certainly not limited to just that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Source,  Free of Cost</a:t>
            </a:r>
          </a:p>
          <a:p>
            <a:r>
              <a:rPr lang="en-US" dirty="0" smtClean="0"/>
              <a:t>Latest version is 3.x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848600" cy="46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https://1.bp.blogspot.com/-Tfcr0P9J-lo/W-4tNx0NJmI/AAAAAAAAByE/-j8_ZtClHKoXnnWdI1mwQsasYB1gKkgWQCLcBGAs/s1600/Selenium%2B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9424"/>
            <a:ext cx="6019800" cy="42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30039</TotalTime>
  <Words>642</Words>
  <Application>Microsoft Office PowerPoint</Application>
  <PresentationFormat>On-screen Show (4:3)</PresentationFormat>
  <Paragraphs>130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Selenium for Automation</vt:lpstr>
      <vt:lpstr>Trainer</vt:lpstr>
      <vt:lpstr>Agenda</vt:lpstr>
      <vt:lpstr>Our Ultimate Objective</vt:lpstr>
      <vt:lpstr>CI vs. CD vs. CD</vt:lpstr>
      <vt:lpstr>What is Browser Automation?</vt:lpstr>
      <vt:lpstr>What is Selenium?</vt:lpstr>
      <vt:lpstr>Selenium Projects</vt:lpstr>
      <vt:lpstr>Selenium Projects</vt:lpstr>
      <vt:lpstr>Selenium WebDriver</vt:lpstr>
      <vt:lpstr>Platforms supported by Selenium</vt:lpstr>
      <vt:lpstr>Task 1 – Install Packages</vt:lpstr>
      <vt:lpstr>Task 2 – Type &amp; Search </vt:lpstr>
      <vt:lpstr>Task 3 – Data Scraping </vt:lpstr>
      <vt:lpstr>Exercise – Data Scraping </vt:lpstr>
      <vt:lpstr>Pause.. Step towards UI Testing</vt:lpstr>
      <vt:lpstr>What is next? </vt:lpstr>
      <vt:lpstr>One Second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Shahzad, Bilal</dc:creator>
  <cp:lastModifiedBy>Shahzad, Bilal</cp:lastModifiedBy>
  <cp:revision>221</cp:revision>
  <cp:lastPrinted>2018-01-06T12:15:55Z</cp:lastPrinted>
  <dcterms:created xsi:type="dcterms:W3CDTF">2006-08-16T00:00:00Z</dcterms:created>
  <dcterms:modified xsi:type="dcterms:W3CDTF">2019-04-18T10:04:39Z</dcterms:modified>
</cp:coreProperties>
</file>