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321" r:id="rId3"/>
    <p:sldId id="257" r:id="rId4"/>
    <p:sldId id="259" r:id="rId5"/>
    <p:sldId id="386" r:id="rId6"/>
    <p:sldId id="385" r:id="rId7"/>
    <p:sldId id="381" r:id="rId8"/>
    <p:sldId id="380" r:id="rId9"/>
    <p:sldId id="383" r:id="rId10"/>
    <p:sldId id="382" r:id="rId11"/>
    <p:sldId id="384" r:id="rId12"/>
    <p:sldId id="323" r:id="rId13"/>
    <p:sldId id="387" r:id="rId14"/>
    <p:sldId id="388" r:id="rId15"/>
    <p:sldId id="389" r:id="rId16"/>
    <p:sldId id="390" r:id="rId17"/>
    <p:sldId id="391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393" r:id="rId29"/>
    <p:sldId id="392" r:id="rId30"/>
    <p:sldId id="320" r:id="rId31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91652" autoAdjust="0"/>
  </p:normalViewPr>
  <p:slideViewPr>
    <p:cSldViewPr>
      <p:cViewPr>
        <p:scale>
          <a:sx n="70" d="100"/>
          <a:sy n="70" d="100"/>
        </p:scale>
        <p:origin x="-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9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34FCB5D-5059-4E82-ADA0-F0D440627FA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E79B28-14A7-438B-813A-42AB6D57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100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F79FEE6-0D51-46F1-A67C-BBD242D0688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1700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268861"/>
            <a:ext cx="7437120" cy="309681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229FAFC-F8C0-4300-85D0-0841763FF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0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alshahzad139/SeleniumUIAutomation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alshahzad139/SeleniumUIAutomation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alshahzad139/SeleniumUIAutomation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alshahzad139/SeleniumUIAutomation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alshahzad139/SeleniumUIAutomation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alshahzad139/SeleniumUIAutomation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xml_xpath.asp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project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projects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about/platforms.jsp#browser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about/platforms.jsp#browser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alshahzad139/SeleniumUIAutomation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https://www.seleniumhq.org/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https://github.com/bilalshahzad139/SeleniumUIAutomation</a:t>
            </a:r>
            <a:r>
              <a:rPr lang="en-US" dirty="0" smtClean="0"/>
              <a:t>/Unit Testing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8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https://github.com/bilalshahzad139/SeleniumUIAutomation</a:t>
            </a:r>
            <a:r>
              <a:rPr lang="en-US" dirty="0" smtClean="0"/>
              <a:t>/Unit Testing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8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https://github.com/bilalshahzad139/SeleniumUIAutomation</a:t>
            </a:r>
            <a:r>
              <a:rPr lang="en-US" dirty="0" smtClean="0"/>
              <a:t>/Unit Testing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8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https://github.com/bilalshahzad139/SeleniumUIAutomation</a:t>
            </a:r>
            <a:r>
              <a:rPr lang="en-US" dirty="0" smtClean="0"/>
              <a:t>/Unit Testing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8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https://github.com/bilalshahzad139/SeleniumUIAutomation</a:t>
            </a:r>
            <a:r>
              <a:rPr lang="en-US" dirty="0" smtClean="0"/>
              <a:t>/Unit Testing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8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https://github.com/bilalshahzad139/SeleniumUIAutomation</a:t>
            </a:r>
            <a:r>
              <a:rPr lang="en-US" dirty="0" smtClean="0"/>
              <a:t>/Unit Testing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8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https://www.w3schools.com/xml/xml_xpath.asp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8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8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https://www.seleniumhq.org/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https://www.seleniumhq.org/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https://www.seleniumhq.org/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https://www.seleniumhq.org/projects/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https://www.seleniumhq.org/projects/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https://www.seleniumhq.org/about/platforms.jsp#browsers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https://www.seleniumhq.org/about/platforms.jsp#browsers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https://github.com/bilalshahzad139/SeleniumUIAutomation</a:t>
            </a:r>
            <a:r>
              <a:rPr lang="en-US" dirty="0" smtClean="0"/>
              <a:t>/Unit Testing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7B9BA3-9635-40AC-9A47-1BC487F99B17}" type="datetime1">
              <a:rPr lang="en-US" smtClean="0"/>
              <a:t>4/19/2019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By Bilal Shahzad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89DC46-751C-45EE-B359-9452DFFC97A7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E7336F-DF3C-484E-A395-46A0F5D3E75D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54146A-EEF2-4447-9B63-1093335E8C99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F5D853-D038-4437-A44B-F9A62230FD67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5AAA15-0AEA-414D-B8C4-1BDB4ADADE26}" type="datetime1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36C455-B316-46E1-9177-65E7B5092787}" type="datetime1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D67B87-9DDA-4C83-87EB-A70914510CE4}" type="datetime1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A73CFE-99D8-4404-ACB1-96E182B1B3AF}" type="datetime1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062626-DAAA-4698-8AE0-049B0910E261}" type="datetime1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D7D87A-4935-48EB-801E-8F07608ABF72}" type="datetime1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DC533F8-9967-4694-8626-38678EC1828B}" type="datetime1">
              <a:rPr lang="en-US" smtClean="0"/>
              <a:t>4/19/2019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akistanistores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facebook.com/LearningInUrduCentre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linkedin.com/in/bilalshahzad13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bilalshahzad" TargetMode="External"/><Relationship Id="rId5" Type="http://schemas.openxmlformats.org/officeDocument/2006/relationships/hyperlink" Target="http://learninginurdu.pk/" TargetMode="External"/><Relationship Id="rId10" Type="http://schemas.openxmlformats.org/officeDocument/2006/relationships/image" Target="../media/image6.jpeg"/><Relationship Id="rId4" Type="http://schemas.openxmlformats.org/officeDocument/2006/relationships/hyperlink" Target="https://www.youtube.com/c/LearnInUrdu139" TargetMode="External"/><Relationship Id="rId9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selenium-ide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eopkMnvGegk-4xDqju26PGaXLl0L19Mte45lbKW1qCm-yBuA/viewform" TargetMode="External"/><Relationship Id="rId2" Type="http://schemas.openxmlformats.org/officeDocument/2006/relationships/hyperlink" Target="https://docs.google.com/forms/d/e/1FAIpQLSfJRkcw5CyOyzsmEUbvef5RDtcZKl4PnU8b3X52EV2n4abF0g/viewfor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LaeIrpanrKKeEkBIPPCWbbqnP8loNnm7RjlgVe1T61Y/edit#gid=999102021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 for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95800"/>
            <a:ext cx="7406640" cy="914400"/>
          </a:xfrm>
        </p:spPr>
        <p:txBody>
          <a:bodyPr/>
          <a:lstStyle/>
          <a:p>
            <a:r>
              <a:rPr lang="en-US" dirty="0" smtClean="0"/>
              <a:t>Automation with Bilal Shahzad</a:t>
            </a:r>
            <a:endParaRPr lang="en-US" dirty="0"/>
          </a:p>
        </p:txBody>
      </p:sp>
      <p:pic>
        <p:nvPicPr>
          <p:cNvPr id="1026" name="Picture 2" descr="https://www.seleniumhq.org/images/big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286000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57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20" y="2154072"/>
            <a:ext cx="6260757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9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Platforms supported by 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Firefox, Internet Explorer, Safari, Opera, </a:t>
            </a:r>
            <a:r>
              <a:rPr lang="en-US" dirty="0">
                <a:solidFill>
                  <a:srgbClr val="FF0000"/>
                </a:solidFill>
              </a:rPr>
              <a:t>Chrome</a:t>
            </a:r>
            <a:r>
              <a:rPr lang="en-US" dirty="0" smtClean="0"/>
              <a:t>, </a:t>
            </a:r>
          </a:p>
          <a:p>
            <a:r>
              <a:rPr lang="en-US" dirty="0">
                <a:solidFill>
                  <a:srgbClr val="FF0000"/>
                </a:solidFill>
              </a:rPr>
              <a:t>Microsoft Windows</a:t>
            </a:r>
            <a:r>
              <a:rPr lang="en-US" dirty="0"/>
              <a:t>, </a:t>
            </a:r>
            <a:r>
              <a:rPr lang="en-US" dirty="0" smtClean="0"/>
              <a:t> Apple </a:t>
            </a:r>
            <a:r>
              <a:rPr lang="en-US" dirty="0"/>
              <a:t>OS X, </a:t>
            </a:r>
            <a:r>
              <a:rPr lang="en-US" dirty="0" smtClean="0"/>
              <a:t>Linux</a:t>
            </a:r>
          </a:p>
          <a:p>
            <a:r>
              <a:rPr lang="en-US" dirty="0">
                <a:solidFill>
                  <a:srgbClr val="FF0000"/>
                </a:solidFill>
              </a:rPr>
              <a:t>C#,</a:t>
            </a:r>
            <a:r>
              <a:rPr lang="en-US" dirty="0"/>
              <a:t> Haskell, Java, JavaScript, Objective-C, Perl, PHP, Python, R, Ruby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1 – Install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447800"/>
            <a:ext cx="749808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Visual Studio 2015+, C#</a:t>
            </a:r>
          </a:p>
          <a:p>
            <a:r>
              <a:rPr lang="en-US" dirty="0" smtClean="0"/>
              <a:t>Create a new Project (e.g. Console)</a:t>
            </a:r>
          </a:p>
          <a:p>
            <a:r>
              <a:rPr lang="en-US" dirty="0" smtClean="0"/>
              <a:t>Add following packages</a:t>
            </a:r>
          </a:p>
          <a:p>
            <a:pPr lvl="1"/>
            <a:r>
              <a:rPr lang="en-US" sz="2000" dirty="0"/>
              <a:t>Install-Package </a:t>
            </a:r>
            <a:r>
              <a:rPr lang="en-US" sz="2000" dirty="0" err="1">
                <a:solidFill>
                  <a:srgbClr val="FF0000"/>
                </a:solidFill>
              </a:rPr>
              <a:t>Selenium.Support</a:t>
            </a:r>
            <a:r>
              <a:rPr lang="en-US" sz="2000" dirty="0"/>
              <a:t> -Version </a:t>
            </a:r>
            <a:r>
              <a:rPr lang="en-US" sz="2000" dirty="0" smtClean="0"/>
              <a:t>3.141.0</a:t>
            </a:r>
          </a:p>
          <a:p>
            <a:pPr lvl="2"/>
            <a:r>
              <a:rPr lang="en-US" sz="1600" dirty="0" smtClean="0"/>
              <a:t>It will also install </a:t>
            </a:r>
            <a:r>
              <a:rPr lang="en-US" sz="1600" dirty="0" err="1" smtClean="0">
                <a:solidFill>
                  <a:srgbClr val="FF0000"/>
                </a:solidFill>
              </a:rPr>
              <a:t>Selenium.WebDriver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/>
            <a:r>
              <a:rPr lang="en-US" sz="2000" dirty="0" smtClean="0"/>
              <a:t>Install-Package </a:t>
            </a:r>
            <a:r>
              <a:rPr lang="en-US" sz="2000" dirty="0" err="1">
                <a:solidFill>
                  <a:srgbClr val="FF0000"/>
                </a:solidFill>
              </a:rPr>
              <a:t>Selenium.Chrome.WebDriver</a:t>
            </a:r>
            <a:r>
              <a:rPr lang="en-US" sz="2000" dirty="0"/>
              <a:t> -Version </a:t>
            </a:r>
            <a:r>
              <a:rPr lang="en-US" sz="2000" dirty="0" smtClean="0"/>
              <a:t>2.45.0</a:t>
            </a:r>
          </a:p>
          <a:p>
            <a:r>
              <a:rPr lang="en-US" dirty="0" smtClean="0"/>
              <a:t>Add Namespaces</a:t>
            </a:r>
          </a:p>
          <a:p>
            <a:pPr lvl="1"/>
            <a:r>
              <a:rPr lang="en-US" sz="2000" dirty="0" err="1" smtClean="0"/>
              <a:t>OpenQA.Selenium</a:t>
            </a:r>
            <a:endParaRPr lang="en-US" sz="2000" dirty="0" smtClean="0"/>
          </a:p>
          <a:p>
            <a:pPr lvl="1"/>
            <a:r>
              <a:rPr lang="en-US" sz="2000" dirty="0" err="1" smtClean="0"/>
              <a:t>OpenQA.Selenium.Chrome</a:t>
            </a:r>
            <a:endParaRPr lang="en-US" sz="2000" dirty="0" smtClean="0"/>
          </a:p>
          <a:p>
            <a:r>
              <a:rPr lang="en-US" sz="2400" dirty="0" smtClean="0"/>
              <a:t>Create Driver Object</a:t>
            </a:r>
          </a:p>
          <a:p>
            <a:pPr lvl="1"/>
            <a:r>
              <a:rPr lang="en-US" sz="1700" dirty="0" err="1" smtClean="0"/>
              <a:t>IWebDriver</a:t>
            </a:r>
            <a:r>
              <a:rPr lang="en-US" sz="1700" dirty="0" smtClean="0"/>
              <a:t> driver = new </a:t>
            </a:r>
            <a:r>
              <a:rPr lang="en-US" sz="1700" dirty="0" err="1" smtClean="0"/>
              <a:t>ChromeDriver</a:t>
            </a:r>
            <a:r>
              <a:rPr lang="en-US" sz="1700" dirty="0" smtClean="0"/>
              <a:t>()</a:t>
            </a:r>
          </a:p>
          <a:p>
            <a:r>
              <a:rPr lang="en-US" sz="2400" dirty="0" smtClean="0"/>
              <a:t>Open a URL (</a:t>
            </a:r>
            <a:r>
              <a:rPr lang="en-US" sz="2400" dirty="0" smtClean="0">
                <a:hlinkClick r:id="rId2"/>
              </a:rPr>
              <a:t>http://www.google.com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err="1" smtClean="0"/>
              <a:t>driver.Navigate</a:t>
            </a:r>
            <a:r>
              <a:rPr lang="en-US" sz="2000" dirty="0" smtClean="0"/>
              <a:t>().</a:t>
            </a:r>
            <a:r>
              <a:rPr lang="en-US" sz="2000" dirty="0" err="1" smtClean="0"/>
              <a:t>GoToUrl</a:t>
            </a:r>
            <a:r>
              <a:rPr lang="en-US" sz="2000" dirty="0" smtClean="0"/>
              <a:t>(</a:t>
            </a:r>
            <a:r>
              <a:rPr lang="en-US" sz="2000" dirty="0" err="1" smtClean="0"/>
              <a:t>url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2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2 – Type &amp;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This is extension of Task 1</a:t>
            </a:r>
          </a:p>
          <a:p>
            <a:r>
              <a:rPr lang="en-US" sz="2400" b="1" dirty="0" smtClean="0"/>
              <a:t>Goal:</a:t>
            </a:r>
            <a:r>
              <a:rPr lang="en-US" sz="2400" dirty="0" smtClean="0"/>
              <a:t> Once Google is opened, Type some query in it and press enter to see results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FindElement</a:t>
            </a:r>
            <a:r>
              <a:rPr lang="en-US" sz="2400" dirty="0" smtClean="0"/>
              <a:t> Method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By</a:t>
            </a:r>
            <a:r>
              <a:rPr lang="en-US" sz="2400" dirty="0" smtClean="0"/>
              <a:t> class</a:t>
            </a:r>
          </a:p>
          <a:p>
            <a:pPr lvl="1"/>
            <a:r>
              <a:rPr lang="en-US" sz="2000" dirty="0" err="1" smtClean="0"/>
              <a:t>By.ClassName</a:t>
            </a:r>
            <a:endParaRPr lang="en-US" sz="2000" dirty="0" smtClean="0"/>
          </a:p>
          <a:p>
            <a:pPr lvl="1"/>
            <a:r>
              <a:rPr lang="en-US" sz="2000" dirty="0" err="1" smtClean="0"/>
              <a:t>By.CssSelector</a:t>
            </a:r>
            <a:endParaRPr lang="en-US" sz="2000" dirty="0" smtClean="0"/>
          </a:p>
          <a:p>
            <a:pPr lvl="1"/>
            <a:r>
              <a:rPr lang="en-US" sz="2000" dirty="0" err="1" smtClean="0"/>
              <a:t>By.Id</a:t>
            </a:r>
            <a:endParaRPr lang="en-US" sz="2000" dirty="0" smtClean="0"/>
          </a:p>
          <a:p>
            <a:pPr lvl="1"/>
            <a:r>
              <a:rPr lang="en-US" sz="2000" dirty="0" err="1" smtClean="0"/>
              <a:t>By.Name</a:t>
            </a:r>
            <a:endParaRPr lang="en-US" sz="2000" dirty="0" smtClean="0"/>
          </a:p>
          <a:p>
            <a:pPr lvl="1"/>
            <a:r>
              <a:rPr lang="en-US" sz="2000" dirty="0" err="1" smtClean="0"/>
              <a:t>By.TagTagName</a:t>
            </a:r>
            <a:endParaRPr lang="en-US" sz="2000" dirty="0" smtClean="0"/>
          </a:p>
          <a:p>
            <a:pPr lvl="1"/>
            <a:r>
              <a:rPr lang="en-US" sz="2000" dirty="0" err="1" smtClean="0"/>
              <a:t>By.Xpath</a:t>
            </a:r>
            <a:endParaRPr lang="en-US" sz="2000" dirty="0" smtClean="0"/>
          </a:p>
          <a:p>
            <a:r>
              <a:rPr lang="en-US" sz="2400" dirty="0" err="1" smtClean="0"/>
              <a:t>SendKeys</a:t>
            </a:r>
            <a:r>
              <a:rPr lang="en-US" sz="2400" dirty="0" smtClean="0"/>
              <a:t>()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7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3 – Data Scraping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is extension of Task 2</a:t>
            </a:r>
          </a:p>
          <a:p>
            <a:r>
              <a:rPr lang="en-US" sz="2400" dirty="0"/>
              <a:t>Goal: Once search results are available, Extract information from web page &amp; print it on console (or save in file etc.)</a:t>
            </a:r>
          </a:p>
          <a:p>
            <a:r>
              <a:rPr lang="en-US" sz="2400" dirty="0"/>
              <a:t>Inspect page results &amp; understand the DOM structure</a:t>
            </a:r>
          </a:p>
          <a:p>
            <a:r>
              <a:rPr lang="en-US" sz="2400" dirty="0"/>
              <a:t>Check which </a:t>
            </a:r>
            <a:r>
              <a:rPr lang="en-US" sz="2400" dirty="0">
                <a:solidFill>
                  <a:srgbClr val="FF0000"/>
                </a:solidFill>
              </a:rPr>
              <a:t>By</a:t>
            </a:r>
            <a:r>
              <a:rPr lang="en-US" sz="2400" dirty="0"/>
              <a:t> class method you should use here to extract what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1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– Data Scraping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Goal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dirty="0" smtClean="0"/>
              <a:t>Take some input from user &amp; search it on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://pakistanistores.com</a:t>
            </a:r>
            <a:endParaRPr lang="en-US" sz="2400" dirty="0"/>
          </a:p>
          <a:p>
            <a:r>
              <a:rPr lang="en-US" sz="2400" dirty="0"/>
              <a:t>Inspect page results &amp; understand the DOM structure</a:t>
            </a:r>
          </a:p>
          <a:p>
            <a:r>
              <a:rPr lang="en-US" sz="2400" dirty="0" smtClean="0"/>
              <a:t>Extract search results and print them on console.</a:t>
            </a:r>
          </a:p>
          <a:p>
            <a:pPr lvl="1"/>
            <a:r>
              <a:rPr lang="en-US" sz="2000" dirty="0" smtClean="0"/>
              <a:t>Product Image</a:t>
            </a:r>
          </a:p>
          <a:p>
            <a:pPr lvl="1"/>
            <a:r>
              <a:rPr lang="en-US" sz="2000" dirty="0" smtClean="0"/>
              <a:t>Description</a:t>
            </a:r>
          </a:p>
          <a:p>
            <a:pPr lvl="1"/>
            <a:r>
              <a:rPr lang="en-US" sz="2000" dirty="0" smtClean="0"/>
              <a:t>Price</a:t>
            </a:r>
          </a:p>
          <a:p>
            <a:pPr lvl="1"/>
            <a:r>
              <a:rPr lang="en-US" sz="2000" dirty="0" smtClean="0"/>
              <a:t>Site Name (Source)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Pause.. Step towards UI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Think about a (simple) test case of your web application. </a:t>
            </a:r>
          </a:p>
          <a:p>
            <a:r>
              <a:rPr lang="en-US" sz="2800" dirty="0" smtClean="0"/>
              <a:t>How will you automate this test case?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7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next?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this Learning to perform Automated UI Testing</a:t>
            </a:r>
          </a:p>
          <a:p>
            <a:r>
              <a:rPr lang="en-US" sz="2800" dirty="0" smtClean="0"/>
              <a:t>Doing Automated UI testing with </a:t>
            </a:r>
            <a:r>
              <a:rPr lang="en-US" sz="2800" dirty="0" err="1" smtClean="0"/>
              <a:t>Nunit</a:t>
            </a:r>
            <a:r>
              <a:rPr lang="en-US" sz="2800" dirty="0" smtClean="0"/>
              <a:t> + Selenium</a:t>
            </a:r>
          </a:p>
          <a:p>
            <a:r>
              <a:rPr lang="en-US" sz="2800" dirty="0" smtClean="0"/>
              <a:t>What is Selenium IDE?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6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2 – UI Automated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Demo of Sample Web Application</a:t>
            </a:r>
          </a:p>
          <a:p>
            <a:r>
              <a:rPr lang="en-US" sz="2400" dirty="0" smtClean="0"/>
              <a:t>Login Verification</a:t>
            </a:r>
          </a:p>
          <a:p>
            <a:r>
              <a:rPr lang="en-US" sz="2400" dirty="0" smtClean="0"/>
              <a:t>New Record Creation</a:t>
            </a:r>
          </a:p>
          <a:p>
            <a:r>
              <a:rPr lang="en-US" sz="2400" dirty="0" smtClean="0"/>
              <a:t>Show All Records</a:t>
            </a:r>
          </a:p>
          <a:p>
            <a:r>
              <a:rPr lang="en-US" sz="2400" dirty="0" smtClean="0"/>
              <a:t>Headless Browser</a:t>
            </a:r>
          </a:p>
          <a:p>
            <a:r>
              <a:rPr lang="en-US" sz="2400" dirty="0" smtClean="0"/>
              <a:t>UI Automated Testing with Selenium + </a:t>
            </a:r>
            <a:r>
              <a:rPr lang="en-US" sz="2400" dirty="0" err="1" smtClean="0"/>
              <a:t>Nunit</a:t>
            </a:r>
            <a:endParaRPr lang="en-US" sz="2400" dirty="0" smtClean="0"/>
          </a:p>
          <a:p>
            <a:r>
              <a:rPr lang="en-US" sz="2400" dirty="0" smtClean="0"/>
              <a:t>Introduction to </a:t>
            </a:r>
            <a:r>
              <a:rPr lang="en-US" sz="2400" dirty="0" err="1" smtClean="0"/>
              <a:t>Xpath</a:t>
            </a:r>
            <a:endParaRPr lang="en-US" sz="2400" dirty="0" smtClean="0"/>
          </a:p>
          <a:p>
            <a:r>
              <a:rPr lang="en-US" sz="2400" dirty="0" smtClean="0"/>
              <a:t>Introduction to Selenium IDE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5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1 – Login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Validate if Login/Password is working properly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https://www.linkedin.com/in/bilalshahzad139/</a:t>
            </a:r>
            <a:r>
              <a:rPr lang="en-US" sz="2000" dirty="0"/>
              <a:t>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https://www.facebook.com/LearningInUrduCentre/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https://www.youtube.com/c/LearnInUrdu139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http://learninginurdu.pk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@</a:t>
            </a:r>
            <a:r>
              <a:rPr lang="en-US" sz="2000" dirty="0" err="1">
                <a:hlinkClick r:id="rId6"/>
              </a:rPr>
              <a:t>bilalshahzad</a:t>
            </a:r>
            <a:endParaRPr lang="en-US" sz="2000" dirty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7" descr="D:\Per\MyDocs\Professional\MVP\mvp award logo kit\MVP Logo_Vertical\MVP_Logo_Preferred_Cyan300_RGB_300pp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13641"/>
            <a:ext cx="9144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Per\MyDocs\Professional\Certifications\MCT (1)\MCT_Microsoft Certified Trainer\MS_Cert_Trainer_logo_Blk_rgb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87" y="4249326"/>
            <a:ext cx="2380492" cy="156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er\MyDocs\Professional\Certifications\logos\MCSD_2013(all)_1477\MCSD_2013(rgb)_1477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592" y="4281182"/>
            <a:ext cx="1953208" cy="148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Per\MyDocs\Professional\Certifications\logos\MCPD_2013(all)_506\MCPD_2013(rgb)_506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281182"/>
            <a:ext cx="1898018" cy="163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6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2 – Login Verification -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Validate if Login/Password is working properly and if it is Admin user.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3 – New Product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Perform action to create new product and verify if it is saved successfully.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2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4 – Show All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Perform action to see all products and see if products are appearing.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Headless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headless browser is a web browser without a graphical user interface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/>
              <a:t>PhanthomJS</a:t>
            </a:r>
            <a:endParaRPr lang="en-US" dirty="0"/>
          </a:p>
          <a:p>
            <a:pPr lvl="1"/>
            <a:r>
              <a:rPr lang="en-US" dirty="0" err="1"/>
              <a:t>HtmlUnitDriver</a:t>
            </a:r>
            <a:endParaRPr lang="en-US" dirty="0"/>
          </a:p>
          <a:p>
            <a:pPr lvl="1"/>
            <a:r>
              <a:rPr lang="en-US" dirty="0" err="1"/>
              <a:t>ChromeDriver</a:t>
            </a:r>
            <a:r>
              <a:rPr lang="en-US" dirty="0"/>
              <a:t> with Headless </a:t>
            </a:r>
            <a:r>
              <a:rPr lang="en-US" dirty="0" smtClean="0"/>
              <a:t>Chrome</a:t>
            </a:r>
          </a:p>
          <a:p>
            <a:r>
              <a:rPr lang="en-US" dirty="0"/>
              <a:t>Chrome Headless</a:t>
            </a:r>
          </a:p>
          <a:p>
            <a:pPr lvl="1"/>
            <a:r>
              <a:rPr lang="en-US" dirty="0" smtClean="0"/>
              <a:t>Running </a:t>
            </a:r>
            <a:r>
              <a:rPr lang="en-US" dirty="0"/>
              <a:t>Chrome without chrome</a:t>
            </a:r>
          </a:p>
          <a:p>
            <a:pPr lvl="1"/>
            <a:r>
              <a:rPr lang="en-US" dirty="0" smtClean="0"/>
              <a:t>Chrome v60.0 &gt;</a:t>
            </a:r>
          </a:p>
          <a:p>
            <a:pPr lvl="1"/>
            <a:r>
              <a:rPr lang="en-US" dirty="0" err="1"/>
              <a:t>ChromeOptions</a:t>
            </a:r>
            <a:r>
              <a:rPr lang="en-US" dirty="0"/>
              <a:t> option = new </a:t>
            </a:r>
            <a:r>
              <a:rPr lang="en-US" dirty="0" err="1"/>
              <a:t>ChromeOptions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option.AddArgument</a:t>
            </a:r>
            <a:r>
              <a:rPr lang="en-US" dirty="0"/>
              <a:t>("--headless");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driver = new </a:t>
            </a:r>
            <a:r>
              <a:rPr lang="en-US" dirty="0" err="1"/>
              <a:t>ChromeDriver</a:t>
            </a:r>
            <a:r>
              <a:rPr lang="en-US" dirty="0"/>
              <a:t>(option);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59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5 – Selenium with </a:t>
            </a:r>
            <a:r>
              <a:rPr lang="en-US" dirty="0" err="1" smtClean="0"/>
              <a:t>NUnit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Create </a:t>
            </a:r>
            <a:r>
              <a:rPr lang="en-US" dirty="0"/>
              <a:t>New Class Library Project</a:t>
            </a:r>
          </a:p>
          <a:p>
            <a:r>
              <a:rPr lang="en-US" dirty="0" smtClean="0"/>
              <a:t>Add </a:t>
            </a:r>
            <a:r>
              <a:rPr lang="en-US" dirty="0" err="1"/>
              <a:t>NUnit</a:t>
            </a:r>
            <a:r>
              <a:rPr lang="en-US" dirty="0"/>
              <a:t> Package</a:t>
            </a:r>
          </a:p>
          <a:p>
            <a:pPr lvl="1"/>
            <a:r>
              <a:rPr lang="en-US" dirty="0" smtClean="0"/>
              <a:t>Install-Package </a:t>
            </a:r>
            <a:r>
              <a:rPr lang="en-US" dirty="0" err="1"/>
              <a:t>NUnit</a:t>
            </a:r>
            <a:r>
              <a:rPr lang="en-US" dirty="0"/>
              <a:t> -Version 3.11.0</a:t>
            </a:r>
          </a:p>
          <a:p>
            <a:r>
              <a:rPr lang="en-US" dirty="0" smtClean="0"/>
              <a:t>Install </a:t>
            </a:r>
            <a:r>
              <a:rPr lang="en-US" dirty="0"/>
              <a:t>“</a:t>
            </a:r>
            <a:r>
              <a:rPr lang="en-US" dirty="0" err="1"/>
              <a:t>NUnit</a:t>
            </a:r>
            <a:r>
              <a:rPr lang="en-US" dirty="0"/>
              <a:t> Test Adapter 3” Extension (If it is missing)</a:t>
            </a:r>
          </a:p>
          <a:p>
            <a:pPr lvl="1"/>
            <a:r>
              <a:rPr lang="en-US" dirty="0"/>
              <a:t>Go to Tools -&gt; Extensions &amp; Updates -&gt; Click “Online” and search for “</a:t>
            </a:r>
            <a:r>
              <a:rPr lang="en-US" dirty="0" err="1"/>
              <a:t>Nunit</a:t>
            </a:r>
            <a:r>
              <a:rPr lang="en-US" dirty="0"/>
              <a:t>”</a:t>
            </a:r>
          </a:p>
          <a:p>
            <a:r>
              <a:rPr lang="en-US" dirty="0" smtClean="0"/>
              <a:t>Install-Package </a:t>
            </a:r>
            <a:r>
              <a:rPr lang="en-US" dirty="0" err="1"/>
              <a:t>Selenium.Support</a:t>
            </a:r>
            <a:r>
              <a:rPr lang="en-US" dirty="0"/>
              <a:t> -Version 3.141.0</a:t>
            </a:r>
          </a:p>
          <a:p>
            <a:r>
              <a:rPr lang="en-US" dirty="0" smtClean="0"/>
              <a:t>Install-Package </a:t>
            </a:r>
            <a:r>
              <a:rPr lang="en-US" dirty="0" err="1"/>
              <a:t>Selenium.Chrome.WebDriver</a:t>
            </a:r>
            <a:r>
              <a:rPr lang="en-US" dirty="0"/>
              <a:t> -Version </a:t>
            </a:r>
            <a:r>
              <a:rPr lang="en-US" dirty="0" smtClean="0"/>
              <a:t>2.45.0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TestFixture</a:t>
            </a:r>
            <a:r>
              <a:rPr lang="en-US" dirty="0" smtClean="0"/>
              <a:t>], [Test], [Setup], [</a:t>
            </a:r>
            <a:r>
              <a:rPr lang="en-US" dirty="0" err="1" smtClean="0"/>
              <a:t>TearDown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XPath</a:t>
            </a:r>
            <a:r>
              <a:rPr lang="en-US" dirty="0" smtClean="0"/>
              <a:t> (XML Path)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XPath</a:t>
            </a:r>
            <a:r>
              <a:rPr lang="en-US" dirty="0"/>
              <a:t> is a query language for selecting nodes from an XML document.</a:t>
            </a:r>
          </a:p>
          <a:p>
            <a:r>
              <a:rPr lang="en-US" dirty="0" smtClean="0"/>
              <a:t>Find Input element where name is “</a:t>
            </a:r>
            <a:r>
              <a:rPr lang="en-US" dirty="0" err="1" smtClean="0"/>
              <a:t>rlz</a:t>
            </a:r>
            <a:r>
              <a:rPr lang="en-US" dirty="0" smtClean="0"/>
              <a:t>”</a:t>
            </a:r>
          </a:p>
          <a:p>
            <a:pPr lvl="1"/>
            <a:r>
              <a:rPr lang="en-US" dirty="0"/>
              <a:t>//input[@name="</a:t>
            </a:r>
            <a:r>
              <a:rPr lang="en-US" dirty="0" err="1"/>
              <a:t>rlz</a:t>
            </a:r>
            <a:r>
              <a:rPr lang="en-US" dirty="0" smtClean="0"/>
              <a:t>"]</a:t>
            </a:r>
          </a:p>
          <a:p>
            <a:r>
              <a:rPr lang="en-US" dirty="0"/>
              <a:t>Find Input element </a:t>
            </a:r>
            <a:r>
              <a:rPr lang="en-US" dirty="0" smtClean="0"/>
              <a:t>which has name attribute</a:t>
            </a:r>
          </a:p>
          <a:p>
            <a:pPr lvl="1"/>
            <a:r>
              <a:rPr lang="en-US" dirty="0"/>
              <a:t>//input[@</a:t>
            </a:r>
            <a:r>
              <a:rPr lang="en-US" dirty="0" smtClean="0"/>
              <a:t>name]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Selenium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https://www.seleniumhq.org/selenium-ide/</a:t>
            </a:r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/>
              <a:t>source record and playback test automation for the </a:t>
            </a:r>
            <a:r>
              <a:rPr lang="en-US" dirty="0" smtClean="0"/>
              <a:t>web</a:t>
            </a:r>
          </a:p>
          <a:p>
            <a:r>
              <a:rPr lang="en-US" dirty="0" smtClean="0"/>
              <a:t>Available as Chrome Extension &amp; Firefox Plugin</a:t>
            </a:r>
          </a:p>
          <a:p>
            <a:r>
              <a:rPr lang="en-US" dirty="0" smtClean="0"/>
              <a:t>It </a:t>
            </a:r>
            <a:r>
              <a:rPr lang="en-US" dirty="0"/>
              <a:t>requires no additional setup other than installing the extension on your browser. </a:t>
            </a:r>
            <a:endParaRPr lang="en-US" dirty="0" smtClean="0"/>
          </a:p>
          <a:p>
            <a:r>
              <a:rPr lang="en-US" dirty="0" smtClean="0"/>
              <a:t>Command Line Runner for Selenium IDE is available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Selenium IDE -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how to Record &amp; Play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0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Second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Mark your Attendance</a:t>
            </a:r>
          </a:p>
          <a:p>
            <a:pPr lvl="1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docs.google.com/forms/d/e/1FAIpQLSfJRkcw5CyOyzsmEUbvef5RDtcZKl4PnU8b3X52EV2n4abF0g/viewform</a:t>
            </a:r>
            <a:endParaRPr lang="en-US" sz="2400" dirty="0" smtClean="0"/>
          </a:p>
          <a:p>
            <a:r>
              <a:rPr lang="en-US" sz="3200" dirty="0" smtClean="0"/>
              <a:t>Feedback</a:t>
            </a:r>
          </a:p>
          <a:p>
            <a:pPr lvl="1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docs.google.com/forms/d/e/1FAIpQLSeopkMnvGegk-4xDqju26PGaXLl0L19Mte45lbKW1qCm-yBuA/viewform</a:t>
            </a:r>
            <a:r>
              <a:rPr lang="en-US" sz="2400" dirty="0" smtClean="0"/>
              <a:t> </a:t>
            </a:r>
          </a:p>
          <a:p>
            <a:r>
              <a:rPr lang="en-US" sz="2800" dirty="0" smtClean="0"/>
              <a:t>Material</a:t>
            </a:r>
          </a:p>
          <a:p>
            <a:pPr lvl="1"/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docs.google.com/spreadsheets/d/1LaeIrpanrKKeEkBIPPCWbbqnP8loNnm7RjlgVe1T61Y/edit#gid=999102021</a:t>
            </a:r>
            <a:r>
              <a:rPr lang="en-US" sz="2400" dirty="0" smtClean="0"/>
              <a:t> 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1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56483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8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 vs. CD vs. CD</a:t>
            </a:r>
          </a:p>
          <a:p>
            <a:r>
              <a:rPr lang="en-US" dirty="0" smtClean="0"/>
              <a:t>What is Browser Automation</a:t>
            </a:r>
          </a:p>
          <a:p>
            <a:r>
              <a:rPr lang="en-US" dirty="0" smtClean="0"/>
              <a:t>What is Selenium</a:t>
            </a:r>
          </a:p>
          <a:p>
            <a:r>
              <a:rPr lang="en-US" dirty="0" smtClean="0"/>
              <a:t>Use Selenium with C#</a:t>
            </a:r>
          </a:p>
          <a:p>
            <a:r>
              <a:rPr lang="en-US" dirty="0" smtClean="0"/>
              <a:t>Data Scraping using </a:t>
            </a:r>
            <a:r>
              <a:rPr lang="en-US" dirty="0" smtClean="0"/>
              <a:t>Selenium</a:t>
            </a:r>
          </a:p>
          <a:p>
            <a:r>
              <a:rPr lang="en-US" dirty="0" smtClean="0"/>
              <a:t>UI Automated Testing</a:t>
            </a:r>
          </a:p>
          <a:p>
            <a:r>
              <a:rPr lang="en-US" dirty="0" smtClean="0"/>
              <a:t>Selenium with </a:t>
            </a:r>
            <a:r>
              <a:rPr lang="en-US" dirty="0" err="1" smtClean="0"/>
              <a:t>NUnit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Our Ultimate Objective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Every manual operation in </a:t>
            </a:r>
            <a:r>
              <a:rPr lang="en-US" b="1" dirty="0" smtClean="0"/>
              <a:t>delivery </a:t>
            </a:r>
            <a:r>
              <a:rPr lang="en-US" b="1" dirty="0"/>
              <a:t>pipeline</a:t>
            </a:r>
            <a:r>
              <a:rPr lang="en-US" dirty="0"/>
              <a:t> needs to be evaluated to determine if it can be automated.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CI vs. CD vs. CD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000" b="1" dirty="0"/>
              <a:t>Continuous Integration (CI):</a:t>
            </a:r>
            <a:r>
              <a:rPr lang="en-US" sz="3000" dirty="0"/>
              <a:t> A DEV practice to integrate code into a shared repository several times a day. </a:t>
            </a:r>
            <a:r>
              <a:rPr lang="en-US" sz="3000" dirty="0">
                <a:solidFill>
                  <a:srgbClr val="FF0000"/>
                </a:solidFill>
              </a:rPr>
              <a:t>Automated Tests</a:t>
            </a:r>
            <a:r>
              <a:rPr lang="en-US" sz="3000" dirty="0"/>
              <a:t> are run on every integration.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000" b="1" dirty="0"/>
              <a:t>Continuous Delivery (CD):</a:t>
            </a:r>
            <a:r>
              <a:rPr lang="en-US" sz="3000" dirty="0"/>
              <a:t> Continuous delivery is an extension of CI to make sure that you can release new changes to your customers quickly in a sustainable way.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000" b="1" dirty="0"/>
              <a:t>Continuous Deployment (CD):</a:t>
            </a:r>
            <a:r>
              <a:rPr lang="en-US" sz="3000" dirty="0"/>
              <a:t> With this practice, every change that passes all stages of your production pipeline is released to your customers. There's no human intervention.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1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Browser Automation?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(Browser) Automation is</a:t>
            </a:r>
          </a:p>
          <a:p>
            <a:pPr lvl="1"/>
            <a:r>
              <a:rPr lang="en-US" dirty="0" smtClean="0"/>
              <a:t>A program/script emulates what you do manually (e.g. open a URL, filling form, clicking on a button)</a:t>
            </a:r>
          </a:p>
          <a:p>
            <a:r>
              <a:rPr lang="en-US" dirty="0" smtClean="0"/>
              <a:t>Automation can save lot of time. </a:t>
            </a:r>
          </a:p>
          <a:p>
            <a:r>
              <a:rPr lang="en-US" dirty="0" smtClean="0"/>
              <a:t>Demo of Browser Automation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Selenium?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Selenium automates browsers. That's it! </a:t>
            </a:r>
            <a:r>
              <a:rPr lang="en-US" dirty="0">
                <a:solidFill>
                  <a:srgbClr val="FF0000"/>
                </a:solidFill>
              </a:rPr>
              <a:t>What you do with that power is entirely up to you.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Primarily, it is for automating web applications for testing purposes, but is certainly not limited to just that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Open Source,  Free of Cost</a:t>
            </a:r>
          </a:p>
          <a:p>
            <a:r>
              <a:rPr lang="en-US" dirty="0" smtClean="0"/>
              <a:t>Latest version is 3.x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9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Selenium Projects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7848600" cy="462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33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Selenium Projects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 descr="https://1.bp.blogspot.com/-Tfcr0P9J-lo/W-4tNx0NJmI/AAAAAAAAByE/-j8_ZtClHKoXnnWdI1mwQsasYB1gKkgWQCLcBGAs/s1600/Selenium%2BSu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9424"/>
            <a:ext cx="6019800" cy="427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96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30984</TotalTime>
  <Words>1028</Words>
  <Application>Microsoft Office PowerPoint</Application>
  <PresentationFormat>On-screen Show (4:3)</PresentationFormat>
  <Paragraphs>212</Paragraphs>
  <Slides>30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Solstice</vt:lpstr>
      <vt:lpstr>Selenium for Automation</vt:lpstr>
      <vt:lpstr>Trainer</vt:lpstr>
      <vt:lpstr>Agenda</vt:lpstr>
      <vt:lpstr>Our Ultimate Objective</vt:lpstr>
      <vt:lpstr>CI vs. CD vs. CD</vt:lpstr>
      <vt:lpstr>What is Browser Automation?</vt:lpstr>
      <vt:lpstr>What is Selenium?</vt:lpstr>
      <vt:lpstr>Selenium Projects</vt:lpstr>
      <vt:lpstr>Selenium Projects</vt:lpstr>
      <vt:lpstr>Selenium WebDriver</vt:lpstr>
      <vt:lpstr>Platforms supported by Selenium</vt:lpstr>
      <vt:lpstr>Task 1 – Install Packages</vt:lpstr>
      <vt:lpstr>Task 2 – Type &amp; Search </vt:lpstr>
      <vt:lpstr>Task 3 – Data Scraping </vt:lpstr>
      <vt:lpstr>Exercise – Data Scraping </vt:lpstr>
      <vt:lpstr>Pause.. Step towards UI Testing</vt:lpstr>
      <vt:lpstr>What is next? </vt:lpstr>
      <vt:lpstr>Part 2 – UI Automated Testing</vt:lpstr>
      <vt:lpstr>Task 1 – Login Verification</vt:lpstr>
      <vt:lpstr>Task 2 – Login Verification - Admin</vt:lpstr>
      <vt:lpstr>Task 3 – New Product Creation</vt:lpstr>
      <vt:lpstr>Task 4 – Show All Verification</vt:lpstr>
      <vt:lpstr>Headless Browser</vt:lpstr>
      <vt:lpstr>Task 5 – Selenium with NUnit</vt:lpstr>
      <vt:lpstr>Introduction to XPath (XML Path)</vt:lpstr>
      <vt:lpstr>Selenium IDE</vt:lpstr>
      <vt:lpstr>Selenium IDE - Demo</vt:lpstr>
      <vt:lpstr>One Second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Shahzad, Bilal</dc:creator>
  <cp:lastModifiedBy>Shahzad, Bilal</cp:lastModifiedBy>
  <cp:revision>231</cp:revision>
  <cp:lastPrinted>2018-01-06T12:15:55Z</cp:lastPrinted>
  <dcterms:created xsi:type="dcterms:W3CDTF">2006-08-16T00:00:00Z</dcterms:created>
  <dcterms:modified xsi:type="dcterms:W3CDTF">2019-04-19T14:10:14Z</dcterms:modified>
</cp:coreProperties>
</file>